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handoutMasterIdLst>
    <p:handoutMasterId r:id="rId46"/>
  </p:handoutMasterIdLst>
  <p:sldIdLst>
    <p:sldId id="339" r:id="rId5"/>
    <p:sldId id="345" r:id="rId6"/>
    <p:sldId id="343" r:id="rId7"/>
    <p:sldId id="285" r:id="rId8"/>
    <p:sldId id="414" r:id="rId9"/>
    <p:sldId id="335" r:id="rId10"/>
    <p:sldId id="415" r:id="rId11"/>
    <p:sldId id="416" r:id="rId12"/>
    <p:sldId id="413" r:id="rId13"/>
    <p:sldId id="321" r:id="rId14"/>
    <p:sldId id="322" r:id="rId15"/>
    <p:sldId id="323" r:id="rId16"/>
    <p:sldId id="324" r:id="rId17"/>
    <p:sldId id="325" r:id="rId18"/>
    <p:sldId id="326" r:id="rId19"/>
    <p:sldId id="334" r:id="rId20"/>
    <p:sldId id="417" r:id="rId21"/>
    <p:sldId id="436" r:id="rId22"/>
    <p:sldId id="437" r:id="rId23"/>
    <p:sldId id="438" r:id="rId24"/>
    <p:sldId id="453" r:id="rId25"/>
    <p:sldId id="454" r:id="rId26"/>
    <p:sldId id="456" r:id="rId27"/>
    <p:sldId id="457" r:id="rId28"/>
    <p:sldId id="458" r:id="rId29"/>
    <p:sldId id="459" r:id="rId30"/>
    <p:sldId id="462" r:id="rId31"/>
    <p:sldId id="460" r:id="rId32"/>
    <p:sldId id="461" r:id="rId33"/>
    <p:sldId id="418" r:id="rId34"/>
    <p:sldId id="348" r:id="rId35"/>
    <p:sldId id="349" r:id="rId36"/>
    <p:sldId id="419" r:id="rId37"/>
    <p:sldId id="411" r:id="rId38"/>
    <p:sldId id="463" r:id="rId39"/>
    <p:sldId id="464" r:id="rId40"/>
    <p:sldId id="465" r:id="rId41"/>
    <p:sldId id="466" r:id="rId42"/>
    <p:sldId id="467" r:id="rId43"/>
    <p:sldId id="375" r:id="rId4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yson Weister (CENSUS/CED FED)" initials="TW(F" lastIdx="2" clrIdx="0">
    <p:extLst>
      <p:ext uri="{19B8F6BF-5375-455C-9EA6-DF929625EA0E}">
        <p15:presenceInfo xmlns:p15="http://schemas.microsoft.com/office/powerpoint/2012/main" userId="S-1-5-21-2418650581-3053253586-2785318765-2273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23" autoAdjust="0"/>
    <p:restoredTop sz="95332" autoAdjust="0"/>
  </p:normalViewPr>
  <p:slideViewPr>
    <p:cSldViewPr snapToGrid="0">
      <p:cViewPr varScale="1">
        <p:scale>
          <a:sx n="86" d="100"/>
          <a:sy n="86" d="100"/>
        </p:scale>
        <p:origin x="62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AE4B16-BAD2-485B-9229-B2ABF30E12DD}" type="doc">
      <dgm:prSet loTypeId="urn:microsoft.com/office/officeart/2005/8/layout/hProcess6" loCatId="process" qsTypeId="urn:microsoft.com/office/officeart/2005/8/quickstyle/simple1" qsCatId="simple" csTypeId="urn:microsoft.com/office/officeart/2005/8/colors/accent1_2" csCatId="accent1" phldr="1"/>
      <dgm:spPr/>
    </dgm:pt>
    <dgm:pt modelId="{2BA049A8-FC3B-4B92-974A-695696EF63DD}">
      <dgm:prSet phldrT="[Text]" custT="1"/>
      <dgm:spPr/>
      <dgm:t>
        <a:bodyPr/>
        <a:lstStyle/>
        <a:p>
          <a:r>
            <a:rPr lang="en-US" sz="5400" dirty="0" smtClean="0"/>
            <a:t>1</a:t>
          </a:r>
          <a:endParaRPr lang="en-US" sz="5400" dirty="0"/>
        </a:p>
      </dgm:t>
    </dgm:pt>
    <dgm:pt modelId="{61A69360-6EC0-4667-A273-F7FD9611E5F4}" type="parTrans" cxnId="{FD7B0E2B-D4E0-47C1-8392-AF0678DFBE66}">
      <dgm:prSet/>
      <dgm:spPr/>
      <dgm:t>
        <a:bodyPr/>
        <a:lstStyle/>
        <a:p>
          <a:endParaRPr lang="en-US"/>
        </a:p>
      </dgm:t>
    </dgm:pt>
    <dgm:pt modelId="{066377B2-1A36-4B89-B5AD-FC448E7EDA3D}" type="sibTrans" cxnId="{FD7B0E2B-D4E0-47C1-8392-AF0678DFBE66}">
      <dgm:prSet/>
      <dgm:spPr/>
      <dgm:t>
        <a:bodyPr/>
        <a:lstStyle/>
        <a:p>
          <a:endParaRPr lang="en-US"/>
        </a:p>
      </dgm:t>
    </dgm:pt>
    <dgm:pt modelId="{D5B73A52-5447-4D4F-AF31-5EB45245D953}">
      <dgm:prSet phldrT="[Text]" custT="1"/>
      <dgm:spPr/>
      <dgm:t>
        <a:bodyPr/>
        <a:lstStyle/>
        <a:p>
          <a:pPr algn="l"/>
          <a:r>
            <a:rPr lang="en-US" sz="2600" dirty="0" smtClean="0"/>
            <a:t>Requests always begin with: </a:t>
          </a:r>
          <a:r>
            <a:rPr lang="en-US" sz="2600" dirty="0" smtClean="0">
              <a:solidFill>
                <a:schemeClr val="tx2"/>
              </a:solidFill>
            </a:rPr>
            <a:t>https://api.census.gov/data</a:t>
          </a:r>
          <a:endParaRPr lang="en-US" sz="2600" dirty="0"/>
        </a:p>
      </dgm:t>
    </dgm:pt>
    <dgm:pt modelId="{6B386247-5129-422A-8BF7-2B181FDBD53C}" type="parTrans" cxnId="{D29DC7C8-918B-4828-A45C-E4CBE5FE9F1A}">
      <dgm:prSet/>
      <dgm:spPr/>
      <dgm:t>
        <a:bodyPr/>
        <a:lstStyle/>
        <a:p>
          <a:endParaRPr lang="en-US"/>
        </a:p>
      </dgm:t>
    </dgm:pt>
    <dgm:pt modelId="{22241CDC-A23C-46F9-A4B0-EC8684FB940B}" type="sibTrans" cxnId="{D29DC7C8-918B-4828-A45C-E4CBE5FE9F1A}">
      <dgm:prSet/>
      <dgm:spPr/>
      <dgm:t>
        <a:bodyPr/>
        <a:lstStyle/>
        <a:p>
          <a:endParaRPr lang="en-US"/>
        </a:p>
      </dgm:t>
    </dgm:pt>
    <dgm:pt modelId="{31DF0E3A-1E39-4215-A445-E5155FCA69FD}" type="pres">
      <dgm:prSet presAssocID="{C3AE4B16-BAD2-485B-9229-B2ABF30E12DD}" presName="theList" presStyleCnt="0">
        <dgm:presLayoutVars>
          <dgm:dir/>
          <dgm:animLvl val="lvl"/>
          <dgm:resizeHandles val="exact"/>
        </dgm:presLayoutVars>
      </dgm:prSet>
      <dgm:spPr/>
    </dgm:pt>
    <dgm:pt modelId="{C720C13D-60EE-44CD-A6B8-A7FBBECD7AAE}" type="pres">
      <dgm:prSet presAssocID="{2BA049A8-FC3B-4B92-974A-695696EF63DD}" presName="compNode" presStyleCnt="0"/>
      <dgm:spPr/>
    </dgm:pt>
    <dgm:pt modelId="{866B6D91-E839-4669-97A7-FB67570D6785}" type="pres">
      <dgm:prSet presAssocID="{2BA049A8-FC3B-4B92-974A-695696EF63DD}" presName="noGeometry" presStyleCnt="0"/>
      <dgm:spPr/>
    </dgm:pt>
    <dgm:pt modelId="{B1459277-2E75-46AD-8BA4-19F3D1276E14}" type="pres">
      <dgm:prSet presAssocID="{2BA049A8-FC3B-4B92-974A-695696EF63DD}" presName="childTextVisible" presStyleLbl="bgAccFollowNode1" presStyleIdx="0" presStyleCnt="1" custScaleX="161217" custLinFactNeighborX="-62" custLinFactNeighborY="-887">
        <dgm:presLayoutVars>
          <dgm:bulletEnabled val="1"/>
        </dgm:presLayoutVars>
      </dgm:prSet>
      <dgm:spPr/>
      <dgm:t>
        <a:bodyPr/>
        <a:lstStyle/>
        <a:p>
          <a:endParaRPr lang="en-US"/>
        </a:p>
      </dgm:t>
    </dgm:pt>
    <dgm:pt modelId="{B9B31871-B473-4B37-B6C5-1CD6910CB833}" type="pres">
      <dgm:prSet presAssocID="{2BA049A8-FC3B-4B92-974A-695696EF63DD}" presName="childTextHidden" presStyleLbl="bgAccFollowNode1" presStyleIdx="0" presStyleCnt="1"/>
      <dgm:spPr/>
      <dgm:t>
        <a:bodyPr/>
        <a:lstStyle/>
        <a:p>
          <a:endParaRPr lang="en-US"/>
        </a:p>
      </dgm:t>
    </dgm:pt>
    <dgm:pt modelId="{19E57006-F494-4A49-AA1F-53B8A117D71A}" type="pres">
      <dgm:prSet presAssocID="{2BA049A8-FC3B-4B92-974A-695696EF63DD}" presName="parentText" presStyleLbl="node1" presStyleIdx="0" presStyleCnt="1" custLinFactNeighborX="-49423">
        <dgm:presLayoutVars>
          <dgm:chMax val="1"/>
          <dgm:bulletEnabled val="1"/>
        </dgm:presLayoutVars>
      </dgm:prSet>
      <dgm:spPr/>
      <dgm:t>
        <a:bodyPr/>
        <a:lstStyle/>
        <a:p>
          <a:endParaRPr lang="en-US"/>
        </a:p>
      </dgm:t>
    </dgm:pt>
  </dgm:ptLst>
  <dgm:cxnLst>
    <dgm:cxn modelId="{E6750FDA-CC54-4218-90C0-701067804FD8}" type="presOf" srcId="{2BA049A8-FC3B-4B92-974A-695696EF63DD}" destId="{19E57006-F494-4A49-AA1F-53B8A117D71A}" srcOrd="0" destOrd="0" presId="urn:microsoft.com/office/officeart/2005/8/layout/hProcess6"/>
    <dgm:cxn modelId="{2076076F-B082-47D4-99CB-945CCB47F966}" type="presOf" srcId="{C3AE4B16-BAD2-485B-9229-B2ABF30E12DD}" destId="{31DF0E3A-1E39-4215-A445-E5155FCA69FD}" srcOrd="0" destOrd="0" presId="urn:microsoft.com/office/officeart/2005/8/layout/hProcess6"/>
    <dgm:cxn modelId="{FD7B0E2B-D4E0-47C1-8392-AF0678DFBE66}" srcId="{C3AE4B16-BAD2-485B-9229-B2ABF30E12DD}" destId="{2BA049A8-FC3B-4B92-974A-695696EF63DD}" srcOrd="0" destOrd="0" parTransId="{61A69360-6EC0-4667-A273-F7FD9611E5F4}" sibTransId="{066377B2-1A36-4B89-B5AD-FC448E7EDA3D}"/>
    <dgm:cxn modelId="{19C28B94-36EC-4A7F-BEAD-D788AD5A8A56}" type="presOf" srcId="{D5B73A52-5447-4D4F-AF31-5EB45245D953}" destId="{B1459277-2E75-46AD-8BA4-19F3D1276E14}" srcOrd="0" destOrd="0" presId="urn:microsoft.com/office/officeart/2005/8/layout/hProcess6"/>
    <dgm:cxn modelId="{AC830B73-5703-4848-83E0-A03610F08652}" type="presOf" srcId="{D5B73A52-5447-4D4F-AF31-5EB45245D953}" destId="{B9B31871-B473-4B37-B6C5-1CD6910CB833}" srcOrd="1" destOrd="0" presId="urn:microsoft.com/office/officeart/2005/8/layout/hProcess6"/>
    <dgm:cxn modelId="{D29DC7C8-918B-4828-A45C-E4CBE5FE9F1A}" srcId="{2BA049A8-FC3B-4B92-974A-695696EF63DD}" destId="{D5B73A52-5447-4D4F-AF31-5EB45245D953}" srcOrd="0" destOrd="0" parTransId="{6B386247-5129-422A-8BF7-2B181FDBD53C}" sibTransId="{22241CDC-A23C-46F9-A4B0-EC8684FB940B}"/>
    <dgm:cxn modelId="{94AB4909-E29B-4744-9A93-04749B313C54}" type="presParOf" srcId="{31DF0E3A-1E39-4215-A445-E5155FCA69FD}" destId="{C720C13D-60EE-44CD-A6B8-A7FBBECD7AAE}" srcOrd="0" destOrd="0" presId="urn:microsoft.com/office/officeart/2005/8/layout/hProcess6"/>
    <dgm:cxn modelId="{5BE82874-9F6B-41DB-A4AF-4417F964BE52}" type="presParOf" srcId="{C720C13D-60EE-44CD-A6B8-A7FBBECD7AAE}" destId="{866B6D91-E839-4669-97A7-FB67570D6785}" srcOrd="0" destOrd="0" presId="urn:microsoft.com/office/officeart/2005/8/layout/hProcess6"/>
    <dgm:cxn modelId="{939C7811-3307-4ECC-BC5B-020E2C9C482E}" type="presParOf" srcId="{C720C13D-60EE-44CD-A6B8-A7FBBECD7AAE}" destId="{B1459277-2E75-46AD-8BA4-19F3D1276E14}" srcOrd="1" destOrd="0" presId="urn:microsoft.com/office/officeart/2005/8/layout/hProcess6"/>
    <dgm:cxn modelId="{0E70D21D-907E-4009-BC2F-46419A204263}" type="presParOf" srcId="{C720C13D-60EE-44CD-A6B8-A7FBBECD7AAE}" destId="{B9B31871-B473-4B37-B6C5-1CD6910CB833}" srcOrd="2" destOrd="0" presId="urn:microsoft.com/office/officeart/2005/8/layout/hProcess6"/>
    <dgm:cxn modelId="{C6C5F7B4-FD78-47A3-BE3C-1A7A3B9CA712}" type="presParOf" srcId="{C720C13D-60EE-44CD-A6B8-A7FBBECD7AAE}" destId="{19E57006-F494-4A49-AA1F-53B8A117D71A}"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AE4B16-BAD2-485B-9229-B2ABF30E12DD}" type="doc">
      <dgm:prSet loTypeId="urn:microsoft.com/office/officeart/2005/8/layout/hProcess6" loCatId="process" qsTypeId="urn:microsoft.com/office/officeart/2005/8/quickstyle/simple1" qsCatId="simple" csTypeId="urn:microsoft.com/office/officeart/2005/8/colors/accent1_2" csCatId="accent1" phldr="1"/>
      <dgm:spPr/>
    </dgm:pt>
    <dgm:pt modelId="{2BA049A8-FC3B-4B92-974A-695696EF63DD}">
      <dgm:prSet phldrT="[Text]" custT="1"/>
      <dgm:spPr/>
      <dgm:t>
        <a:bodyPr/>
        <a:lstStyle/>
        <a:p>
          <a:r>
            <a:rPr lang="en-US" sz="5400" dirty="0" smtClean="0"/>
            <a:t>2</a:t>
          </a:r>
          <a:endParaRPr lang="en-US" sz="5400" dirty="0"/>
        </a:p>
      </dgm:t>
    </dgm:pt>
    <dgm:pt modelId="{61A69360-6EC0-4667-A273-F7FD9611E5F4}" type="parTrans" cxnId="{FD7B0E2B-D4E0-47C1-8392-AF0678DFBE66}">
      <dgm:prSet/>
      <dgm:spPr/>
      <dgm:t>
        <a:bodyPr/>
        <a:lstStyle/>
        <a:p>
          <a:endParaRPr lang="en-US"/>
        </a:p>
      </dgm:t>
    </dgm:pt>
    <dgm:pt modelId="{066377B2-1A36-4B89-B5AD-FC448E7EDA3D}" type="sibTrans" cxnId="{FD7B0E2B-D4E0-47C1-8392-AF0678DFBE66}">
      <dgm:prSet/>
      <dgm:spPr/>
      <dgm:t>
        <a:bodyPr/>
        <a:lstStyle/>
        <a:p>
          <a:endParaRPr lang="en-US"/>
        </a:p>
      </dgm:t>
    </dgm:pt>
    <dgm:pt modelId="{D5B73A52-5447-4D4F-AF31-5EB45245D953}">
      <dgm:prSet phldrT="[Text]" custT="1"/>
      <dgm:spPr/>
      <dgm:t>
        <a:bodyPr/>
        <a:lstStyle/>
        <a:p>
          <a:pPr algn="l"/>
          <a:r>
            <a:rPr lang="en-US" sz="2600" dirty="0" smtClean="0"/>
            <a:t>Find the dataset name at: </a:t>
          </a:r>
          <a:r>
            <a:rPr lang="en-US" sz="2600" dirty="0" smtClean="0">
              <a:solidFill>
                <a:schemeClr val="tx2"/>
              </a:solidFill>
            </a:rPr>
            <a:t>https://api.census.gov/data/</a:t>
          </a:r>
          <a:br>
            <a:rPr lang="en-US" sz="2600" dirty="0" smtClean="0">
              <a:solidFill>
                <a:schemeClr val="tx2"/>
              </a:solidFill>
            </a:rPr>
          </a:br>
          <a:r>
            <a:rPr lang="en-US" sz="2600" dirty="0" smtClean="0">
              <a:solidFill>
                <a:schemeClr val="tx2"/>
              </a:solidFill>
            </a:rPr>
            <a:t>2018.html</a:t>
          </a:r>
          <a:endParaRPr lang="en-US" sz="2600" dirty="0">
            <a:solidFill>
              <a:schemeClr val="tx2"/>
            </a:solidFill>
          </a:endParaRPr>
        </a:p>
      </dgm:t>
    </dgm:pt>
    <dgm:pt modelId="{6B386247-5129-422A-8BF7-2B181FDBD53C}" type="parTrans" cxnId="{D29DC7C8-918B-4828-A45C-E4CBE5FE9F1A}">
      <dgm:prSet/>
      <dgm:spPr/>
      <dgm:t>
        <a:bodyPr/>
        <a:lstStyle/>
        <a:p>
          <a:endParaRPr lang="en-US"/>
        </a:p>
      </dgm:t>
    </dgm:pt>
    <dgm:pt modelId="{22241CDC-A23C-46F9-A4B0-EC8684FB940B}" type="sibTrans" cxnId="{D29DC7C8-918B-4828-A45C-E4CBE5FE9F1A}">
      <dgm:prSet/>
      <dgm:spPr/>
      <dgm:t>
        <a:bodyPr/>
        <a:lstStyle/>
        <a:p>
          <a:endParaRPr lang="en-US"/>
        </a:p>
      </dgm:t>
    </dgm:pt>
    <dgm:pt modelId="{31DF0E3A-1E39-4215-A445-E5155FCA69FD}" type="pres">
      <dgm:prSet presAssocID="{C3AE4B16-BAD2-485B-9229-B2ABF30E12DD}" presName="theList" presStyleCnt="0">
        <dgm:presLayoutVars>
          <dgm:dir/>
          <dgm:animLvl val="lvl"/>
          <dgm:resizeHandles val="exact"/>
        </dgm:presLayoutVars>
      </dgm:prSet>
      <dgm:spPr/>
    </dgm:pt>
    <dgm:pt modelId="{C720C13D-60EE-44CD-A6B8-A7FBBECD7AAE}" type="pres">
      <dgm:prSet presAssocID="{2BA049A8-FC3B-4B92-974A-695696EF63DD}" presName="compNode" presStyleCnt="0"/>
      <dgm:spPr/>
    </dgm:pt>
    <dgm:pt modelId="{866B6D91-E839-4669-97A7-FB67570D6785}" type="pres">
      <dgm:prSet presAssocID="{2BA049A8-FC3B-4B92-974A-695696EF63DD}" presName="noGeometry" presStyleCnt="0"/>
      <dgm:spPr/>
    </dgm:pt>
    <dgm:pt modelId="{B1459277-2E75-46AD-8BA4-19F3D1276E14}" type="pres">
      <dgm:prSet presAssocID="{2BA049A8-FC3B-4B92-974A-695696EF63DD}" presName="childTextVisible" presStyleLbl="bgAccFollowNode1" presStyleIdx="0" presStyleCnt="1" custScaleX="161217" custLinFactNeighborX="-62" custLinFactNeighborY="-887">
        <dgm:presLayoutVars>
          <dgm:bulletEnabled val="1"/>
        </dgm:presLayoutVars>
      </dgm:prSet>
      <dgm:spPr/>
      <dgm:t>
        <a:bodyPr/>
        <a:lstStyle/>
        <a:p>
          <a:endParaRPr lang="en-US"/>
        </a:p>
      </dgm:t>
    </dgm:pt>
    <dgm:pt modelId="{B9B31871-B473-4B37-B6C5-1CD6910CB833}" type="pres">
      <dgm:prSet presAssocID="{2BA049A8-FC3B-4B92-974A-695696EF63DD}" presName="childTextHidden" presStyleLbl="bgAccFollowNode1" presStyleIdx="0" presStyleCnt="1"/>
      <dgm:spPr/>
      <dgm:t>
        <a:bodyPr/>
        <a:lstStyle/>
        <a:p>
          <a:endParaRPr lang="en-US"/>
        </a:p>
      </dgm:t>
    </dgm:pt>
    <dgm:pt modelId="{19E57006-F494-4A49-AA1F-53B8A117D71A}" type="pres">
      <dgm:prSet presAssocID="{2BA049A8-FC3B-4B92-974A-695696EF63DD}" presName="parentText" presStyleLbl="node1" presStyleIdx="0" presStyleCnt="1" custLinFactNeighborX="-49423">
        <dgm:presLayoutVars>
          <dgm:chMax val="1"/>
          <dgm:bulletEnabled val="1"/>
        </dgm:presLayoutVars>
      </dgm:prSet>
      <dgm:spPr/>
      <dgm:t>
        <a:bodyPr/>
        <a:lstStyle/>
        <a:p>
          <a:endParaRPr lang="en-US"/>
        </a:p>
      </dgm:t>
    </dgm:pt>
  </dgm:ptLst>
  <dgm:cxnLst>
    <dgm:cxn modelId="{E6750FDA-CC54-4218-90C0-701067804FD8}" type="presOf" srcId="{2BA049A8-FC3B-4B92-974A-695696EF63DD}" destId="{19E57006-F494-4A49-AA1F-53B8A117D71A}" srcOrd="0" destOrd="0" presId="urn:microsoft.com/office/officeart/2005/8/layout/hProcess6"/>
    <dgm:cxn modelId="{2076076F-B082-47D4-99CB-945CCB47F966}" type="presOf" srcId="{C3AE4B16-BAD2-485B-9229-B2ABF30E12DD}" destId="{31DF0E3A-1E39-4215-A445-E5155FCA69FD}" srcOrd="0" destOrd="0" presId="urn:microsoft.com/office/officeart/2005/8/layout/hProcess6"/>
    <dgm:cxn modelId="{FD7B0E2B-D4E0-47C1-8392-AF0678DFBE66}" srcId="{C3AE4B16-BAD2-485B-9229-B2ABF30E12DD}" destId="{2BA049A8-FC3B-4B92-974A-695696EF63DD}" srcOrd="0" destOrd="0" parTransId="{61A69360-6EC0-4667-A273-F7FD9611E5F4}" sibTransId="{066377B2-1A36-4B89-B5AD-FC448E7EDA3D}"/>
    <dgm:cxn modelId="{19C28B94-36EC-4A7F-BEAD-D788AD5A8A56}" type="presOf" srcId="{D5B73A52-5447-4D4F-AF31-5EB45245D953}" destId="{B1459277-2E75-46AD-8BA4-19F3D1276E14}" srcOrd="0" destOrd="0" presId="urn:microsoft.com/office/officeart/2005/8/layout/hProcess6"/>
    <dgm:cxn modelId="{AC830B73-5703-4848-83E0-A03610F08652}" type="presOf" srcId="{D5B73A52-5447-4D4F-AF31-5EB45245D953}" destId="{B9B31871-B473-4B37-B6C5-1CD6910CB833}" srcOrd="1" destOrd="0" presId="urn:microsoft.com/office/officeart/2005/8/layout/hProcess6"/>
    <dgm:cxn modelId="{D29DC7C8-918B-4828-A45C-E4CBE5FE9F1A}" srcId="{2BA049A8-FC3B-4B92-974A-695696EF63DD}" destId="{D5B73A52-5447-4D4F-AF31-5EB45245D953}" srcOrd="0" destOrd="0" parTransId="{6B386247-5129-422A-8BF7-2B181FDBD53C}" sibTransId="{22241CDC-A23C-46F9-A4B0-EC8684FB940B}"/>
    <dgm:cxn modelId="{94AB4909-E29B-4744-9A93-04749B313C54}" type="presParOf" srcId="{31DF0E3A-1E39-4215-A445-E5155FCA69FD}" destId="{C720C13D-60EE-44CD-A6B8-A7FBBECD7AAE}" srcOrd="0" destOrd="0" presId="urn:microsoft.com/office/officeart/2005/8/layout/hProcess6"/>
    <dgm:cxn modelId="{5BE82874-9F6B-41DB-A4AF-4417F964BE52}" type="presParOf" srcId="{C720C13D-60EE-44CD-A6B8-A7FBBECD7AAE}" destId="{866B6D91-E839-4669-97A7-FB67570D6785}" srcOrd="0" destOrd="0" presId="urn:microsoft.com/office/officeart/2005/8/layout/hProcess6"/>
    <dgm:cxn modelId="{939C7811-3307-4ECC-BC5B-020E2C9C482E}" type="presParOf" srcId="{C720C13D-60EE-44CD-A6B8-A7FBBECD7AAE}" destId="{B1459277-2E75-46AD-8BA4-19F3D1276E14}" srcOrd="1" destOrd="0" presId="urn:microsoft.com/office/officeart/2005/8/layout/hProcess6"/>
    <dgm:cxn modelId="{0E70D21D-907E-4009-BC2F-46419A204263}" type="presParOf" srcId="{C720C13D-60EE-44CD-A6B8-A7FBBECD7AAE}" destId="{B9B31871-B473-4B37-B6C5-1CD6910CB833}" srcOrd="2" destOrd="0" presId="urn:microsoft.com/office/officeart/2005/8/layout/hProcess6"/>
    <dgm:cxn modelId="{C6C5F7B4-FD78-47A3-BE3C-1A7A3B9CA712}" type="presParOf" srcId="{C720C13D-60EE-44CD-A6B8-A7FBBECD7AAE}" destId="{19E57006-F494-4A49-AA1F-53B8A117D71A}"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AE4B16-BAD2-485B-9229-B2ABF30E12DD}" type="doc">
      <dgm:prSet loTypeId="urn:microsoft.com/office/officeart/2005/8/layout/hProcess6" loCatId="process" qsTypeId="urn:microsoft.com/office/officeart/2005/8/quickstyle/simple1" qsCatId="simple" csTypeId="urn:microsoft.com/office/officeart/2005/8/colors/accent1_2" csCatId="accent1" phldr="1"/>
      <dgm:spPr/>
    </dgm:pt>
    <dgm:pt modelId="{2BA049A8-FC3B-4B92-974A-695696EF63DD}">
      <dgm:prSet phldrT="[Text]" custT="1"/>
      <dgm:spPr/>
      <dgm:t>
        <a:bodyPr/>
        <a:lstStyle/>
        <a:p>
          <a:r>
            <a:rPr lang="en-US" sz="5400" dirty="0" smtClean="0"/>
            <a:t>3</a:t>
          </a:r>
          <a:endParaRPr lang="en-US" sz="5400" dirty="0"/>
        </a:p>
      </dgm:t>
    </dgm:pt>
    <dgm:pt modelId="{61A69360-6EC0-4667-A273-F7FD9611E5F4}" type="parTrans" cxnId="{FD7B0E2B-D4E0-47C1-8392-AF0678DFBE66}">
      <dgm:prSet/>
      <dgm:spPr/>
      <dgm:t>
        <a:bodyPr/>
        <a:lstStyle/>
        <a:p>
          <a:endParaRPr lang="en-US"/>
        </a:p>
      </dgm:t>
    </dgm:pt>
    <dgm:pt modelId="{066377B2-1A36-4B89-B5AD-FC448E7EDA3D}" type="sibTrans" cxnId="{FD7B0E2B-D4E0-47C1-8392-AF0678DFBE66}">
      <dgm:prSet/>
      <dgm:spPr/>
      <dgm:t>
        <a:bodyPr/>
        <a:lstStyle/>
        <a:p>
          <a:endParaRPr lang="en-US"/>
        </a:p>
      </dgm:t>
    </dgm:pt>
    <dgm:pt modelId="{D5B73A52-5447-4D4F-AF31-5EB45245D953}">
      <dgm:prSet phldrT="[Text]" custT="1"/>
      <dgm:spPr/>
      <dgm:t>
        <a:bodyPr/>
        <a:lstStyle/>
        <a:p>
          <a:pPr algn="l"/>
          <a:r>
            <a:rPr lang="en-US" sz="2600" dirty="0" smtClean="0"/>
            <a:t>Always start your variable request with </a:t>
          </a:r>
          <a:r>
            <a:rPr lang="en-US" sz="2600" b="0" dirty="0" smtClean="0">
              <a:solidFill>
                <a:schemeClr val="tx2"/>
              </a:solidFill>
            </a:rPr>
            <a:t>?get=</a:t>
          </a:r>
          <a:endParaRPr lang="en-US" sz="2600" dirty="0"/>
        </a:p>
      </dgm:t>
    </dgm:pt>
    <dgm:pt modelId="{6B386247-5129-422A-8BF7-2B181FDBD53C}" type="parTrans" cxnId="{D29DC7C8-918B-4828-A45C-E4CBE5FE9F1A}">
      <dgm:prSet/>
      <dgm:spPr/>
      <dgm:t>
        <a:bodyPr/>
        <a:lstStyle/>
        <a:p>
          <a:endParaRPr lang="en-US"/>
        </a:p>
      </dgm:t>
    </dgm:pt>
    <dgm:pt modelId="{22241CDC-A23C-46F9-A4B0-EC8684FB940B}" type="sibTrans" cxnId="{D29DC7C8-918B-4828-A45C-E4CBE5FE9F1A}">
      <dgm:prSet/>
      <dgm:spPr/>
      <dgm:t>
        <a:bodyPr/>
        <a:lstStyle/>
        <a:p>
          <a:endParaRPr lang="en-US"/>
        </a:p>
      </dgm:t>
    </dgm:pt>
    <dgm:pt modelId="{31DF0E3A-1E39-4215-A445-E5155FCA69FD}" type="pres">
      <dgm:prSet presAssocID="{C3AE4B16-BAD2-485B-9229-B2ABF30E12DD}" presName="theList" presStyleCnt="0">
        <dgm:presLayoutVars>
          <dgm:dir/>
          <dgm:animLvl val="lvl"/>
          <dgm:resizeHandles val="exact"/>
        </dgm:presLayoutVars>
      </dgm:prSet>
      <dgm:spPr/>
    </dgm:pt>
    <dgm:pt modelId="{C720C13D-60EE-44CD-A6B8-A7FBBECD7AAE}" type="pres">
      <dgm:prSet presAssocID="{2BA049A8-FC3B-4B92-974A-695696EF63DD}" presName="compNode" presStyleCnt="0"/>
      <dgm:spPr/>
    </dgm:pt>
    <dgm:pt modelId="{866B6D91-E839-4669-97A7-FB67570D6785}" type="pres">
      <dgm:prSet presAssocID="{2BA049A8-FC3B-4B92-974A-695696EF63DD}" presName="noGeometry" presStyleCnt="0"/>
      <dgm:spPr/>
    </dgm:pt>
    <dgm:pt modelId="{B1459277-2E75-46AD-8BA4-19F3D1276E14}" type="pres">
      <dgm:prSet presAssocID="{2BA049A8-FC3B-4B92-974A-695696EF63DD}" presName="childTextVisible" presStyleLbl="bgAccFollowNode1" presStyleIdx="0" presStyleCnt="1" custScaleX="161217" custLinFactNeighborX="-62" custLinFactNeighborY="-887">
        <dgm:presLayoutVars>
          <dgm:bulletEnabled val="1"/>
        </dgm:presLayoutVars>
      </dgm:prSet>
      <dgm:spPr/>
      <dgm:t>
        <a:bodyPr/>
        <a:lstStyle/>
        <a:p>
          <a:endParaRPr lang="en-US"/>
        </a:p>
      </dgm:t>
    </dgm:pt>
    <dgm:pt modelId="{B9B31871-B473-4B37-B6C5-1CD6910CB833}" type="pres">
      <dgm:prSet presAssocID="{2BA049A8-FC3B-4B92-974A-695696EF63DD}" presName="childTextHidden" presStyleLbl="bgAccFollowNode1" presStyleIdx="0" presStyleCnt="1"/>
      <dgm:spPr/>
      <dgm:t>
        <a:bodyPr/>
        <a:lstStyle/>
        <a:p>
          <a:endParaRPr lang="en-US"/>
        </a:p>
      </dgm:t>
    </dgm:pt>
    <dgm:pt modelId="{19E57006-F494-4A49-AA1F-53B8A117D71A}" type="pres">
      <dgm:prSet presAssocID="{2BA049A8-FC3B-4B92-974A-695696EF63DD}" presName="parentText" presStyleLbl="node1" presStyleIdx="0" presStyleCnt="1" custLinFactNeighborX="-49423">
        <dgm:presLayoutVars>
          <dgm:chMax val="1"/>
          <dgm:bulletEnabled val="1"/>
        </dgm:presLayoutVars>
      </dgm:prSet>
      <dgm:spPr/>
      <dgm:t>
        <a:bodyPr/>
        <a:lstStyle/>
        <a:p>
          <a:endParaRPr lang="en-US"/>
        </a:p>
      </dgm:t>
    </dgm:pt>
  </dgm:ptLst>
  <dgm:cxnLst>
    <dgm:cxn modelId="{E6750FDA-CC54-4218-90C0-701067804FD8}" type="presOf" srcId="{2BA049A8-FC3B-4B92-974A-695696EF63DD}" destId="{19E57006-F494-4A49-AA1F-53B8A117D71A}" srcOrd="0" destOrd="0" presId="urn:microsoft.com/office/officeart/2005/8/layout/hProcess6"/>
    <dgm:cxn modelId="{2076076F-B082-47D4-99CB-945CCB47F966}" type="presOf" srcId="{C3AE4B16-BAD2-485B-9229-B2ABF30E12DD}" destId="{31DF0E3A-1E39-4215-A445-E5155FCA69FD}" srcOrd="0" destOrd="0" presId="urn:microsoft.com/office/officeart/2005/8/layout/hProcess6"/>
    <dgm:cxn modelId="{FD7B0E2B-D4E0-47C1-8392-AF0678DFBE66}" srcId="{C3AE4B16-BAD2-485B-9229-B2ABF30E12DD}" destId="{2BA049A8-FC3B-4B92-974A-695696EF63DD}" srcOrd="0" destOrd="0" parTransId="{61A69360-6EC0-4667-A273-F7FD9611E5F4}" sibTransId="{066377B2-1A36-4B89-B5AD-FC448E7EDA3D}"/>
    <dgm:cxn modelId="{19C28B94-36EC-4A7F-BEAD-D788AD5A8A56}" type="presOf" srcId="{D5B73A52-5447-4D4F-AF31-5EB45245D953}" destId="{B1459277-2E75-46AD-8BA4-19F3D1276E14}" srcOrd="0" destOrd="0" presId="urn:microsoft.com/office/officeart/2005/8/layout/hProcess6"/>
    <dgm:cxn modelId="{AC830B73-5703-4848-83E0-A03610F08652}" type="presOf" srcId="{D5B73A52-5447-4D4F-AF31-5EB45245D953}" destId="{B9B31871-B473-4B37-B6C5-1CD6910CB833}" srcOrd="1" destOrd="0" presId="urn:microsoft.com/office/officeart/2005/8/layout/hProcess6"/>
    <dgm:cxn modelId="{D29DC7C8-918B-4828-A45C-E4CBE5FE9F1A}" srcId="{2BA049A8-FC3B-4B92-974A-695696EF63DD}" destId="{D5B73A52-5447-4D4F-AF31-5EB45245D953}" srcOrd="0" destOrd="0" parTransId="{6B386247-5129-422A-8BF7-2B181FDBD53C}" sibTransId="{22241CDC-A23C-46F9-A4B0-EC8684FB940B}"/>
    <dgm:cxn modelId="{94AB4909-E29B-4744-9A93-04749B313C54}" type="presParOf" srcId="{31DF0E3A-1E39-4215-A445-E5155FCA69FD}" destId="{C720C13D-60EE-44CD-A6B8-A7FBBECD7AAE}" srcOrd="0" destOrd="0" presId="urn:microsoft.com/office/officeart/2005/8/layout/hProcess6"/>
    <dgm:cxn modelId="{5BE82874-9F6B-41DB-A4AF-4417F964BE52}" type="presParOf" srcId="{C720C13D-60EE-44CD-A6B8-A7FBBECD7AAE}" destId="{866B6D91-E839-4669-97A7-FB67570D6785}" srcOrd="0" destOrd="0" presId="urn:microsoft.com/office/officeart/2005/8/layout/hProcess6"/>
    <dgm:cxn modelId="{939C7811-3307-4ECC-BC5B-020E2C9C482E}" type="presParOf" srcId="{C720C13D-60EE-44CD-A6B8-A7FBBECD7AAE}" destId="{B1459277-2E75-46AD-8BA4-19F3D1276E14}" srcOrd="1" destOrd="0" presId="urn:microsoft.com/office/officeart/2005/8/layout/hProcess6"/>
    <dgm:cxn modelId="{0E70D21D-907E-4009-BC2F-46419A204263}" type="presParOf" srcId="{C720C13D-60EE-44CD-A6B8-A7FBBECD7AAE}" destId="{B9B31871-B473-4B37-B6C5-1CD6910CB833}" srcOrd="2" destOrd="0" presId="urn:microsoft.com/office/officeart/2005/8/layout/hProcess6"/>
    <dgm:cxn modelId="{C6C5F7B4-FD78-47A3-BE3C-1A7A3B9CA712}" type="presParOf" srcId="{C720C13D-60EE-44CD-A6B8-A7FBBECD7AAE}" destId="{19E57006-F494-4A49-AA1F-53B8A117D71A}"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AE4B16-BAD2-485B-9229-B2ABF30E12DD}" type="doc">
      <dgm:prSet loTypeId="urn:microsoft.com/office/officeart/2005/8/layout/hProcess6" loCatId="process" qsTypeId="urn:microsoft.com/office/officeart/2005/8/quickstyle/simple1" qsCatId="simple" csTypeId="urn:microsoft.com/office/officeart/2005/8/colors/accent1_2" csCatId="accent1" phldr="1"/>
      <dgm:spPr/>
    </dgm:pt>
    <dgm:pt modelId="{2BA049A8-FC3B-4B92-974A-695696EF63DD}">
      <dgm:prSet phldrT="[Text]" custT="1"/>
      <dgm:spPr/>
      <dgm:t>
        <a:bodyPr/>
        <a:lstStyle/>
        <a:p>
          <a:r>
            <a:rPr lang="en-US" sz="5400" dirty="0" smtClean="0"/>
            <a:t>4</a:t>
          </a:r>
          <a:endParaRPr lang="en-US" sz="5400" dirty="0"/>
        </a:p>
      </dgm:t>
    </dgm:pt>
    <dgm:pt modelId="{61A69360-6EC0-4667-A273-F7FD9611E5F4}" type="parTrans" cxnId="{FD7B0E2B-D4E0-47C1-8392-AF0678DFBE66}">
      <dgm:prSet/>
      <dgm:spPr/>
      <dgm:t>
        <a:bodyPr/>
        <a:lstStyle/>
        <a:p>
          <a:endParaRPr lang="en-US"/>
        </a:p>
      </dgm:t>
    </dgm:pt>
    <dgm:pt modelId="{066377B2-1A36-4B89-B5AD-FC448E7EDA3D}" type="sibTrans" cxnId="{FD7B0E2B-D4E0-47C1-8392-AF0678DFBE66}">
      <dgm:prSet/>
      <dgm:spPr/>
      <dgm:t>
        <a:bodyPr/>
        <a:lstStyle/>
        <a:p>
          <a:endParaRPr lang="en-US"/>
        </a:p>
      </dgm:t>
    </dgm:pt>
    <dgm:pt modelId="{D5B73A52-5447-4D4F-AF31-5EB45245D953}">
      <dgm:prSet phldrT="[Text]" custT="1"/>
      <dgm:spPr/>
      <dgm:t>
        <a:bodyPr/>
        <a:lstStyle/>
        <a:p>
          <a:pPr algn="l"/>
          <a:r>
            <a:rPr lang="en-US" sz="2600" dirty="0" smtClean="0"/>
            <a:t>Find the variables you want here:</a:t>
          </a:r>
        </a:p>
        <a:p>
          <a:pPr algn="l"/>
          <a:r>
            <a:rPr lang="en-US" sz="2600" dirty="0" smtClean="0">
              <a:solidFill>
                <a:schemeClr val="tx2"/>
              </a:solidFill>
            </a:rPr>
            <a:t>https://api.census.gov/data/</a:t>
          </a:r>
          <a:br>
            <a:rPr lang="en-US" sz="2600" dirty="0" smtClean="0">
              <a:solidFill>
                <a:schemeClr val="tx2"/>
              </a:solidFill>
            </a:rPr>
          </a:br>
          <a:r>
            <a:rPr lang="en-US" sz="2600" dirty="0" smtClean="0">
              <a:solidFill>
                <a:schemeClr val="tx2"/>
              </a:solidFill>
            </a:rPr>
            <a:t>2018/pep/</a:t>
          </a:r>
          <a:r>
            <a:rPr lang="en-US" sz="2600" dirty="0" err="1" smtClean="0">
              <a:solidFill>
                <a:schemeClr val="tx2"/>
              </a:solidFill>
            </a:rPr>
            <a:t>charagegroups</a:t>
          </a:r>
          <a:r>
            <a:rPr lang="en-US" sz="2600" dirty="0" smtClean="0">
              <a:solidFill>
                <a:schemeClr val="tx2"/>
              </a:solidFill>
            </a:rPr>
            <a:t>/</a:t>
          </a:r>
          <a:br>
            <a:rPr lang="en-US" sz="2600" dirty="0" smtClean="0">
              <a:solidFill>
                <a:schemeClr val="tx2"/>
              </a:solidFill>
            </a:rPr>
          </a:br>
          <a:r>
            <a:rPr lang="en-US" sz="2600" dirty="0" smtClean="0">
              <a:solidFill>
                <a:schemeClr val="tx2"/>
              </a:solidFill>
            </a:rPr>
            <a:t>variables.html</a:t>
          </a:r>
          <a:endParaRPr lang="en-US" sz="2600" dirty="0">
            <a:solidFill>
              <a:schemeClr val="tx2"/>
            </a:solidFill>
          </a:endParaRPr>
        </a:p>
      </dgm:t>
    </dgm:pt>
    <dgm:pt modelId="{6B386247-5129-422A-8BF7-2B181FDBD53C}" type="parTrans" cxnId="{D29DC7C8-918B-4828-A45C-E4CBE5FE9F1A}">
      <dgm:prSet/>
      <dgm:spPr/>
      <dgm:t>
        <a:bodyPr/>
        <a:lstStyle/>
        <a:p>
          <a:endParaRPr lang="en-US"/>
        </a:p>
      </dgm:t>
    </dgm:pt>
    <dgm:pt modelId="{22241CDC-A23C-46F9-A4B0-EC8684FB940B}" type="sibTrans" cxnId="{D29DC7C8-918B-4828-A45C-E4CBE5FE9F1A}">
      <dgm:prSet/>
      <dgm:spPr/>
      <dgm:t>
        <a:bodyPr/>
        <a:lstStyle/>
        <a:p>
          <a:endParaRPr lang="en-US"/>
        </a:p>
      </dgm:t>
    </dgm:pt>
    <dgm:pt modelId="{31DF0E3A-1E39-4215-A445-E5155FCA69FD}" type="pres">
      <dgm:prSet presAssocID="{C3AE4B16-BAD2-485B-9229-B2ABF30E12DD}" presName="theList" presStyleCnt="0">
        <dgm:presLayoutVars>
          <dgm:dir/>
          <dgm:animLvl val="lvl"/>
          <dgm:resizeHandles val="exact"/>
        </dgm:presLayoutVars>
      </dgm:prSet>
      <dgm:spPr/>
    </dgm:pt>
    <dgm:pt modelId="{C720C13D-60EE-44CD-A6B8-A7FBBECD7AAE}" type="pres">
      <dgm:prSet presAssocID="{2BA049A8-FC3B-4B92-974A-695696EF63DD}" presName="compNode" presStyleCnt="0"/>
      <dgm:spPr/>
    </dgm:pt>
    <dgm:pt modelId="{866B6D91-E839-4669-97A7-FB67570D6785}" type="pres">
      <dgm:prSet presAssocID="{2BA049A8-FC3B-4B92-974A-695696EF63DD}" presName="noGeometry" presStyleCnt="0"/>
      <dgm:spPr/>
    </dgm:pt>
    <dgm:pt modelId="{B1459277-2E75-46AD-8BA4-19F3D1276E14}" type="pres">
      <dgm:prSet presAssocID="{2BA049A8-FC3B-4B92-974A-695696EF63DD}" presName="childTextVisible" presStyleLbl="bgAccFollowNode1" presStyleIdx="0" presStyleCnt="1" custScaleX="169488" custLinFactNeighborX="1146" custLinFactNeighborY="-1129">
        <dgm:presLayoutVars>
          <dgm:bulletEnabled val="1"/>
        </dgm:presLayoutVars>
      </dgm:prSet>
      <dgm:spPr/>
      <dgm:t>
        <a:bodyPr/>
        <a:lstStyle/>
        <a:p>
          <a:endParaRPr lang="en-US"/>
        </a:p>
      </dgm:t>
    </dgm:pt>
    <dgm:pt modelId="{B9B31871-B473-4B37-B6C5-1CD6910CB833}" type="pres">
      <dgm:prSet presAssocID="{2BA049A8-FC3B-4B92-974A-695696EF63DD}" presName="childTextHidden" presStyleLbl="bgAccFollowNode1" presStyleIdx="0" presStyleCnt="1"/>
      <dgm:spPr/>
      <dgm:t>
        <a:bodyPr/>
        <a:lstStyle/>
        <a:p>
          <a:endParaRPr lang="en-US"/>
        </a:p>
      </dgm:t>
    </dgm:pt>
    <dgm:pt modelId="{19E57006-F494-4A49-AA1F-53B8A117D71A}" type="pres">
      <dgm:prSet presAssocID="{2BA049A8-FC3B-4B92-974A-695696EF63DD}" presName="parentText" presStyleLbl="node1" presStyleIdx="0" presStyleCnt="1" custLinFactNeighborX="-49423">
        <dgm:presLayoutVars>
          <dgm:chMax val="1"/>
          <dgm:bulletEnabled val="1"/>
        </dgm:presLayoutVars>
      </dgm:prSet>
      <dgm:spPr/>
      <dgm:t>
        <a:bodyPr/>
        <a:lstStyle/>
        <a:p>
          <a:endParaRPr lang="en-US"/>
        </a:p>
      </dgm:t>
    </dgm:pt>
  </dgm:ptLst>
  <dgm:cxnLst>
    <dgm:cxn modelId="{E6750FDA-CC54-4218-90C0-701067804FD8}" type="presOf" srcId="{2BA049A8-FC3B-4B92-974A-695696EF63DD}" destId="{19E57006-F494-4A49-AA1F-53B8A117D71A}" srcOrd="0" destOrd="0" presId="urn:microsoft.com/office/officeart/2005/8/layout/hProcess6"/>
    <dgm:cxn modelId="{2076076F-B082-47D4-99CB-945CCB47F966}" type="presOf" srcId="{C3AE4B16-BAD2-485B-9229-B2ABF30E12DD}" destId="{31DF0E3A-1E39-4215-A445-E5155FCA69FD}" srcOrd="0" destOrd="0" presId="urn:microsoft.com/office/officeart/2005/8/layout/hProcess6"/>
    <dgm:cxn modelId="{FD7B0E2B-D4E0-47C1-8392-AF0678DFBE66}" srcId="{C3AE4B16-BAD2-485B-9229-B2ABF30E12DD}" destId="{2BA049A8-FC3B-4B92-974A-695696EF63DD}" srcOrd="0" destOrd="0" parTransId="{61A69360-6EC0-4667-A273-F7FD9611E5F4}" sibTransId="{066377B2-1A36-4B89-B5AD-FC448E7EDA3D}"/>
    <dgm:cxn modelId="{19C28B94-36EC-4A7F-BEAD-D788AD5A8A56}" type="presOf" srcId="{D5B73A52-5447-4D4F-AF31-5EB45245D953}" destId="{B1459277-2E75-46AD-8BA4-19F3D1276E14}" srcOrd="0" destOrd="0" presId="urn:microsoft.com/office/officeart/2005/8/layout/hProcess6"/>
    <dgm:cxn modelId="{AC830B73-5703-4848-83E0-A03610F08652}" type="presOf" srcId="{D5B73A52-5447-4D4F-AF31-5EB45245D953}" destId="{B9B31871-B473-4B37-B6C5-1CD6910CB833}" srcOrd="1" destOrd="0" presId="urn:microsoft.com/office/officeart/2005/8/layout/hProcess6"/>
    <dgm:cxn modelId="{D29DC7C8-918B-4828-A45C-E4CBE5FE9F1A}" srcId="{2BA049A8-FC3B-4B92-974A-695696EF63DD}" destId="{D5B73A52-5447-4D4F-AF31-5EB45245D953}" srcOrd="0" destOrd="0" parTransId="{6B386247-5129-422A-8BF7-2B181FDBD53C}" sibTransId="{22241CDC-A23C-46F9-A4B0-EC8684FB940B}"/>
    <dgm:cxn modelId="{94AB4909-E29B-4744-9A93-04749B313C54}" type="presParOf" srcId="{31DF0E3A-1E39-4215-A445-E5155FCA69FD}" destId="{C720C13D-60EE-44CD-A6B8-A7FBBECD7AAE}" srcOrd="0" destOrd="0" presId="urn:microsoft.com/office/officeart/2005/8/layout/hProcess6"/>
    <dgm:cxn modelId="{5BE82874-9F6B-41DB-A4AF-4417F964BE52}" type="presParOf" srcId="{C720C13D-60EE-44CD-A6B8-A7FBBECD7AAE}" destId="{866B6D91-E839-4669-97A7-FB67570D6785}" srcOrd="0" destOrd="0" presId="urn:microsoft.com/office/officeart/2005/8/layout/hProcess6"/>
    <dgm:cxn modelId="{939C7811-3307-4ECC-BC5B-020E2C9C482E}" type="presParOf" srcId="{C720C13D-60EE-44CD-A6B8-A7FBBECD7AAE}" destId="{B1459277-2E75-46AD-8BA4-19F3D1276E14}" srcOrd="1" destOrd="0" presId="urn:microsoft.com/office/officeart/2005/8/layout/hProcess6"/>
    <dgm:cxn modelId="{0E70D21D-907E-4009-BC2F-46419A204263}" type="presParOf" srcId="{C720C13D-60EE-44CD-A6B8-A7FBBECD7AAE}" destId="{B9B31871-B473-4B37-B6C5-1CD6910CB833}" srcOrd="2" destOrd="0" presId="urn:microsoft.com/office/officeart/2005/8/layout/hProcess6"/>
    <dgm:cxn modelId="{C6C5F7B4-FD78-47A3-BE3C-1A7A3B9CA712}" type="presParOf" srcId="{C720C13D-60EE-44CD-A6B8-A7FBBECD7AAE}" destId="{19E57006-F494-4A49-AA1F-53B8A117D71A}"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AE4B16-BAD2-485B-9229-B2ABF30E12DD}" type="doc">
      <dgm:prSet loTypeId="urn:microsoft.com/office/officeart/2005/8/layout/hProcess6" loCatId="process" qsTypeId="urn:microsoft.com/office/officeart/2005/8/quickstyle/simple1" qsCatId="simple" csTypeId="urn:microsoft.com/office/officeart/2005/8/colors/accent1_2" csCatId="accent1" phldr="1"/>
      <dgm:spPr/>
    </dgm:pt>
    <dgm:pt modelId="{2BA049A8-FC3B-4B92-974A-695696EF63DD}">
      <dgm:prSet phldrT="[Text]" custT="1"/>
      <dgm:spPr/>
      <dgm:t>
        <a:bodyPr/>
        <a:lstStyle/>
        <a:p>
          <a:r>
            <a:rPr lang="en-US" sz="5400" dirty="0" smtClean="0"/>
            <a:t>5</a:t>
          </a:r>
          <a:endParaRPr lang="en-US" sz="5400" dirty="0"/>
        </a:p>
      </dgm:t>
    </dgm:pt>
    <dgm:pt modelId="{61A69360-6EC0-4667-A273-F7FD9611E5F4}" type="parTrans" cxnId="{FD7B0E2B-D4E0-47C1-8392-AF0678DFBE66}">
      <dgm:prSet/>
      <dgm:spPr/>
      <dgm:t>
        <a:bodyPr/>
        <a:lstStyle/>
        <a:p>
          <a:endParaRPr lang="en-US"/>
        </a:p>
      </dgm:t>
    </dgm:pt>
    <dgm:pt modelId="{066377B2-1A36-4B89-B5AD-FC448E7EDA3D}" type="sibTrans" cxnId="{FD7B0E2B-D4E0-47C1-8392-AF0678DFBE66}">
      <dgm:prSet/>
      <dgm:spPr/>
      <dgm:t>
        <a:bodyPr/>
        <a:lstStyle/>
        <a:p>
          <a:endParaRPr lang="en-US"/>
        </a:p>
      </dgm:t>
    </dgm:pt>
    <dgm:pt modelId="{D5B73A52-5447-4D4F-AF31-5EB45245D953}">
      <dgm:prSet phldrT="[Text]" custT="1"/>
      <dgm:spPr/>
      <dgm:t>
        <a:bodyPr/>
        <a:lstStyle/>
        <a:p>
          <a:pPr algn="l"/>
          <a:r>
            <a:rPr lang="en-US" sz="2600" dirty="0" smtClean="0"/>
            <a:t>Find available geographies here:</a:t>
          </a:r>
        </a:p>
        <a:p>
          <a:pPr algn="l"/>
          <a:r>
            <a:rPr lang="en-US" sz="2600" dirty="0" smtClean="0">
              <a:solidFill>
                <a:schemeClr val="tx2"/>
              </a:solidFill>
            </a:rPr>
            <a:t>https://api.census.gov/data/</a:t>
          </a:r>
          <a:br>
            <a:rPr lang="en-US" sz="2600" dirty="0" smtClean="0">
              <a:solidFill>
                <a:schemeClr val="tx2"/>
              </a:solidFill>
            </a:rPr>
          </a:br>
          <a:r>
            <a:rPr lang="en-US" sz="2600" dirty="0" smtClean="0">
              <a:solidFill>
                <a:schemeClr val="tx2"/>
              </a:solidFill>
            </a:rPr>
            <a:t>2018/pep/</a:t>
          </a:r>
          <a:r>
            <a:rPr lang="en-US" sz="2600" dirty="0" err="1" smtClean="0">
              <a:solidFill>
                <a:schemeClr val="tx2"/>
              </a:solidFill>
            </a:rPr>
            <a:t>charagegroups</a:t>
          </a:r>
          <a:r>
            <a:rPr lang="en-US" sz="2600" dirty="0" smtClean="0">
              <a:solidFill>
                <a:schemeClr val="tx2"/>
              </a:solidFill>
            </a:rPr>
            <a:t>/</a:t>
          </a:r>
          <a:br>
            <a:rPr lang="en-US" sz="2600" dirty="0" smtClean="0">
              <a:solidFill>
                <a:schemeClr val="tx2"/>
              </a:solidFill>
            </a:rPr>
          </a:br>
          <a:r>
            <a:rPr lang="en-US" sz="2600" dirty="0" smtClean="0">
              <a:solidFill>
                <a:schemeClr val="tx2"/>
              </a:solidFill>
            </a:rPr>
            <a:t>geography.html</a:t>
          </a:r>
          <a:endParaRPr lang="en-US" sz="2600" dirty="0">
            <a:solidFill>
              <a:schemeClr val="tx2"/>
            </a:solidFill>
          </a:endParaRPr>
        </a:p>
      </dgm:t>
    </dgm:pt>
    <dgm:pt modelId="{6B386247-5129-422A-8BF7-2B181FDBD53C}" type="parTrans" cxnId="{D29DC7C8-918B-4828-A45C-E4CBE5FE9F1A}">
      <dgm:prSet/>
      <dgm:spPr/>
      <dgm:t>
        <a:bodyPr/>
        <a:lstStyle/>
        <a:p>
          <a:endParaRPr lang="en-US"/>
        </a:p>
      </dgm:t>
    </dgm:pt>
    <dgm:pt modelId="{22241CDC-A23C-46F9-A4B0-EC8684FB940B}" type="sibTrans" cxnId="{D29DC7C8-918B-4828-A45C-E4CBE5FE9F1A}">
      <dgm:prSet/>
      <dgm:spPr/>
      <dgm:t>
        <a:bodyPr/>
        <a:lstStyle/>
        <a:p>
          <a:endParaRPr lang="en-US"/>
        </a:p>
      </dgm:t>
    </dgm:pt>
    <dgm:pt modelId="{31DF0E3A-1E39-4215-A445-E5155FCA69FD}" type="pres">
      <dgm:prSet presAssocID="{C3AE4B16-BAD2-485B-9229-B2ABF30E12DD}" presName="theList" presStyleCnt="0">
        <dgm:presLayoutVars>
          <dgm:dir/>
          <dgm:animLvl val="lvl"/>
          <dgm:resizeHandles val="exact"/>
        </dgm:presLayoutVars>
      </dgm:prSet>
      <dgm:spPr/>
    </dgm:pt>
    <dgm:pt modelId="{C720C13D-60EE-44CD-A6B8-A7FBBECD7AAE}" type="pres">
      <dgm:prSet presAssocID="{2BA049A8-FC3B-4B92-974A-695696EF63DD}" presName="compNode" presStyleCnt="0"/>
      <dgm:spPr/>
    </dgm:pt>
    <dgm:pt modelId="{866B6D91-E839-4669-97A7-FB67570D6785}" type="pres">
      <dgm:prSet presAssocID="{2BA049A8-FC3B-4B92-974A-695696EF63DD}" presName="noGeometry" presStyleCnt="0"/>
      <dgm:spPr/>
    </dgm:pt>
    <dgm:pt modelId="{B1459277-2E75-46AD-8BA4-19F3D1276E14}" type="pres">
      <dgm:prSet presAssocID="{2BA049A8-FC3B-4B92-974A-695696EF63DD}" presName="childTextVisible" presStyleLbl="bgAccFollowNode1" presStyleIdx="0" presStyleCnt="1" custScaleX="174854" custLinFactNeighborX="-62" custLinFactNeighborY="-887">
        <dgm:presLayoutVars>
          <dgm:bulletEnabled val="1"/>
        </dgm:presLayoutVars>
      </dgm:prSet>
      <dgm:spPr/>
      <dgm:t>
        <a:bodyPr/>
        <a:lstStyle/>
        <a:p>
          <a:endParaRPr lang="en-US"/>
        </a:p>
      </dgm:t>
    </dgm:pt>
    <dgm:pt modelId="{B9B31871-B473-4B37-B6C5-1CD6910CB833}" type="pres">
      <dgm:prSet presAssocID="{2BA049A8-FC3B-4B92-974A-695696EF63DD}" presName="childTextHidden" presStyleLbl="bgAccFollowNode1" presStyleIdx="0" presStyleCnt="1"/>
      <dgm:spPr/>
      <dgm:t>
        <a:bodyPr/>
        <a:lstStyle/>
        <a:p>
          <a:endParaRPr lang="en-US"/>
        </a:p>
      </dgm:t>
    </dgm:pt>
    <dgm:pt modelId="{19E57006-F494-4A49-AA1F-53B8A117D71A}" type="pres">
      <dgm:prSet presAssocID="{2BA049A8-FC3B-4B92-974A-695696EF63DD}" presName="parentText" presStyleLbl="node1" presStyleIdx="0" presStyleCnt="1" custLinFactNeighborX="-49423">
        <dgm:presLayoutVars>
          <dgm:chMax val="1"/>
          <dgm:bulletEnabled val="1"/>
        </dgm:presLayoutVars>
      </dgm:prSet>
      <dgm:spPr/>
      <dgm:t>
        <a:bodyPr/>
        <a:lstStyle/>
        <a:p>
          <a:endParaRPr lang="en-US"/>
        </a:p>
      </dgm:t>
    </dgm:pt>
  </dgm:ptLst>
  <dgm:cxnLst>
    <dgm:cxn modelId="{E6750FDA-CC54-4218-90C0-701067804FD8}" type="presOf" srcId="{2BA049A8-FC3B-4B92-974A-695696EF63DD}" destId="{19E57006-F494-4A49-AA1F-53B8A117D71A}" srcOrd="0" destOrd="0" presId="urn:microsoft.com/office/officeart/2005/8/layout/hProcess6"/>
    <dgm:cxn modelId="{2076076F-B082-47D4-99CB-945CCB47F966}" type="presOf" srcId="{C3AE4B16-BAD2-485B-9229-B2ABF30E12DD}" destId="{31DF0E3A-1E39-4215-A445-E5155FCA69FD}" srcOrd="0" destOrd="0" presId="urn:microsoft.com/office/officeart/2005/8/layout/hProcess6"/>
    <dgm:cxn modelId="{FD7B0E2B-D4E0-47C1-8392-AF0678DFBE66}" srcId="{C3AE4B16-BAD2-485B-9229-B2ABF30E12DD}" destId="{2BA049A8-FC3B-4B92-974A-695696EF63DD}" srcOrd="0" destOrd="0" parTransId="{61A69360-6EC0-4667-A273-F7FD9611E5F4}" sibTransId="{066377B2-1A36-4B89-B5AD-FC448E7EDA3D}"/>
    <dgm:cxn modelId="{19C28B94-36EC-4A7F-BEAD-D788AD5A8A56}" type="presOf" srcId="{D5B73A52-5447-4D4F-AF31-5EB45245D953}" destId="{B1459277-2E75-46AD-8BA4-19F3D1276E14}" srcOrd="0" destOrd="0" presId="urn:microsoft.com/office/officeart/2005/8/layout/hProcess6"/>
    <dgm:cxn modelId="{AC830B73-5703-4848-83E0-A03610F08652}" type="presOf" srcId="{D5B73A52-5447-4D4F-AF31-5EB45245D953}" destId="{B9B31871-B473-4B37-B6C5-1CD6910CB833}" srcOrd="1" destOrd="0" presId="urn:microsoft.com/office/officeart/2005/8/layout/hProcess6"/>
    <dgm:cxn modelId="{D29DC7C8-918B-4828-A45C-E4CBE5FE9F1A}" srcId="{2BA049A8-FC3B-4B92-974A-695696EF63DD}" destId="{D5B73A52-5447-4D4F-AF31-5EB45245D953}" srcOrd="0" destOrd="0" parTransId="{6B386247-5129-422A-8BF7-2B181FDBD53C}" sibTransId="{22241CDC-A23C-46F9-A4B0-EC8684FB940B}"/>
    <dgm:cxn modelId="{94AB4909-E29B-4744-9A93-04749B313C54}" type="presParOf" srcId="{31DF0E3A-1E39-4215-A445-E5155FCA69FD}" destId="{C720C13D-60EE-44CD-A6B8-A7FBBECD7AAE}" srcOrd="0" destOrd="0" presId="urn:microsoft.com/office/officeart/2005/8/layout/hProcess6"/>
    <dgm:cxn modelId="{5BE82874-9F6B-41DB-A4AF-4417F964BE52}" type="presParOf" srcId="{C720C13D-60EE-44CD-A6B8-A7FBBECD7AAE}" destId="{866B6D91-E839-4669-97A7-FB67570D6785}" srcOrd="0" destOrd="0" presId="urn:microsoft.com/office/officeart/2005/8/layout/hProcess6"/>
    <dgm:cxn modelId="{939C7811-3307-4ECC-BC5B-020E2C9C482E}" type="presParOf" srcId="{C720C13D-60EE-44CD-A6B8-A7FBBECD7AAE}" destId="{B1459277-2E75-46AD-8BA4-19F3D1276E14}" srcOrd="1" destOrd="0" presId="urn:microsoft.com/office/officeart/2005/8/layout/hProcess6"/>
    <dgm:cxn modelId="{0E70D21D-907E-4009-BC2F-46419A204263}" type="presParOf" srcId="{C720C13D-60EE-44CD-A6B8-A7FBBECD7AAE}" destId="{B9B31871-B473-4B37-B6C5-1CD6910CB833}" srcOrd="2" destOrd="0" presId="urn:microsoft.com/office/officeart/2005/8/layout/hProcess6"/>
    <dgm:cxn modelId="{C6C5F7B4-FD78-47A3-BE3C-1A7A3B9CA712}" type="presParOf" srcId="{C720C13D-60EE-44CD-A6B8-A7FBBECD7AAE}" destId="{19E57006-F494-4A49-AA1F-53B8A117D71A}"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AE4B16-BAD2-485B-9229-B2ABF30E12DD}" type="doc">
      <dgm:prSet loTypeId="urn:microsoft.com/office/officeart/2005/8/layout/hProcess6" loCatId="process" qsTypeId="urn:microsoft.com/office/officeart/2005/8/quickstyle/simple1" qsCatId="simple" csTypeId="urn:microsoft.com/office/officeart/2005/8/colors/accent1_2" csCatId="accent1" phldr="1"/>
      <dgm:spPr/>
    </dgm:pt>
    <dgm:pt modelId="{2BA049A8-FC3B-4B92-974A-695696EF63DD}">
      <dgm:prSet phldrT="[Text]" custT="1"/>
      <dgm:spPr/>
      <dgm:t>
        <a:bodyPr/>
        <a:lstStyle/>
        <a:p>
          <a:r>
            <a:rPr lang="en-US" sz="5400" dirty="0" smtClean="0"/>
            <a:t>6</a:t>
          </a:r>
          <a:endParaRPr lang="en-US" sz="5400" dirty="0"/>
        </a:p>
      </dgm:t>
    </dgm:pt>
    <dgm:pt modelId="{61A69360-6EC0-4667-A273-F7FD9611E5F4}" type="parTrans" cxnId="{FD7B0E2B-D4E0-47C1-8392-AF0678DFBE66}">
      <dgm:prSet/>
      <dgm:spPr/>
      <dgm:t>
        <a:bodyPr/>
        <a:lstStyle/>
        <a:p>
          <a:endParaRPr lang="en-US"/>
        </a:p>
      </dgm:t>
    </dgm:pt>
    <dgm:pt modelId="{066377B2-1A36-4B89-B5AD-FC448E7EDA3D}" type="sibTrans" cxnId="{FD7B0E2B-D4E0-47C1-8392-AF0678DFBE66}">
      <dgm:prSet/>
      <dgm:spPr/>
      <dgm:t>
        <a:bodyPr/>
        <a:lstStyle/>
        <a:p>
          <a:endParaRPr lang="en-US"/>
        </a:p>
      </dgm:t>
    </dgm:pt>
    <dgm:pt modelId="{D5B73A52-5447-4D4F-AF31-5EB45245D953}">
      <dgm:prSet phldrT="[Text]" custT="1"/>
      <dgm:spPr/>
      <dgm:t>
        <a:bodyPr/>
        <a:lstStyle/>
        <a:p>
          <a:pPr algn="l"/>
          <a:r>
            <a:rPr lang="en-US" sz="2600" b="0" dirty="0" smtClean="0"/>
            <a:t>Returns data in </a:t>
          </a:r>
          <a:r>
            <a:rPr lang="en-US" sz="2600" b="0" dirty="0" err="1" smtClean="0"/>
            <a:t>json</a:t>
          </a:r>
          <a:r>
            <a:rPr lang="en-US" sz="2600" b="0" dirty="0" smtClean="0"/>
            <a:t> format</a:t>
          </a:r>
          <a:endParaRPr lang="en-US" sz="2600" b="0" dirty="0"/>
        </a:p>
      </dgm:t>
    </dgm:pt>
    <dgm:pt modelId="{6B386247-5129-422A-8BF7-2B181FDBD53C}" type="parTrans" cxnId="{D29DC7C8-918B-4828-A45C-E4CBE5FE9F1A}">
      <dgm:prSet/>
      <dgm:spPr/>
      <dgm:t>
        <a:bodyPr/>
        <a:lstStyle/>
        <a:p>
          <a:endParaRPr lang="en-US"/>
        </a:p>
      </dgm:t>
    </dgm:pt>
    <dgm:pt modelId="{22241CDC-A23C-46F9-A4B0-EC8684FB940B}" type="sibTrans" cxnId="{D29DC7C8-918B-4828-A45C-E4CBE5FE9F1A}">
      <dgm:prSet/>
      <dgm:spPr/>
      <dgm:t>
        <a:bodyPr/>
        <a:lstStyle/>
        <a:p>
          <a:endParaRPr lang="en-US"/>
        </a:p>
      </dgm:t>
    </dgm:pt>
    <dgm:pt modelId="{31DF0E3A-1E39-4215-A445-E5155FCA69FD}" type="pres">
      <dgm:prSet presAssocID="{C3AE4B16-BAD2-485B-9229-B2ABF30E12DD}" presName="theList" presStyleCnt="0">
        <dgm:presLayoutVars>
          <dgm:dir/>
          <dgm:animLvl val="lvl"/>
          <dgm:resizeHandles val="exact"/>
        </dgm:presLayoutVars>
      </dgm:prSet>
      <dgm:spPr/>
    </dgm:pt>
    <dgm:pt modelId="{C720C13D-60EE-44CD-A6B8-A7FBBECD7AAE}" type="pres">
      <dgm:prSet presAssocID="{2BA049A8-FC3B-4B92-974A-695696EF63DD}" presName="compNode" presStyleCnt="0"/>
      <dgm:spPr/>
    </dgm:pt>
    <dgm:pt modelId="{866B6D91-E839-4669-97A7-FB67570D6785}" type="pres">
      <dgm:prSet presAssocID="{2BA049A8-FC3B-4B92-974A-695696EF63DD}" presName="noGeometry" presStyleCnt="0"/>
      <dgm:spPr/>
    </dgm:pt>
    <dgm:pt modelId="{B1459277-2E75-46AD-8BA4-19F3D1276E14}" type="pres">
      <dgm:prSet presAssocID="{2BA049A8-FC3B-4B92-974A-695696EF63DD}" presName="childTextVisible" presStyleLbl="bgAccFollowNode1" presStyleIdx="0" presStyleCnt="1" custScaleX="161217" custLinFactNeighborX="-62" custLinFactNeighborY="-887">
        <dgm:presLayoutVars>
          <dgm:bulletEnabled val="1"/>
        </dgm:presLayoutVars>
      </dgm:prSet>
      <dgm:spPr/>
      <dgm:t>
        <a:bodyPr/>
        <a:lstStyle/>
        <a:p>
          <a:endParaRPr lang="en-US"/>
        </a:p>
      </dgm:t>
    </dgm:pt>
    <dgm:pt modelId="{B9B31871-B473-4B37-B6C5-1CD6910CB833}" type="pres">
      <dgm:prSet presAssocID="{2BA049A8-FC3B-4B92-974A-695696EF63DD}" presName="childTextHidden" presStyleLbl="bgAccFollowNode1" presStyleIdx="0" presStyleCnt="1"/>
      <dgm:spPr/>
      <dgm:t>
        <a:bodyPr/>
        <a:lstStyle/>
        <a:p>
          <a:endParaRPr lang="en-US"/>
        </a:p>
      </dgm:t>
    </dgm:pt>
    <dgm:pt modelId="{19E57006-F494-4A49-AA1F-53B8A117D71A}" type="pres">
      <dgm:prSet presAssocID="{2BA049A8-FC3B-4B92-974A-695696EF63DD}" presName="parentText" presStyleLbl="node1" presStyleIdx="0" presStyleCnt="1" custLinFactNeighborX="-49423">
        <dgm:presLayoutVars>
          <dgm:chMax val="1"/>
          <dgm:bulletEnabled val="1"/>
        </dgm:presLayoutVars>
      </dgm:prSet>
      <dgm:spPr/>
      <dgm:t>
        <a:bodyPr/>
        <a:lstStyle/>
        <a:p>
          <a:endParaRPr lang="en-US"/>
        </a:p>
      </dgm:t>
    </dgm:pt>
  </dgm:ptLst>
  <dgm:cxnLst>
    <dgm:cxn modelId="{E6750FDA-CC54-4218-90C0-701067804FD8}" type="presOf" srcId="{2BA049A8-FC3B-4B92-974A-695696EF63DD}" destId="{19E57006-F494-4A49-AA1F-53B8A117D71A}" srcOrd="0" destOrd="0" presId="urn:microsoft.com/office/officeart/2005/8/layout/hProcess6"/>
    <dgm:cxn modelId="{2076076F-B082-47D4-99CB-945CCB47F966}" type="presOf" srcId="{C3AE4B16-BAD2-485B-9229-B2ABF30E12DD}" destId="{31DF0E3A-1E39-4215-A445-E5155FCA69FD}" srcOrd="0" destOrd="0" presId="urn:microsoft.com/office/officeart/2005/8/layout/hProcess6"/>
    <dgm:cxn modelId="{FD7B0E2B-D4E0-47C1-8392-AF0678DFBE66}" srcId="{C3AE4B16-BAD2-485B-9229-B2ABF30E12DD}" destId="{2BA049A8-FC3B-4B92-974A-695696EF63DD}" srcOrd="0" destOrd="0" parTransId="{61A69360-6EC0-4667-A273-F7FD9611E5F4}" sibTransId="{066377B2-1A36-4B89-B5AD-FC448E7EDA3D}"/>
    <dgm:cxn modelId="{19C28B94-36EC-4A7F-BEAD-D788AD5A8A56}" type="presOf" srcId="{D5B73A52-5447-4D4F-AF31-5EB45245D953}" destId="{B1459277-2E75-46AD-8BA4-19F3D1276E14}" srcOrd="0" destOrd="0" presId="urn:microsoft.com/office/officeart/2005/8/layout/hProcess6"/>
    <dgm:cxn modelId="{AC830B73-5703-4848-83E0-A03610F08652}" type="presOf" srcId="{D5B73A52-5447-4D4F-AF31-5EB45245D953}" destId="{B9B31871-B473-4B37-B6C5-1CD6910CB833}" srcOrd="1" destOrd="0" presId="urn:microsoft.com/office/officeart/2005/8/layout/hProcess6"/>
    <dgm:cxn modelId="{D29DC7C8-918B-4828-A45C-E4CBE5FE9F1A}" srcId="{2BA049A8-FC3B-4B92-974A-695696EF63DD}" destId="{D5B73A52-5447-4D4F-AF31-5EB45245D953}" srcOrd="0" destOrd="0" parTransId="{6B386247-5129-422A-8BF7-2B181FDBD53C}" sibTransId="{22241CDC-A23C-46F9-A4B0-EC8684FB940B}"/>
    <dgm:cxn modelId="{94AB4909-E29B-4744-9A93-04749B313C54}" type="presParOf" srcId="{31DF0E3A-1E39-4215-A445-E5155FCA69FD}" destId="{C720C13D-60EE-44CD-A6B8-A7FBBECD7AAE}" srcOrd="0" destOrd="0" presId="urn:microsoft.com/office/officeart/2005/8/layout/hProcess6"/>
    <dgm:cxn modelId="{5BE82874-9F6B-41DB-A4AF-4417F964BE52}" type="presParOf" srcId="{C720C13D-60EE-44CD-A6B8-A7FBBECD7AAE}" destId="{866B6D91-E839-4669-97A7-FB67570D6785}" srcOrd="0" destOrd="0" presId="urn:microsoft.com/office/officeart/2005/8/layout/hProcess6"/>
    <dgm:cxn modelId="{939C7811-3307-4ECC-BC5B-020E2C9C482E}" type="presParOf" srcId="{C720C13D-60EE-44CD-A6B8-A7FBBECD7AAE}" destId="{B1459277-2E75-46AD-8BA4-19F3D1276E14}" srcOrd="1" destOrd="0" presId="urn:microsoft.com/office/officeart/2005/8/layout/hProcess6"/>
    <dgm:cxn modelId="{0E70D21D-907E-4009-BC2F-46419A204263}" type="presParOf" srcId="{C720C13D-60EE-44CD-A6B8-A7FBBECD7AAE}" destId="{B9B31871-B473-4B37-B6C5-1CD6910CB833}" srcOrd="2" destOrd="0" presId="urn:microsoft.com/office/officeart/2005/8/layout/hProcess6"/>
    <dgm:cxn modelId="{C6C5F7B4-FD78-47A3-BE3C-1A7A3B9CA712}" type="presParOf" srcId="{C720C13D-60EE-44CD-A6B8-A7FBBECD7AAE}" destId="{19E57006-F494-4A49-AA1F-53B8A117D71A}"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59277-2E75-46AD-8BA4-19F3D1276E14}">
      <dsp:nvSpPr>
        <dsp:cNvPr id="0" name=""/>
        <dsp:cNvSpPr/>
      </dsp:nvSpPr>
      <dsp:spPr>
        <a:xfrm>
          <a:off x="1155479" y="0"/>
          <a:ext cx="7522262" cy="407860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040" tIns="16510" rIns="33020" bIns="16510" numCol="1" spcCol="1270" anchor="ctr" anchorCtr="0">
          <a:noAutofit/>
        </a:bodyPr>
        <a:lstStyle/>
        <a:p>
          <a:pPr lvl="0" algn="l" defTabSz="1155700">
            <a:lnSpc>
              <a:spcPct val="90000"/>
            </a:lnSpc>
            <a:spcBef>
              <a:spcPct val="0"/>
            </a:spcBef>
            <a:spcAft>
              <a:spcPct val="35000"/>
            </a:spcAft>
          </a:pPr>
          <a:r>
            <a:rPr lang="en-US" sz="2600" kern="1200" dirty="0" smtClean="0"/>
            <a:t>Requests always begin with: </a:t>
          </a:r>
          <a:r>
            <a:rPr lang="en-US" sz="2600" kern="1200" dirty="0" smtClean="0">
              <a:solidFill>
                <a:schemeClr val="tx2"/>
              </a:solidFill>
            </a:rPr>
            <a:t>https://api.census.gov/data</a:t>
          </a:r>
          <a:endParaRPr lang="en-US" sz="2600" kern="1200" dirty="0"/>
        </a:p>
      </dsp:txBody>
      <dsp:txXfrm>
        <a:off x="3036044" y="611791"/>
        <a:ext cx="4214185" cy="2855023"/>
      </dsp:txXfrm>
    </dsp:sp>
    <dsp:sp modelId="{19E57006-F494-4A49-AA1F-53B8A117D71A}">
      <dsp:nvSpPr>
        <dsp:cNvPr id="0" name=""/>
        <dsp:cNvSpPr/>
      </dsp:nvSpPr>
      <dsp:spPr>
        <a:xfrm>
          <a:off x="267040" y="872821"/>
          <a:ext cx="2332962" cy="23329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US" sz="5400" kern="1200" dirty="0" smtClean="0"/>
            <a:t>1</a:t>
          </a:r>
          <a:endParaRPr lang="en-US" sz="5400" kern="1200" dirty="0"/>
        </a:p>
      </dsp:txBody>
      <dsp:txXfrm>
        <a:off x="608694" y="1214475"/>
        <a:ext cx="1649654" cy="164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59277-2E75-46AD-8BA4-19F3D1276E14}">
      <dsp:nvSpPr>
        <dsp:cNvPr id="0" name=""/>
        <dsp:cNvSpPr/>
      </dsp:nvSpPr>
      <dsp:spPr>
        <a:xfrm>
          <a:off x="1155479" y="0"/>
          <a:ext cx="7522262" cy="407860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040" tIns="16510" rIns="33020" bIns="16510" numCol="1" spcCol="1270" anchor="ctr" anchorCtr="0">
          <a:noAutofit/>
        </a:bodyPr>
        <a:lstStyle/>
        <a:p>
          <a:pPr lvl="0" algn="l" defTabSz="1155700">
            <a:lnSpc>
              <a:spcPct val="90000"/>
            </a:lnSpc>
            <a:spcBef>
              <a:spcPct val="0"/>
            </a:spcBef>
            <a:spcAft>
              <a:spcPct val="35000"/>
            </a:spcAft>
          </a:pPr>
          <a:r>
            <a:rPr lang="en-US" sz="2600" kern="1200" dirty="0" smtClean="0"/>
            <a:t>Find the dataset name at: </a:t>
          </a:r>
          <a:r>
            <a:rPr lang="en-US" sz="2600" kern="1200" dirty="0" smtClean="0">
              <a:solidFill>
                <a:schemeClr val="tx2"/>
              </a:solidFill>
            </a:rPr>
            <a:t>https://api.census.gov/data/</a:t>
          </a:r>
          <a:br>
            <a:rPr lang="en-US" sz="2600" kern="1200" dirty="0" smtClean="0">
              <a:solidFill>
                <a:schemeClr val="tx2"/>
              </a:solidFill>
            </a:rPr>
          </a:br>
          <a:r>
            <a:rPr lang="en-US" sz="2600" kern="1200" dirty="0" smtClean="0">
              <a:solidFill>
                <a:schemeClr val="tx2"/>
              </a:solidFill>
            </a:rPr>
            <a:t>2018.html</a:t>
          </a:r>
          <a:endParaRPr lang="en-US" sz="2600" kern="1200" dirty="0">
            <a:solidFill>
              <a:schemeClr val="tx2"/>
            </a:solidFill>
          </a:endParaRPr>
        </a:p>
      </dsp:txBody>
      <dsp:txXfrm>
        <a:off x="3036044" y="611791"/>
        <a:ext cx="4214185" cy="2855023"/>
      </dsp:txXfrm>
    </dsp:sp>
    <dsp:sp modelId="{19E57006-F494-4A49-AA1F-53B8A117D71A}">
      <dsp:nvSpPr>
        <dsp:cNvPr id="0" name=""/>
        <dsp:cNvSpPr/>
      </dsp:nvSpPr>
      <dsp:spPr>
        <a:xfrm>
          <a:off x="267040" y="872821"/>
          <a:ext cx="2332962" cy="23329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US" sz="5400" kern="1200" dirty="0" smtClean="0"/>
            <a:t>2</a:t>
          </a:r>
          <a:endParaRPr lang="en-US" sz="5400" kern="1200" dirty="0"/>
        </a:p>
      </dsp:txBody>
      <dsp:txXfrm>
        <a:off x="608694" y="1214475"/>
        <a:ext cx="1649654" cy="1649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59277-2E75-46AD-8BA4-19F3D1276E14}">
      <dsp:nvSpPr>
        <dsp:cNvPr id="0" name=""/>
        <dsp:cNvSpPr/>
      </dsp:nvSpPr>
      <dsp:spPr>
        <a:xfrm>
          <a:off x="1155479" y="0"/>
          <a:ext cx="7522262" cy="407860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040" tIns="16510" rIns="33020" bIns="16510" numCol="1" spcCol="1270" anchor="ctr" anchorCtr="0">
          <a:noAutofit/>
        </a:bodyPr>
        <a:lstStyle/>
        <a:p>
          <a:pPr lvl="0" algn="l" defTabSz="1155700">
            <a:lnSpc>
              <a:spcPct val="90000"/>
            </a:lnSpc>
            <a:spcBef>
              <a:spcPct val="0"/>
            </a:spcBef>
            <a:spcAft>
              <a:spcPct val="35000"/>
            </a:spcAft>
          </a:pPr>
          <a:r>
            <a:rPr lang="en-US" sz="2600" kern="1200" dirty="0" smtClean="0"/>
            <a:t>Always start your variable request with </a:t>
          </a:r>
          <a:r>
            <a:rPr lang="en-US" sz="2600" b="0" kern="1200" dirty="0" smtClean="0">
              <a:solidFill>
                <a:schemeClr val="tx2"/>
              </a:solidFill>
            </a:rPr>
            <a:t>?get=</a:t>
          </a:r>
          <a:endParaRPr lang="en-US" sz="2600" kern="1200" dirty="0"/>
        </a:p>
      </dsp:txBody>
      <dsp:txXfrm>
        <a:off x="3036044" y="611791"/>
        <a:ext cx="4214185" cy="2855023"/>
      </dsp:txXfrm>
    </dsp:sp>
    <dsp:sp modelId="{19E57006-F494-4A49-AA1F-53B8A117D71A}">
      <dsp:nvSpPr>
        <dsp:cNvPr id="0" name=""/>
        <dsp:cNvSpPr/>
      </dsp:nvSpPr>
      <dsp:spPr>
        <a:xfrm>
          <a:off x="267040" y="872821"/>
          <a:ext cx="2332962" cy="23329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US" sz="5400" kern="1200" dirty="0" smtClean="0"/>
            <a:t>3</a:t>
          </a:r>
          <a:endParaRPr lang="en-US" sz="5400" kern="1200" dirty="0"/>
        </a:p>
      </dsp:txBody>
      <dsp:txXfrm>
        <a:off x="608694" y="1214475"/>
        <a:ext cx="1649654" cy="16496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59277-2E75-46AD-8BA4-19F3D1276E14}">
      <dsp:nvSpPr>
        <dsp:cNvPr id="0" name=""/>
        <dsp:cNvSpPr/>
      </dsp:nvSpPr>
      <dsp:spPr>
        <a:xfrm>
          <a:off x="1018884" y="0"/>
          <a:ext cx="7908181" cy="407860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040" tIns="16510" rIns="33020" bIns="16510" numCol="1" spcCol="1270" anchor="ctr" anchorCtr="0">
          <a:noAutofit/>
        </a:bodyPr>
        <a:lstStyle/>
        <a:p>
          <a:pPr lvl="0" algn="l" defTabSz="1155700">
            <a:lnSpc>
              <a:spcPct val="90000"/>
            </a:lnSpc>
            <a:spcBef>
              <a:spcPct val="0"/>
            </a:spcBef>
            <a:spcAft>
              <a:spcPct val="35000"/>
            </a:spcAft>
          </a:pPr>
          <a:r>
            <a:rPr lang="en-US" sz="2600" kern="1200" dirty="0" smtClean="0"/>
            <a:t>Find the variables you want here:</a:t>
          </a:r>
        </a:p>
        <a:p>
          <a:pPr lvl="0" algn="l" defTabSz="1155700">
            <a:lnSpc>
              <a:spcPct val="90000"/>
            </a:lnSpc>
            <a:spcBef>
              <a:spcPct val="0"/>
            </a:spcBef>
            <a:spcAft>
              <a:spcPct val="35000"/>
            </a:spcAft>
          </a:pPr>
          <a:r>
            <a:rPr lang="en-US" sz="2600" kern="1200" dirty="0" smtClean="0">
              <a:solidFill>
                <a:schemeClr val="tx2"/>
              </a:solidFill>
            </a:rPr>
            <a:t>https://api.census.gov/data/</a:t>
          </a:r>
          <a:br>
            <a:rPr lang="en-US" sz="2600" kern="1200" dirty="0" smtClean="0">
              <a:solidFill>
                <a:schemeClr val="tx2"/>
              </a:solidFill>
            </a:rPr>
          </a:br>
          <a:r>
            <a:rPr lang="en-US" sz="2600" kern="1200" dirty="0" smtClean="0">
              <a:solidFill>
                <a:schemeClr val="tx2"/>
              </a:solidFill>
            </a:rPr>
            <a:t>2018/pep/</a:t>
          </a:r>
          <a:r>
            <a:rPr lang="en-US" sz="2600" kern="1200" dirty="0" err="1" smtClean="0">
              <a:solidFill>
                <a:schemeClr val="tx2"/>
              </a:solidFill>
            </a:rPr>
            <a:t>charagegroups</a:t>
          </a:r>
          <a:r>
            <a:rPr lang="en-US" sz="2600" kern="1200" dirty="0" smtClean="0">
              <a:solidFill>
                <a:schemeClr val="tx2"/>
              </a:solidFill>
            </a:rPr>
            <a:t>/</a:t>
          </a:r>
          <a:br>
            <a:rPr lang="en-US" sz="2600" kern="1200" dirty="0" smtClean="0">
              <a:solidFill>
                <a:schemeClr val="tx2"/>
              </a:solidFill>
            </a:rPr>
          </a:br>
          <a:r>
            <a:rPr lang="en-US" sz="2600" kern="1200" dirty="0" smtClean="0">
              <a:solidFill>
                <a:schemeClr val="tx2"/>
              </a:solidFill>
            </a:rPr>
            <a:t>variables.html</a:t>
          </a:r>
          <a:endParaRPr lang="en-US" sz="2600" kern="1200" dirty="0">
            <a:solidFill>
              <a:schemeClr val="tx2"/>
            </a:solidFill>
          </a:endParaRPr>
        </a:p>
      </dsp:txBody>
      <dsp:txXfrm>
        <a:off x="2995929" y="611791"/>
        <a:ext cx="4503624" cy="2855023"/>
      </dsp:txXfrm>
    </dsp:sp>
    <dsp:sp modelId="{19E57006-F494-4A49-AA1F-53B8A117D71A}">
      <dsp:nvSpPr>
        <dsp:cNvPr id="0" name=""/>
        <dsp:cNvSpPr/>
      </dsp:nvSpPr>
      <dsp:spPr>
        <a:xfrm>
          <a:off x="267040" y="872821"/>
          <a:ext cx="2332962" cy="23329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US" sz="5400" kern="1200" dirty="0" smtClean="0"/>
            <a:t>4</a:t>
          </a:r>
          <a:endParaRPr lang="en-US" sz="5400" kern="1200" dirty="0"/>
        </a:p>
      </dsp:txBody>
      <dsp:txXfrm>
        <a:off x="608694" y="1214475"/>
        <a:ext cx="1649654" cy="16496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59277-2E75-46AD-8BA4-19F3D1276E14}">
      <dsp:nvSpPr>
        <dsp:cNvPr id="0" name=""/>
        <dsp:cNvSpPr/>
      </dsp:nvSpPr>
      <dsp:spPr>
        <a:xfrm>
          <a:off x="837333" y="0"/>
          <a:ext cx="8158554" cy="407860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040" tIns="16510" rIns="33020" bIns="16510" numCol="1" spcCol="1270" anchor="ctr" anchorCtr="0">
          <a:noAutofit/>
        </a:bodyPr>
        <a:lstStyle/>
        <a:p>
          <a:pPr lvl="0" algn="l" defTabSz="1155700">
            <a:lnSpc>
              <a:spcPct val="90000"/>
            </a:lnSpc>
            <a:spcBef>
              <a:spcPct val="0"/>
            </a:spcBef>
            <a:spcAft>
              <a:spcPct val="35000"/>
            </a:spcAft>
          </a:pPr>
          <a:r>
            <a:rPr lang="en-US" sz="2600" kern="1200" dirty="0" smtClean="0"/>
            <a:t>Find available geographies here:</a:t>
          </a:r>
        </a:p>
        <a:p>
          <a:pPr lvl="0" algn="l" defTabSz="1155700">
            <a:lnSpc>
              <a:spcPct val="90000"/>
            </a:lnSpc>
            <a:spcBef>
              <a:spcPct val="0"/>
            </a:spcBef>
            <a:spcAft>
              <a:spcPct val="35000"/>
            </a:spcAft>
          </a:pPr>
          <a:r>
            <a:rPr lang="en-US" sz="2600" kern="1200" dirty="0" smtClean="0">
              <a:solidFill>
                <a:schemeClr val="tx2"/>
              </a:solidFill>
            </a:rPr>
            <a:t>https://api.census.gov/data/</a:t>
          </a:r>
          <a:br>
            <a:rPr lang="en-US" sz="2600" kern="1200" dirty="0" smtClean="0">
              <a:solidFill>
                <a:schemeClr val="tx2"/>
              </a:solidFill>
            </a:rPr>
          </a:br>
          <a:r>
            <a:rPr lang="en-US" sz="2600" kern="1200" dirty="0" smtClean="0">
              <a:solidFill>
                <a:schemeClr val="tx2"/>
              </a:solidFill>
            </a:rPr>
            <a:t>2018/pep/</a:t>
          </a:r>
          <a:r>
            <a:rPr lang="en-US" sz="2600" kern="1200" dirty="0" err="1" smtClean="0">
              <a:solidFill>
                <a:schemeClr val="tx2"/>
              </a:solidFill>
            </a:rPr>
            <a:t>charagegroups</a:t>
          </a:r>
          <a:r>
            <a:rPr lang="en-US" sz="2600" kern="1200" dirty="0" smtClean="0">
              <a:solidFill>
                <a:schemeClr val="tx2"/>
              </a:solidFill>
            </a:rPr>
            <a:t>/</a:t>
          </a:r>
          <a:br>
            <a:rPr lang="en-US" sz="2600" kern="1200" dirty="0" smtClean="0">
              <a:solidFill>
                <a:schemeClr val="tx2"/>
              </a:solidFill>
            </a:rPr>
          </a:br>
          <a:r>
            <a:rPr lang="en-US" sz="2600" kern="1200" dirty="0" smtClean="0">
              <a:solidFill>
                <a:schemeClr val="tx2"/>
              </a:solidFill>
            </a:rPr>
            <a:t>geography.html</a:t>
          </a:r>
          <a:endParaRPr lang="en-US" sz="2600" kern="1200" dirty="0">
            <a:solidFill>
              <a:schemeClr val="tx2"/>
            </a:solidFill>
          </a:endParaRPr>
        </a:p>
      </dsp:txBody>
      <dsp:txXfrm>
        <a:off x="2876971" y="611791"/>
        <a:ext cx="4691404" cy="2855023"/>
      </dsp:txXfrm>
    </dsp:sp>
    <dsp:sp modelId="{19E57006-F494-4A49-AA1F-53B8A117D71A}">
      <dsp:nvSpPr>
        <dsp:cNvPr id="0" name=""/>
        <dsp:cNvSpPr/>
      </dsp:nvSpPr>
      <dsp:spPr>
        <a:xfrm>
          <a:off x="267040" y="872821"/>
          <a:ext cx="2332962" cy="23329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US" sz="5400" kern="1200" dirty="0" smtClean="0"/>
            <a:t>5</a:t>
          </a:r>
          <a:endParaRPr lang="en-US" sz="5400" kern="1200" dirty="0"/>
        </a:p>
      </dsp:txBody>
      <dsp:txXfrm>
        <a:off x="608694" y="1214475"/>
        <a:ext cx="1649654" cy="16496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59277-2E75-46AD-8BA4-19F3D1276E14}">
      <dsp:nvSpPr>
        <dsp:cNvPr id="0" name=""/>
        <dsp:cNvSpPr/>
      </dsp:nvSpPr>
      <dsp:spPr>
        <a:xfrm>
          <a:off x="1155479" y="0"/>
          <a:ext cx="7522262" cy="407860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040" tIns="16510" rIns="33020" bIns="16510" numCol="1" spcCol="1270" anchor="ctr" anchorCtr="0">
          <a:noAutofit/>
        </a:bodyPr>
        <a:lstStyle/>
        <a:p>
          <a:pPr lvl="0" algn="l" defTabSz="1155700">
            <a:lnSpc>
              <a:spcPct val="90000"/>
            </a:lnSpc>
            <a:spcBef>
              <a:spcPct val="0"/>
            </a:spcBef>
            <a:spcAft>
              <a:spcPct val="35000"/>
            </a:spcAft>
          </a:pPr>
          <a:r>
            <a:rPr lang="en-US" sz="2600" b="0" kern="1200" dirty="0" smtClean="0"/>
            <a:t>Returns data in </a:t>
          </a:r>
          <a:r>
            <a:rPr lang="en-US" sz="2600" b="0" kern="1200" dirty="0" err="1" smtClean="0"/>
            <a:t>json</a:t>
          </a:r>
          <a:r>
            <a:rPr lang="en-US" sz="2600" b="0" kern="1200" dirty="0" smtClean="0"/>
            <a:t> format</a:t>
          </a:r>
          <a:endParaRPr lang="en-US" sz="2600" b="0" kern="1200" dirty="0"/>
        </a:p>
      </dsp:txBody>
      <dsp:txXfrm>
        <a:off x="3036044" y="611791"/>
        <a:ext cx="4214185" cy="2855023"/>
      </dsp:txXfrm>
    </dsp:sp>
    <dsp:sp modelId="{19E57006-F494-4A49-AA1F-53B8A117D71A}">
      <dsp:nvSpPr>
        <dsp:cNvPr id="0" name=""/>
        <dsp:cNvSpPr/>
      </dsp:nvSpPr>
      <dsp:spPr>
        <a:xfrm>
          <a:off x="267040" y="872821"/>
          <a:ext cx="2332962" cy="23329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US" sz="5400" kern="1200" dirty="0" smtClean="0"/>
            <a:t>6</a:t>
          </a:r>
          <a:endParaRPr lang="en-US" sz="5400" kern="1200" dirty="0"/>
        </a:p>
      </dsp:txBody>
      <dsp:txXfrm>
        <a:off x="608694" y="1214475"/>
        <a:ext cx="1649654" cy="164965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80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801"/>
          </a:xfrm>
          <a:prstGeom prst="rect">
            <a:avLst/>
          </a:prstGeom>
        </p:spPr>
        <p:txBody>
          <a:bodyPr vert="horz" lIns="91440" tIns="45720" rIns="91440" bIns="45720" rtlCol="0"/>
          <a:lstStyle>
            <a:lvl1pPr algn="r">
              <a:defRPr sz="1200"/>
            </a:lvl1pPr>
          </a:lstStyle>
          <a:p>
            <a:fld id="{2CD7163F-4772-4BB5-A324-50D2E94D4E92}" type="datetimeFigureOut">
              <a:rPr lang="en-US" smtClean="0"/>
              <a:t>9/18/2019</a:t>
            </a:fld>
            <a:endParaRPr lang="en-US"/>
          </a:p>
        </p:txBody>
      </p:sp>
      <p:sp>
        <p:nvSpPr>
          <p:cNvPr id="4" name="Footer Placeholder 3"/>
          <p:cNvSpPr>
            <a:spLocks noGrp="1"/>
          </p:cNvSpPr>
          <p:nvPr>
            <p:ph type="ftr" sz="quarter" idx="2"/>
          </p:nvPr>
        </p:nvSpPr>
        <p:spPr>
          <a:xfrm>
            <a:off x="1" y="8830599"/>
            <a:ext cx="3038475" cy="46580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30599"/>
            <a:ext cx="3038475" cy="465801"/>
          </a:xfrm>
          <a:prstGeom prst="rect">
            <a:avLst/>
          </a:prstGeom>
        </p:spPr>
        <p:txBody>
          <a:bodyPr vert="horz" lIns="91440" tIns="45720" rIns="91440" bIns="45720" rtlCol="0" anchor="b"/>
          <a:lstStyle>
            <a:lvl1pPr algn="r">
              <a:defRPr sz="1200"/>
            </a:lvl1pPr>
          </a:lstStyle>
          <a:p>
            <a:fld id="{9EC1F7A9-A90B-42D9-85FF-F02B21EA15BA}" type="slidenum">
              <a:rPr lang="en-US" smtClean="0"/>
              <a:t>‹#›</a:t>
            </a:fld>
            <a:endParaRPr lang="en-US"/>
          </a:p>
        </p:txBody>
      </p:sp>
    </p:spTree>
    <p:extLst>
      <p:ext uri="{BB962C8B-B14F-4D97-AF65-F5344CB8AC3E}">
        <p14:creationId xmlns:p14="http://schemas.microsoft.com/office/powerpoint/2010/main" val="3807183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108850" tIns="54425" rIns="108850" bIns="54425" rtlCol="0"/>
          <a:lstStyle>
            <a:lvl1pPr algn="l">
              <a:defRPr sz="14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108850" tIns="54425" rIns="108850" bIns="54425" rtlCol="0"/>
          <a:lstStyle>
            <a:lvl1pPr algn="r">
              <a:defRPr sz="1400"/>
            </a:lvl1pPr>
          </a:lstStyle>
          <a:p>
            <a:fld id="{545B527A-731F-4316-A55B-D6F52588EB0F}" type="datetimeFigureOut">
              <a:rPr lang="en-US" smtClean="0"/>
              <a:t>9/18/2019</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108850" tIns="54425" rIns="108850" bIns="54425"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108850" tIns="54425" rIns="108850" bIns="544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4"/>
          </a:xfrm>
          <a:prstGeom prst="rect">
            <a:avLst/>
          </a:prstGeom>
        </p:spPr>
        <p:txBody>
          <a:bodyPr vert="horz" lIns="108850" tIns="54425" rIns="108850" bIns="54425" rtlCol="0" anchor="b"/>
          <a:lstStyle>
            <a:lvl1pPr algn="l">
              <a:defRPr sz="1400"/>
            </a:lvl1pPr>
          </a:lstStyle>
          <a:p>
            <a:endParaRPr lang="en-US"/>
          </a:p>
        </p:txBody>
      </p:sp>
      <p:sp>
        <p:nvSpPr>
          <p:cNvPr id="7" name="Slide Number Placeholder 6"/>
          <p:cNvSpPr>
            <a:spLocks noGrp="1"/>
          </p:cNvSpPr>
          <p:nvPr>
            <p:ph type="sldNum" sz="quarter" idx="5"/>
          </p:nvPr>
        </p:nvSpPr>
        <p:spPr>
          <a:xfrm>
            <a:off x="3970938" y="8829967"/>
            <a:ext cx="3037840" cy="466434"/>
          </a:xfrm>
          <a:prstGeom prst="rect">
            <a:avLst/>
          </a:prstGeom>
        </p:spPr>
        <p:txBody>
          <a:bodyPr vert="horz" lIns="108850" tIns="54425" rIns="108850" bIns="54425" rtlCol="0" anchor="b"/>
          <a:lstStyle>
            <a:lvl1pPr algn="r">
              <a:defRPr sz="1400"/>
            </a:lvl1pPr>
          </a:lstStyle>
          <a:p>
            <a:fld id="{D71A8971-5F0B-4911-87AC-F8CFD894A892}" type="slidenum">
              <a:rPr lang="en-US" smtClean="0"/>
              <a:t>‹#›</a:t>
            </a:fld>
            <a:endParaRPr lang="en-US"/>
          </a:p>
        </p:txBody>
      </p:sp>
    </p:spTree>
    <p:extLst>
      <p:ext uri="{BB962C8B-B14F-4D97-AF65-F5344CB8AC3E}">
        <p14:creationId xmlns:p14="http://schemas.microsoft.com/office/powerpoint/2010/main" val="4003051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pi.census.gov/data/2018/pep/charagegroups/variables.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a:t>
            </a:r>
            <a:r>
              <a:rPr lang="en-US" baseline="0" dirty="0" smtClean="0"/>
              <a:t> presentation is focused on the Census Data API and how you can use it to get the data </a:t>
            </a:r>
            <a:r>
              <a:rPr lang="en-US" baseline="0" smtClean="0"/>
              <a:t>that you need.</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71A8971-5F0B-4911-87AC-F8CFD894A892}" type="slidenum">
              <a:rPr lang="en-US" smtClean="0"/>
              <a:t>1</a:t>
            </a:fld>
            <a:endParaRPr lang="en-US"/>
          </a:p>
        </p:txBody>
      </p:sp>
    </p:spTree>
    <p:extLst>
      <p:ext uri="{BB962C8B-B14F-4D97-AF65-F5344CB8AC3E}">
        <p14:creationId xmlns:p14="http://schemas.microsoft.com/office/powerpoint/2010/main" val="318228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Using the guidance from the Discovery</a:t>
            </a:r>
            <a:r>
              <a:rPr lang="en-US" baseline="0" dirty="0" smtClean="0"/>
              <a:t> Tool, you can put together a request for data, which is creating a URL (or a call to the data).   Let’s say you were looking for the data on the population for all counties in Arizona for the race, "Native Hawaiian and Other Pacific Islander alone or in combination"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You</a:t>
            </a:r>
            <a:r>
              <a:rPr lang="en-US" baseline="0" dirty="0" smtClean="0"/>
              <a:t> first start with </a:t>
            </a:r>
            <a:r>
              <a:rPr lang="en-US" sz="1200" dirty="0" smtClean="0">
                <a:solidFill>
                  <a:schemeClr val="tx2"/>
                </a:solidFill>
              </a:rPr>
              <a:t>https://api.census.gov/data.</a:t>
            </a:r>
            <a:r>
              <a:rPr lang="en-US" sz="1200" baseline="0" dirty="0" smtClean="0">
                <a:solidFill>
                  <a:schemeClr val="tx2"/>
                </a:solidFill>
              </a:rPr>
              <a:t> </a:t>
            </a:r>
            <a:r>
              <a:rPr lang="en-US" dirty="0" smtClean="0"/>
              <a:t>No</a:t>
            </a:r>
            <a:r>
              <a:rPr lang="en-US" baseline="0" dirty="0" smtClean="0"/>
              <a:t> matter what the dataset is, you start every request this way.</a:t>
            </a:r>
            <a:endParaRPr lang="en-US" sz="1200" dirty="0" smtClean="0">
              <a:solidFill>
                <a:schemeClr val="tx2"/>
              </a:solidFill>
            </a:endParaRPr>
          </a:p>
        </p:txBody>
      </p:sp>
      <p:sp>
        <p:nvSpPr>
          <p:cNvPr id="4" name="Slide Number Placeholder 3"/>
          <p:cNvSpPr>
            <a:spLocks noGrp="1"/>
          </p:cNvSpPr>
          <p:nvPr>
            <p:ph type="sldNum" sz="quarter" idx="10"/>
          </p:nvPr>
        </p:nvSpPr>
        <p:spPr/>
        <p:txBody>
          <a:bodyPr/>
          <a:lstStyle/>
          <a:p>
            <a:fld id="{BAD6A1E4-FC43-494D-AC8B-5922446FE19D}" type="slidenum">
              <a:rPr lang="en-US" smtClean="0"/>
              <a:t>10</a:t>
            </a:fld>
            <a:endParaRPr lang="en-US" dirty="0"/>
          </a:p>
        </p:txBody>
      </p:sp>
    </p:spTree>
    <p:extLst>
      <p:ext uri="{BB962C8B-B14F-4D97-AF65-F5344CB8AC3E}">
        <p14:creationId xmlns:p14="http://schemas.microsoft.com/office/powerpoint/2010/main" val="3321047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a:t>
            </a:r>
            <a:r>
              <a:rPr lang="en-US" baseline="0" dirty="0" smtClean="0"/>
              <a:t> the year and the dataset .  In this case we are using 2018 data from the Population Estimates Program – Demographic Characteristics Estimates by Age Group.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Again, please note that the year appears before the dataset name and that the dataset name may have 2 (pep/</a:t>
            </a:r>
            <a:r>
              <a:rPr lang="en-US" baseline="0" dirty="0" err="1" smtClean="0"/>
              <a:t>charagegroups</a:t>
            </a:r>
            <a:r>
              <a:rPr lang="en-US" baseline="0" dirty="0" smtClean="0"/>
              <a:t>) or 3 levels. </a:t>
            </a:r>
          </a:p>
        </p:txBody>
      </p:sp>
      <p:sp>
        <p:nvSpPr>
          <p:cNvPr id="4" name="Slide Number Placeholder 3"/>
          <p:cNvSpPr>
            <a:spLocks noGrp="1"/>
          </p:cNvSpPr>
          <p:nvPr>
            <p:ph type="sldNum" sz="quarter" idx="10"/>
          </p:nvPr>
        </p:nvSpPr>
        <p:spPr/>
        <p:txBody>
          <a:bodyPr/>
          <a:lstStyle/>
          <a:p>
            <a:fld id="{BAD6A1E4-FC43-494D-AC8B-5922446FE19D}" type="slidenum">
              <a:rPr lang="en-US" smtClean="0"/>
              <a:t>11</a:t>
            </a:fld>
            <a:endParaRPr lang="en-US" dirty="0"/>
          </a:p>
        </p:txBody>
      </p:sp>
    </p:spTree>
    <p:extLst>
      <p:ext uri="{BB962C8B-B14F-4D97-AF65-F5344CB8AC3E}">
        <p14:creationId xmlns:p14="http://schemas.microsoft.com/office/powerpoint/2010/main" val="3082856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After defining the year and dataset, you always start your data requests/queries </a:t>
            </a:r>
            <a:r>
              <a:rPr lang="en-US" baseline="0" dirty="0" smtClean="0"/>
              <a:t>with  ?get=</a:t>
            </a:r>
            <a:endParaRPr lang="en-US" dirty="0" smtClean="0"/>
          </a:p>
          <a:p>
            <a:endParaRPr lang="en-US" b="1" dirty="0"/>
          </a:p>
        </p:txBody>
      </p:sp>
      <p:sp>
        <p:nvSpPr>
          <p:cNvPr id="4" name="Slide Number Placeholder 3"/>
          <p:cNvSpPr>
            <a:spLocks noGrp="1"/>
          </p:cNvSpPr>
          <p:nvPr>
            <p:ph type="sldNum" sz="quarter" idx="10"/>
          </p:nvPr>
        </p:nvSpPr>
        <p:spPr/>
        <p:txBody>
          <a:bodyPr/>
          <a:lstStyle/>
          <a:p>
            <a:fld id="{BAD6A1E4-FC43-494D-AC8B-5922446FE19D}" type="slidenum">
              <a:rPr lang="en-US" smtClean="0"/>
              <a:t>12</a:t>
            </a:fld>
            <a:endParaRPr lang="en-US" dirty="0"/>
          </a:p>
        </p:txBody>
      </p:sp>
    </p:spTree>
    <p:extLst>
      <p:ext uri="{BB962C8B-B14F-4D97-AF65-F5344CB8AC3E}">
        <p14:creationId xmlns:p14="http://schemas.microsoft.com/office/powerpoint/2010/main" val="1690816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dirty="0" smtClean="0"/>
              <a:t>Go here for the variable names for this dataset: </a:t>
            </a:r>
            <a:r>
              <a:rPr lang="en-US" dirty="0" smtClean="0">
                <a:hlinkClick r:id="rId3"/>
              </a:rPr>
              <a:t>https://api.census.gov/data/2018/pep/charagegroups/variables.html</a:t>
            </a:r>
            <a:endParaRPr lang="en-US" dirty="0" smtClean="0"/>
          </a:p>
          <a:p>
            <a:pPr lvl="0" algn="l"/>
            <a:endParaRPr lang="en-US" dirty="0" smtClean="0"/>
          </a:p>
          <a:p>
            <a:pPr lvl="0" algn="l"/>
            <a:r>
              <a:rPr lang="en-US" dirty="0" smtClean="0"/>
              <a:t>Separate the</a:t>
            </a:r>
            <a:r>
              <a:rPr lang="en-US" baseline="0" dirty="0" smtClean="0"/>
              <a:t> variable names with commas, and make sure the variable names are in ALL CAPS.</a:t>
            </a:r>
            <a:endParaRPr lang="en-US" dirty="0" smtClean="0"/>
          </a:p>
        </p:txBody>
      </p:sp>
      <p:sp>
        <p:nvSpPr>
          <p:cNvPr id="4" name="Slide Number Placeholder 3"/>
          <p:cNvSpPr>
            <a:spLocks noGrp="1"/>
          </p:cNvSpPr>
          <p:nvPr>
            <p:ph type="sldNum" sz="quarter" idx="10"/>
          </p:nvPr>
        </p:nvSpPr>
        <p:spPr/>
        <p:txBody>
          <a:bodyPr/>
          <a:lstStyle/>
          <a:p>
            <a:fld id="{BAD6A1E4-FC43-494D-AC8B-5922446FE19D}" type="slidenum">
              <a:rPr lang="en-US" smtClean="0"/>
              <a:t>13</a:t>
            </a:fld>
            <a:endParaRPr lang="en-US" dirty="0"/>
          </a:p>
        </p:txBody>
      </p:sp>
    </p:spTree>
    <p:extLst>
      <p:ext uri="{BB962C8B-B14F-4D97-AF65-F5344CB8AC3E}">
        <p14:creationId xmlns:p14="http://schemas.microsoft.com/office/powerpoint/2010/main" val="1106306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next is the geographic portion of the request. It always begins with &amp;for.</a:t>
            </a:r>
          </a:p>
          <a:p>
            <a:endParaRPr lang="en-US" baseline="0" dirty="0" smtClean="0"/>
          </a:p>
          <a:p>
            <a:r>
              <a:rPr lang="en-US" baseline="0" dirty="0" smtClean="0"/>
              <a:t>Click https://....geography for the geographies available for this dataset.</a:t>
            </a:r>
          </a:p>
          <a:p>
            <a:endParaRPr lang="en-US" dirty="0"/>
          </a:p>
        </p:txBody>
      </p:sp>
      <p:sp>
        <p:nvSpPr>
          <p:cNvPr id="4" name="Slide Number Placeholder 3"/>
          <p:cNvSpPr>
            <a:spLocks noGrp="1"/>
          </p:cNvSpPr>
          <p:nvPr>
            <p:ph type="sldNum" sz="quarter" idx="10"/>
          </p:nvPr>
        </p:nvSpPr>
        <p:spPr/>
        <p:txBody>
          <a:bodyPr/>
          <a:lstStyle/>
          <a:p>
            <a:fld id="{BAD6A1E4-FC43-494D-AC8B-5922446FE19D}" type="slidenum">
              <a:rPr lang="en-US" smtClean="0"/>
              <a:t>14</a:t>
            </a:fld>
            <a:endParaRPr lang="en-US" dirty="0"/>
          </a:p>
        </p:txBody>
      </p:sp>
    </p:spTree>
    <p:extLst>
      <p:ext uri="{BB962C8B-B14F-4D97-AF65-F5344CB8AC3E}">
        <p14:creationId xmlns:p14="http://schemas.microsoft.com/office/powerpoint/2010/main" val="2690471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D6A1E4-FC43-494D-AC8B-5922446FE19D}" type="slidenum">
              <a:rPr lang="en-US" smtClean="0"/>
              <a:t>15</a:t>
            </a:fld>
            <a:endParaRPr lang="en-US" dirty="0"/>
          </a:p>
        </p:txBody>
      </p:sp>
    </p:spTree>
    <p:extLst>
      <p:ext uri="{BB962C8B-B14F-4D97-AF65-F5344CB8AC3E}">
        <p14:creationId xmlns:p14="http://schemas.microsoft.com/office/powerpoint/2010/main" val="144430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this request, the output is in a JSON format</a:t>
            </a:r>
            <a:r>
              <a:rPr lang="en-US" baseline="0" dirty="0" smtClean="0"/>
              <a:t> which stands for</a:t>
            </a:r>
            <a:r>
              <a:rPr lang="en-US" dirty="0" smtClean="0"/>
              <a:t> </a:t>
            </a:r>
            <a:r>
              <a:rPr lang="en-US" dirty="0" err="1" smtClean="0"/>
              <a:t>javascript</a:t>
            </a:r>
            <a:r>
              <a:rPr lang="en-US" baseline="0" dirty="0" smtClean="0"/>
              <a:t> object notation.</a:t>
            </a:r>
          </a:p>
          <a:p>
            <a:endParaRPr lang="en-US" baseline="0" dirty="0" smtClean="0"/>
          </a:p>
          <a:p>
            <a:r>
              <a:rPr lang="en-US" baseline="0" dirty="0" smtClean="0"/>
              <a:t>And using statistical software like SAS or R you can edit the commands to grab larger sets or data, to manipulate the data to display in a table format or as a chart or graph or in an interactive map.  </a:t>
            </a:r>
          </a:p>
          <a:p>
            <a:endParaRPr lang="en-US" baseline="0" dirty="0" smtClean="0"/>
          </a:p>
          <a:p>
            <a:r>
              <a:rPr lang="en-US" b="1" baseline="0" dirty="0" smtClean="0"/>
              <a:t>And I mentioned earlier that our new dissemination platform, data.census.gov, that we are currently developing uses our own underlying services like the API and </a:t>
            </a:r>
            <a:r>
              <a:rPr lang="en-US" b="1" baseline="0" dirty="0" err="1" smtClean="0"/>
              <a:t>TigerWeb</a:t>
            </a:r>
            <a:r>
              <a:rPr lang="en-US" b="1" baseline="0" dirty="0" smtClean="0"/>
              <a:t>.</a:t>
            </a:r>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16</a:t>
            </a:fld>
            <a:endParaRPr lang="en-US"/>
          </a:p>
        </p:txBody>
      </p:sp>
    </p:spTree>
    <p:extLst>
      <p:ext uri="{BB962C8B-B14F-4D97-AF65-F5344CB8AC3E}">
        <p14:creationId xmlns:p14="http://schemas.microsoft.com/office/powerpoint/2010/main" val="3840891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want to walk you through some examples.</a:t>
            </a:r>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17</a:t>
            </a:fld>
            <a:endParaRPr lang="en-US" dirty="0"/>
          </a:p>
        </p:txBody>
      </p:sp>
    </p:spTree>
    <p:extLst>
      <p:ext uri="{BB962C8B-B14F-4D97-AF65-F5344CB8AC3E}">
        <p14:creationId xmlns:p14="http://schemas.microsoft.com/office/powerpoint/2010/main" val="2307840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18</a:t>
            </a:fld>
            <a:endParaRPr lang="en-US"/>
          </a:p>
        </p:txBody>
      </p:sp>
    </p:spTree>
    <p:extLst>
      <p:ext uri="{BB962C8B-B14F-4D97-AF65-F5344CB8AC3E}">
        <p14:creationId xmlns:p14="http://schemas.microsoft.com/office/powerpoint/2010/main" val="3195857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23</a:t>
            </a:fld>
            <a:endParaRPr lang="en-US"/>
          </a:p>
        </p:txBody>
      </p:sp>
    </p:spTree>
    <p:extLst>
      <p:ext uri="{BB962C8B-B14F-4D97-AF65-F5344CB8AC3E}">
        <p14:creationId xmlns:p14="http://schemas.microsoft.com/office/powerpoint/2010/main" val="3147714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going to cover…</a:t>
            </a:r>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2</a:t>
            </a:fld>
            <a:endParaRPr lang="en-US" dirty="0"/>
          </a:p>
        </p:txBody>
      </p:sp>
    </p:spTree>
    <p:extLst>
      <p:ext uri="{BB962C8B-B14F-4D97-AF65-F5344CB8AC3E}">
        <p14:creationId xmlns:p14="http://schemas.microsoft.com/office/powerpoint/2010/main" val="2447751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24</a:t>
            </a:fld>
            <a:endParaRPr lang="en-US"/>
          </a:p>
        </p:txBody>
      </p:sp>
    </p:spTree>
    <p:extLst>
      <p:ext uri="{BB962C8B-B14F-4D97-AF65-F5344CB8AC3E}">
        <p14:creationId xmlns:p14="http://schemas.microsoft.com/office/powerpoint/2010/main" val="293451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26</a:t>
            </a:fld>
            <a:endParaRPr lang="en-US"/>
          </a:p>
        </p:txBody>
      </p:sp>
    </p:spTree>
    <p:extLst>
      <p:ext uri="{BB962C8B-B14F-4D97-AF65-F5344CB8AC3E}">
        <p14:creationId xmlns:p14="http://schemas.microsoft.com/office/powerpoint/2010/main" val="1255988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27</a:t>
            </a:fld>
            <a:endParaRPr lang="en-US"/>
          </a:p>
        </p:txBody>
      </p:sp>
    </p:spTree>
    <p:extLst>
      <p:ext uri="{BB962C8B-B14F-4D97-AF65-F5344CB8AC3E}">
        <p14:creationId xmlns:p14="http://schemas.microsoft.com/office/powerpoint/2010/main" val="740965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28</a:t>
            </a:fld>
            <a:endParaRPr lang="en-US"/>
          </a:p>
        </p:txBody>
      </p:sp>
    </p:spTree>
    <p:extLst>
      <p:ext uri="{BB962C8B-B14F-4D97-AF65-F5344CB8AC3E}">
        <p14:creationId xmlns:p14="http://schemas.microsoft.com/office/powerpoint/2010/main" val="2870196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30</a:t>
            </a:fld>
            <a:endParaRPr lang="en-US" dirty="0"/>
          </a:p>
        </p:txBody>
      </p:sp>
    </p:spTree>
    <p:extLst>
      <p:ext uri="{BB962C8B-B14F-4D97-AF65-F5344CB8AC3E}">
        <p14:creationId xmlns:p14="http://schemas.microsoft.com/office/powerpoint/2010/main" val="1051464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1A8971-5F0B-4911-87AC-F8CFD894A892}" type="slidenum">
              <a:rPr lang="en-US" smtClean="0"/>
              <a:t>31</a:t>
            </a:fld>
            <a:endParaRPr lang="en-US"/>
          </a:p>
        </p:txBody>
      </p:sp>
    </p:spTree>
    <p:extLst>
      <p:ext uri="{BB962C8B-B14F-4D97-AF65-F5344CB8AC3E}">
        <p14:creationId xmlns:p14="http://schemas.microsoft.com/office/powerpoint/2010/main" val="3076167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1A8971-5F0B-4911-87AC-F8CFD894A892}" type="slidenum">
              <a:rPr lang="en-US" smtClean="0"/>
              <a:t>32</a:t>
            </a:fld>
            <a:endParaRPr lang="en-US"/>
          </a:p>
        </p:txBody>
      </p:sp>
    </p:spTree>
    <p:extLst>
      <p:ext uri="{BB962C8B-B14F-4D97-AF65-F5344CB8AC3E}">
        <p14:creationId xmlns:p14="http://schemas.microsoft.com/office/powerpoint/2010/main" val="1434168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33</a:t>
            </a:fld>
            <a:endParaRPr lang="en-US" dirty="0"/>
          </a:p>
        </p:txBody>
      </p:sp>
    </p:spTree>
    <p:extLst>
      <p:ext uri="{BB962C8B-B14F-4D97-AF65-F5344CB8AC3E}">
        <p14:creationId xmlns:p14="http://schemas.microsoft.com/office/powerpoint/2010/main" val="1870936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 few ways to download</a:t>
            </a:r>
            <a:r>
              <a:rPr lang="en-US" baseline="0" dirty="0" smtClean="0"/>
              <a:t> Census Bureau data – through the API, through data.census.gov. For ACS , you have the summary file and Populations estimate has a website where you can access .csv files and a FTP site.</a:t>
            </a:r>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34</a:t>
            </a:fld>
            <a:endParaRPr lang="en-US"/>
          </a:p>
        </p:txBody>
      </p:sp>
    </p:spTree>
    <p:extLst>
      <p:ext uri="{BB962C8B-B14F-4D97-AF65-F5344CB8AC3E}">
        <p14:creationId xmlns:p14="http://schemas.microsoft.com/office/powerpoint/2010/main" val="469589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35</a:t>
            </a:fld>
            <a:endParaRPr lang="en-US" dirty="0"/>
          </a:p>
        </p:txBody>
      </p:sp>
    </p:spTree>
    <p:extLst>
      <p:ext uri="{BB962C8B-B14F-4D97-AF65-F5344CB8AC3E}">
        <p14:creationId xmlns:p14="http://schemas.microsoft.com/office/powerpoint/2010/main" val="438762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Based on technological advances and customer pushes to make data more easily accessible, the Census Bureau is leveraging these underlying services for open source data -- for data scientists to use and also for developers to make their own applications.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And the future of dissemination at the Census Bureau is based on using these services to fuel our own applications, including what you heard about earlier today with data.census.gov.</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r>
              <a:rPr lang="en-US" dirty="0" smtClean="0"/>
              <a:t>Applications built on Census data typically take advantage of three underlying services: Census Data API, </a:t>
            </a:r>
            <a:r>
              <a:rPr lang="en-US" dirty="0" err="1" smtClean="0"/>
              <a:t>TigerWeb</a:t>
            </a:r>
            <a:r>
              <a:rPr lang="en-US" dirty="0" smtClean="0"/>
              <a:t> REST Services and the Geocoder REST Services:</a:t>
            </a:r>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3</a:t>
            </a:fld>
            <a:endParaRPr lang="en-US"/>
          </a:p>
        </p:txBody>
      </p:sp>
    </p:spTree>
    <p:extLst>
      <p:ext uri="{BB962C8B-B14F-4D97-AF65-F5344CB8AC3E}">
        <p14:creationId xmlns:p14="http://schemas.microsoft.com/office/powerpoint/2010/main" val="41132499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here’s a</a:t>
            </a:r>
            <a:r>
              <a:rPr lang="en-US" baseline="0" dirty="0" smtClean="0"/>
              <a:t> dashboard created by the PA SDC that accesses 2015 ACS 5-Year poverty and income estimates data for Bucks County, PA from the API,</a:t>
            </a:r>
          </a:p>
          <a:p>
            <a:endParaRPr lang="en-US" baseline="0" dirty="0" smtClean="0"/>
          </a:p>
          <a:p>
            <a:r>
              <a:rPr lang="en-US" baseline="0" dirty="0" smtClean="0"/>
              <a:t>As data on the API are updated/corrected, they are immediately available for the apps.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D6A1E4-FC43-494D-AC8B-5922446FE1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30658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here’s an</a:t>
            </a:r>
            <a:r>
              <a:rPr lang="en-US" baseline="0" dirty="0" smtClean="0"/>
              <a:t> app, </a:t>
            </a:r>
            <a:r>
              <a:rPr lang="en-US" baseline="0" dirty="0" err="1" smtClean="0"/>
              <a:t>ClearGov</a:t>
            </a:r>
            <a:r>
              <a:rPr lang="en-US" baseline="0" dirty="0" smtClean="0"/>
              <a:t>, that pulls data from the Census API (ACS) and APIs of other government agencies. </a:t>
            </a:r>
          </a:p>
          <a:p>
            <a:endParaRPr lang="en-US" baseline="0" dirty="0" smtClean="0"/>
          </a:p>
          <a:p>
            <a:r>
              <a:rPr lang="en-US" baseline="0" dirty="0" smtClean="0"/>
              <a:t>This app </a:t>
            </a:r>
            <a:r>
              <a:rPr lang="en-US" dirty="0" smtClean="0"/>
              <a:t>helps</a:t>
            </a:r>
            <a:r>
              <a:rPr lang="en-US" baseline="0" dirty="0" smtClean="0"/>
              <a:t> </a:t>
            </a:r>
            <a:r>
              <a:rPr lang="en-US" dirty="0" smtClean="0"/>
              <a:t>local governments from large cities to small school districts communicate, connect and engage with their constituents to build community support for mission-critical projects.</a:t>
            </a: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B9073-4934-4A18-B03D-7FA2DABDE59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1051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a:t>
            </a:r>
            <a:r>
              <a:rPr lang="en-US" baseline="0" dirty="0" smtClean="0"/>
              <a:t> app on the Census website that pulls 2016 ACS 5-Year estimates from the Census Data API, My Tribal Area.</a:t>
            </a:r>
          </a:p>
          <a:p>
            <a:endParaRPr lang="en-US" baseline="0" dirty="0" smtClean="0"/>
          </a:p>
          <a:p>
            <a:r>
              <a:rPr lang="en-US" baseline="0" dirty="0" smtClean="0"/>
              <a:t>In this example, we see the sex and age breakdown for the Navajo Nation Reservation and Off-Reservation Trust Land in AZ, NM, and UT.</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D6A1E4-FC43-494D-AC8B-5922446FE1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42527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another</a:t>
            </a:r>
            <a:r>
              <a:rPr lang="en-US" baseline="0" dirty="0" smtClean="0"/>
              <a:t> app on the Census website that pulls data from the Census Data API, My Tribal Area, which uses 2016 ACS 1-Year estimates and 2016 County Business Patterns data (the businesses tab).</a:t>
            </a:r>
          </a:p>
          <a:p>
            <a:endParaRPr lang="en-US" baseline="0" dirty="0" smtClean="0"/>
          </a:p>
          <a:p>
            <a:r>
              <a:rPr lang="en-US" baseline="0" dirty="0" smtClean="0"/>
              <a:t>In this example, we see school enrollment and educational attainment for Congressional District 3 in North Carolina.</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D6A1E4-FC43-494D-AC8B-5922446FE1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90048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3" name="Google Shape;19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1290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Of these services, the one I want to focus on today</a:t>
            </a:r>
            <a:r>
              <a:rPr lang="en-US" b="0" baseline="0" dirty="0" smtClean="0"/>
              <a:t> is the Census Data API. For today’s presentation you will hear me refer to the Census Data API simply as the API.</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So what is it? The Census Data API is a data service that allows software developers and other data users to publically access our data in a standardized way using a series of commands.  It is an extremely </a:t>
            </a:r>
            <a:r>
              <a:rPr lang="en-US" b="0" dirty="0" smtClean="0"/>
              <a:t>efficient way to request data directly from Census servers.  And the</a:t>
            </a:r>
            <a:r>
              <a:rPr lang="en-US" b="0" baseline="0" dirty="0" smtClean="0"/>
              <a:t> standardization across multiple data sets allows you to access data in the same way regardless of the survey or the data. </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r>
              <a:rPr lang="en-US" dirty="0" smtClean="0"/>
              <a:t>Uses</a:t>
            </a:r>
            <a:r>
              <a:rPr lang="en-US" baseline="0" dirty="0" smtClean="0"/>
              <a:t> and Advantages - </a:t>
            </a:r>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4</a:t>
            </a:fld>
            <a:endParaRPr lang="en-US"/>
          </a:p>
        </p:txBody>
      </p:sp>
    </p:spTree>
    <p:extLst>
      <p:ext uri="{BB962C8B-B14F-4D97-AF65-F5344CB8AC3E}">
        <p14:creationId xmlns:p14="http://schemas.microsoft.com/office/powerpoint/2010/main" val="442990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a:t>
            </a:r>
            <a:r>
              <a:rPr lang="en-US" baseline="0" dirty="0" smtClean="0"/>
              <a:t> the Census Data API has 370 data sets available for public use.</a:t>
            </a:r>
          </a:p>
          <a:p>
            <a:endParaRPr lang="en-US" baseline="0" dirty="0" smtClean="0"/>
          </a:p>
          <a:p>
            <a:r>
              <a:rPr lang="en-US" baseline="0" dirty="0" smtClean="0"/>
              <a:t>And from these datasets, we are able to access a wide variety of data, including American Community Survey, Population Estimates, and Migration Flows.  </a:t>
            </a:r>
            <a:endParaRPr lang="en-US" dirty="0" smtClean="0"/>
          </a:p>
          <a:p>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5</a:t>
            </a:fld>
            <a:endParaRPr lang="en-US"/>
          </a:p>
        </p:txBody>
      </p:sp>
    </p:spTree>
    <p:extLst>
      <p:ext uri="{BB962C8B-B14F-4D97-AF65-F5344CB8AC3E}">
        <p14:creationId xmlns:p14="http://schemas.microsoft.com/office/powerpoint/2010/main" val="1734030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76B3C30-77FF-4A95-9EBA-59DD865F163A}" type="slidenum">
              <a:rPr lang="en-US" smtClean="0"/>
              <a:pPr/>
              <a:t>6</a:t>
            </a:fld>
            <a:endParaRPr lang="en-US" dirty="0" smtClean="0"/>
          </a:p>
        </p:txBody>
      </p:sp>
      <p:sp>
        <p:nvSpPr>
          <p:cNvPr id="36867" name="Rectangle 1026"/>
          <p:cNvSpPr>
            <a:spLocks noGrp="1" noRot="1" noChangeAspect="1" noChangeArrowheads="1" noTextEdit="1"/>
          </p:cNvSpPr>
          <p:nvPr>
            <p:ph type="sldImg"/>
          </p:nvPr>
        </p:nvSpPr>
        <p:spPr>
          <a:xfrm>
            <a:off x="1095375" y="273050"/>
            <a:ext cx="4822825" cy="2713038"/>
          </a:xfrm>
          <a:ln/>
        </p:spPr>
      </p:sp>
      <p:sp>
        <p:nvSpPr>
          <p:cNvPr id="36868" name="Rectangle 1027"/>
          <p:cNvSpPr>
            <a:spLocks noGrp="1" noChangeArrowheads="1"/>
          </p:cNvSpPr>
          <p:nvPr>
            <p:ph type="body" idx="1"/>
          </p:nvPr>
        </p:nvSpPr>
        <p:spPr>
          <a:xfrm>
            <a:off x="472229" y="3030677"/>
            <a:ext cx="6088662" cy="3847334"/>
          </a:xfrm>
          <a:noFill/>
          <a:ln/>
        </p:spPr>
        <p:txBody>
          <a:bodyPr/>
          <a:lstStyle/>
          <a:p>
            <a:pPr defTabSz="914350" fontAlgn="base">
              <a:spcBef>
                <a:spcPct val="30000"/>
              </a:spcBef>
              <a:spcAft>
                <a:spcPct val="0"/>
              </a:spcAft>
              <a:defRPr/>
            </a:pPr>
            <a:r>
              <a:rPr lang="en-US" sz="1100" i="0" dirty="0" smtClean="0">
                <a:latin typeface="Arial" charset="0"/>
              </a:rPr>
              <a:t>The</a:t>
            </a:r>
            <a:r>
              <a:rPr lang="en-US" sz="1100" i="0" baseline="0" dirty="0" smtClean="0">
                <a:latin typeface="Arial" charset="0"/>
              </a:rPr>
              <a:t> API is available in all ascribed geographic areas.  I say ascribed because not every survey or program is available at every summary level but it is available for whatever summary level released with Decennial Census being the only program that releases our smallest geographic level which is block level.</a:t>
            </a:r>
            <a:endParaRPr lang="en-US" sz="1100" i="0" dirty="0" smtClean="0">
              <a:latin typeface="Arial" charset="0"/>
            </a:endParaRPr>
          </a:p>
        </p:txBody>
      </p:sp>
    </p:spTree>
    <p:extLst>
      <p:ext uri="{BB962C8B-B14F-4D97-AF65-F5344CB8AC3E}">
        <p14:creationId xmlns:p14="http://schemas.microsoft.com/office/powerpoint/2010/main" val="2544650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to use our Data API – First you begin at our developers page.</a:t>
            </a:r>
          </a:p>
          <a:p>
            <a:r>
              <a:rPr lang="en-US" dirty="0" smtClean="0"/>
              <a:t>-Access</a:t>
            </a:r>
            <a:r>
              <a:rPr lang="en-US" baseline="0" dirty="0" smtClean="0"/>
              <a:t> a key that allows you to access our data when you make more than 500 queries per day.</a:t>
            </a:r>
          </a:p>
          <a:p>
            <a:pPr marL="171450" indent="-171450">
              <a:buFontTx/>
              <a:buChar char="-"/>
            </a:pPr>
            <a:r>
              <a:rPr lang="en-US" baseline="0" dirty="0" smtClean="0"/>
              <a:t>Check out the discovery tool:</a:t>
            </a:r>
          </a:p>
          <a:p>
            <a:pPr marL="628650" lvl="1" indent="-171450">
              <a:buFontTx/>
              <a:buChar char="-"/>
            </a:pPr>
            <a:r>
              <a:rPr lang="en-US" baseline="0" dirty="0" smtClean="0"/>
              <a:t>Gives you a list of available datasets, descriptions, variables available. All you need to determine what data you need.  </a:t>
            </a:r>
          </a:p>
          <a:p>
            <a:pPr marL="171450" lvl="0" indent="-171450">
              <a:buFontTx/>
              <a:buChar char="-"/>
            </a:pPr>
            <a:r>
              <a:rPr lang="en-US" baseline="0" dirty="0" smtClean="0"/>
              <a:t>Also information about joining the mailing lists and the online developers forums (all ways we can stay connected to inform the user about changing, upcoming improvements and also for the user to share experiences, get help, etc.)</a:t>
            </a:r>
          </a:p>
          <a:p>
            <a:pPr marL="171450" lvl="0" indent="-171450">
              <a:buFontTx/>
              <a:buChar char="-"/>
            </a:pPr>
            <a:endParaRPr lang="en-US" baseline="0" dirty="0" smtClean="0"/>
          </a:p>
          <a:p>
            <a:pPr marL="0" lvl="0" indent="0">
              <a:buFontTx/>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7</a:t>
            </a:fld>
            <a:endParaRPr lang="en-US"/>
          </a:p>
        </p:txBody>
      </p:sp>
    </p:spTree>
    <p:extLst>
      <p:ext uri="{BB962C8B-B14F-4D97-AF65-F5344CB8AC3E}">
        <p14:creationId xmlns:p14="http://schemas.microsoft.com/office/powerpoint/2010/main" val="1749798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Developers</a:t>
            </a:r>
            <a:r>
              <a:rPr lang="en-US" baseline="0" dirty="0" smtClean="0"/>
              <a:t> Page gives guidance and direction on the dataset you’re looking for; however, the </a:t>
            </a:r>
            <a:r>
              <a:rPr lang="en-US" dirty="0" smtClean="0"/>
              <a:t>Discovery Tool provides</a:t>
            </a:r>
            <a:r>
              <a:rPr lang="en-US" baseline="0" dirty="0" smtClean="0"/>
              <a:t>, in one place, access to the complete </a:t>
            </a:r>
            <a:r>
              <a:rPr lang="en-US" dirty="0" smtClean="0"/>
              <a:t>list of datasets</a:t>
            </a:r>
            <a:r>
              <a:rPr lang="en-US" baseline="0" dirty="0" smtClean="0"/>
              <a:t> with immediate, direct access.</a:t>
            </a:r>
          </a:p>
          <a:p>
            <a:endParaRPr lang="en-US" baseline="0" dirty="0" smtClean="0"/>
          </a:p>
          <a:p>
            <a:r>
              <a:rPr lang="en-US" baseline="0" dirty="0" smtClean="0"/>
              <a:t>I want to take a moment to give you a short tour of the Discovery page. Follow along with me at api.census.gov/data.html. Firefox, Edge, and Chrome are the recommended browsers.</a:t>
            </a:r>
          </a:p>
          <a:p>
            <a:endParaRPr lang="en-US" baseline="0" dirty="0" smtClean="0"/>
          </a:p>
          <a:p>
            <a:r>
              <a:rPr lang="en-US" b="1" baseline="0" dirty="0" smtClean="0"/>
              <a:t>DEMO OF DISCOVERY TOOL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 want to take a moment to go over some of the basics of the Discovery Tool.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datasets are sorted by year and then by dataset name. The dataset may be a single name or may be a name with a structure that is 2 or 3 levels deep (for example: </a:t>
            </a:r>
            <a:r>
              <a:rPr lang="en-US" baseline="0" dirty="0" err="1" smtClean="0"/>
              <a:t>acs</a:t>
            </a:r>
            <a:r>
              <a:rPr lang="en-US" baseline="0" dirty="0" smtClean="0"/>
              <a:t>/acs5/profile).</a:t>
            </a:r>
          </a:p>
          <a:p>
            <a:r>
              <a:rPr lang="en-US" baseline="0" dirty="0" smtClean="0"/>
              <a:t>Once you determine the dataset you want to work with,  the tool helps you with providing the geographies available, variables, examples, </a:t>
            </a:r>
          </a:p>
          <a:p>
            <a:r>
              <a:rPr lang="en-US" baseline="0" dirty="0" smtClean="0"/>
              <a:t>There are also links to technical documentation here. These Developer Documentation links take you to Developers Page, and from there you click Available APIs and select the survey/program you are working with.</a:t>
            </a:r>
          </a:p>
          <a:p>
            <a:endParaRPr lang="en-US" baseline="0" dirty="0" smtClean="0"/>
          </a:p>
          <a:p>
            <a:r>
              <a:rPr lang="en-US" dirty="0" smtClean="0"/>
              <a:t>There</a:t>
            </a:r>
            <a:r>
              <a:rPr lang="en-US" baseline="0" dirty="0" smtClean="0"/>
              <a:t> are different ways to view the datasets on the Discovery Tool, which is important for drilling down to the dataset you want to work with.</a:t>
            </a:r>
            <a:endParaRPr lang="en-US" dirty="0" smtClean="0"/>
          </a:p>
          <a:p>
            <a:r>
              <a:rPr lang="en-US" dirty="0" smtClean="0"/>
              <a:t>https://api.census.gov/data.html – shows all datasets</a:t>
            </a:r>
          </a:p>
          <a:p>
            <a:r>
              <a:rPr lang="en-US" dirty="0" smtClean="0"/>
              <a:t>https://api.census.gov/data/2018.html  - shows all datasets</a:t>
            </a:r>
            <a:r>
              <a:rPr lang="en-US" baseline="0" dirty="0" smtClean="0"/>
              <a:t> for 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https://api.census.gov/data/2018/acs.html  - shows all </a:t>
            </a:r>
            <a:r>
              <a:rPr lang="en-US" baseline="0" dirty="0" smtClean="0"/>
              <a:t>2018 </a:t>
            </a:r>
            <a:r>
              <a:rPr lang="en-US" baseline="0" dirty="0" err="1" smtClean="0"/>
              <a:t>acs</a:t>
            </a:r>
            <a:r>
              <a:rPr lang="en-US" baseline="0" dirty="0" smtClean="0"/>
              <a:t> data sets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https://api.census.gov/data/2018/acs/acs5.html  - shows all </a:t>
            </a:r>
            <a:r>
              <a:rPr lang="en-US" baseline="0" dirty="0" smtClean="0"/>
              <a:t>2018 </a:t>
            </a:r>
            <a:r>
              <a:rPr lang="en-US" baseline="0" dirty="0" err="1" smtClean="0"/>
              <a:t>acs</a:t>
            </a:r>
            <a:r>
              <a:rPr lang="en-US" baseline="0" dirty="0" smtClean="0"/>
              <a:t> 5-year data sets</a:t>
            </a:r>
          </a:p>
        </p:txBody>
      </p:sp>
      <p:sp>
        <p:nvSpPr>
          <p:cNvPr id="4" name="Slide Number Placeholder 3"/>
          <p:cNvSpPr>
            <a:spLocks noGrp="1"/>
          </p:cNvSpPr>
          <p:nvPr>
            <p:ph type="sldNum" sz="quarter" idx="10"/>
          </p:nvPr>
        </p:nvSpPr>
        <p:spPr/>
        <p:txBody>
          <a:bodyPr/>
          <a:lstStyle/>
          <a:p>
            <a:fld id="{D71A8971-5F0B-4911-87AC-F8CFD894A892}" type="slidenum">
              <a:rPr lang="en-US" smtClean="0"/>
              <a:t>8</a:t>
            </a:fld>
            <a:endParaRPr lang="en-US"/>
          </a:p>
        </p:txBody>
      </p:sp>
    </p:spTree>
    <p:extLst>
      <p:ext uri="{BB962C8B-B14F-4D97-AF65-F5344CB8AC3E}">
        <p14:creationId xmlns:p14="http://schemas.microsoft.com/office/powerpoint/2010/main" val="3973641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now look at how to build</a:t>
            </a:r>
            <a:r>
              <a:rPr lang="en-US" baseline="0" dirty="0" smtClean="0"/>
              <a:t> an API request or a query.</a:t>
            </a:r>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9</a:t>
            </a:fld>
            <a:endParaRPr lang="en-US" dirty="0"/>
          </a:p>
        </p:txBody>
      </p:sp>
    </p:spTree>
    <p:extLst>
      <p:ext uri="{BB962C8B-B14F-4D97-AF65-F5344CB8AC3E}">
        <p14:creationId xmlns:p14="http://schemas.microsoft.com/office/powerpoint/2010/main" val="1379760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3538886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2235996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416336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1397848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3074466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2440443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4100245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3132675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190899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4079300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3085702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4BFE6D4-27A9-4AE4-9EAE-AF75F97B179B}" type="slidenum">
              <a:rPr lang="en-US" smtClean="0"/>
              <a:pPr/>
              <a:t>‹#›</a:t>
            </a:fld>
            <a:endParaRPr lang="en-US" dirty="0"/>
          </a:p>
        </p:txBody>
      </p:sp>
      <p:pic>
        <p:nvPicPr>
          <p:cNvPr id="7" name="Picture 6">
            <a:extLst>
              <a:ext uri="{FF2B5EF4-FFF2-40B4-BE49-F238E27FC236}">
                <a16:creationId xmlns:a16="http://schemas.microsoft.com/office/drawing/2014/main" id="{709DBF00-6528-42F1-B328-44F742AF3A8A}"/>
              </a:ext>
            </a:extLst>
          </p:cNvPr>
          <p:cNvPicPr>
            <a:picLocks noGrp="1" noSelect="1" noRot="1" noMove="1" noResize="1" noEditPoints="1" noAdjustHandles="1" noChangeArrowheads="1" noChangeShapeType="1"/>
          </p:cNvPicPr>
          <p:nvPr userDrawn="1">
            <p:custDataLst>
              <p:tags r:id="rId13"/>
            </p:custDataLst>
          </p:nvPr>
        </p:nvPicPr>
        <p:blipFill>
          <a:blip r:embed="rId14">
            <a:extLst>
              <a:ext uri="{28A0092B-C50C-407E-A947-70E740481C1C}">
                <a14:useLocalDpi xmlns:a14="http://schemas.microsoft.com/office/drawing/2010/main" val="0"/>
              </a:ext>
            </a:extLst>
          </a:blip>
          <a:stretch>
            <a:fillRect/>
          </a:stretch>
        </p:blipFill>
        <p:spPr>
          <a:xfrm>
            <a:off x="335112" y="6013680"/>
            <a:ext cx="3877392" cy="554784"/>
          </a:xfrm>
          <a:prstGeom prst="rect">
            <a:avLst/>
          </a:prstGeom>
        </p:spPr>
      </p:pic>
    </p:spTree>
    <p:extLst>
      <p:ext uri="{BB962C8B-B14F-4D97-AF65-F5344CB8AC3E}">
        <p14:creationId xmlns:p14="http://schemas.microsoft.com/office/powerpoint/2010/main" val="2099243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mailto:cedsci.feedback@census.gov" TargetMode="External"/><Relationship Id="rId3" Type="http://schemas.openxmlformats.org/officeDocument/2006/relationships/hyperlink" Target="https://census.gov/data/academy/webinars/upcoming.html" TargetMode="External"/><Relationship Id="rId7" Type="http://schemas.openxmlformats.org/officeDocument/2006/relationships/hyperlink" Target="mailto:kanin.l.reese@census.gov"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hyperlink" Target="https://uscensusbureau.slack.com/join/shared_invite/enQtMjQ3NzUyNTM3NDU3LTZmNGI1MmQzY2Y2ZTU1ODJhNDQwMmY2YmZiNmFkNzg4YmJkYmQzZjQyNDhkNDYxN2JhYjkxZDEwMGI2OGU5NzQ" TargetMode="External"/><Relationship Id="rId5" Type="http://schemas.openxmlformats.org/officeDocument/2006/relationships/hyperlink" Target="https://www.census.gov/data/developers/guidance/api-user-guide.html" TargetMode="External"/><Relationship Id="rId4" Type="http://schemas.openxmlformats.org/officeDocument/2006/relationships/hyperlink" Target="census.gov/data/academy/webinars/2019/api-acs.html" TargetMode="External"/><Relationship Id="rId9" Type="http://schemas.openxmlformats.org/officeDocument/2006/relationships/hyperlink" Target="mailto:cnmp.developers.list@census.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394" y="1361820"/>
            <a:ext cx="10515600" cy="1328952"/>
          </a:xfrm>
        </p:spPr>
        <p:txBody>
          <a:bodyPr>
            <a:normAutofit/>
          </a:bodyPr>
          <a:lstStyle/>
          <a:p>
            <a:pPr algn="ctr"/>
            <a:r>
              <a:rPr lang="en-US" sz="4900" b="1" dirty="0" smtClean="0">
                <a:solidFill>
                  <a:schemeClr val="tx2"/>
                </a:solidFill>
              </a:rPr>
              <a:t>Census Data API</a:t>
            </a:r>
            <a:endParaRPr lang="en-US" sz="2400" b="1" dirty="0">
              <a:solidFill>
                <a:schemeClr val="tx2"/>
              </a:solidFill>
            </a:endParaRPr>
          </a:p>
        </p:txBody>
      </p:sp>
      <p:sp>
        <p:nvSpPr>
          <p:cNvPr id="3" name="Content Placeholder 2"/>
          <p:cNvSpPr>
            <a:spLocks noGrp="1"/>
          </p:cNvSpPr>
          <p:nvPr>
            <p:ph idx="1"/>
          </p:nvPr>
        </p:nvSpPr>
        <p:spPr>
          <a:xfrm>
            <a:off x="705394" y="3253564"/>
            <a:ext cx="10798629" cy="2409594"/>
          </a:xfrm>
        </p:spPr>
        <p:txBody>
          <a:bodyPr>
            <a:normAutofit lnSpcReduction="10000"/>
          </a:bodyPr>
          <a:lstStyle/>
          <a:p>
            <a:pPr marL="0" indent="0" algn="ctr">
              <a:buNone/>
            </a:pPr>
            <a:r>
              <a:rPr lang="en-US" dirty="0" err="1" smtClean="0"/>
              <a:t>KaNin</a:t>
            </a:r>
            <a:r>
              <a:rPr lang="en-US" dirty="0" smtClean="0"/>
              <a:t> Reese</a:t>
            </a:r>
          </a:p>
          <a:p>
            <a:pPr marL="0" indent="0" algn="ctr">
              <a:buNone/>
            </a:pPr>
            <a:r>
              <a:rPr lang="en-US" dirty="0" smtClean="0"/>
              <a:t>Center for Enterprise Dissemination</a:t>
            </a:r>
          </a:p>
          <a:p>
            <a:pPr marL="0" indent="0" algn="ctr">
              <a:buNone/>
            </a:pPr>
            <a:r>
              <a:rPr lang="en-US" dirty="0" smtClean="0"/>
              <a:t>U.S. Census Bureau</a:t>
            </a:r>
          </a:p>
          <a:p>
            <a:pPr marL="0" indent="0" algn="ctr">
              <a:buNone/>
            </a:pPr>
            <a:endParaRPr lang="en-US" dirty="0" smtClean="0"/>
          </a:p>
          <a:p>
            <a:pPr marL="0" indent="0" algn="ctr">
              <a:buNone/>
            </a:pPr>
            <a:r>
              <a:rPr lang="en-US" dirty="0" smtClean="0"/>
              <a:t>September 19, 2019</a:t>
            </a:r>
            <a:endParaRPr lang="en-US" dirty="0"/>
          </a:p>
        </p:txBody>
      </p:sp>
      <p:sp>
        <p:nvSpPr>
          <p:cNvPr id="4" name="Slide Number Placeholder 3"/>
          <p:cNvSpPr>
            <a:spLocks noGrp="1"/>
          </p:cNvSpPr>
          <p:nvPr>
            <p:ph type="sldNum" sz="quarter" idx="12"/>
          </p:nvPr>
        </p:nvSpPr>
        <p:spPr/>
        <p:txBody>
          <a:bodyPr/>
          <a:lstStyle/>
          <a:p>
            <a:fld id="{24BFE6D4-27A9-4AE4-9EAE-AF75F97B179B}" type="slidenum">
              <a:rPr lang="en-US" smtClean="0"/>
              <a:t>1</a:t>
            </a:fld>
            <a:endParaRPr lang="en-US" dirty="0"/>
          </a:p>
        </p:txBody>
      </p:sp>
    </p:spTree>
    <p:extLst>
      <p:ext uri="{BB962C8B-B14F-4D97-AF65-F5344CB8AC3E}">
        <p14:creationId xmlns:p14="http://schemas.microsoft.com/office/powerpoint/2010/main" val="3137878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How to Start Your Data Request</a:t>
            </a:r>
            <a:endParaRPr lang="en-US" b="1" dirty="0">
              <a:solidFill>
                <a:schemeClr val="tx2"/>
              </a:solidFill>
            </a:endParaRPr>
          </a:p>
        </p:txBody>
      </p:sp>
      <p:sp>
        <p:nvSpPr>
          <p:cNvPr id="3" name="Content Placeholder 2"/>
          <p:cNvSpPr>
            <a:spLocks noGrp="1"/>
          </p:cNvSpPr>
          <p:nvPr>
            <p:ph idx="1"/>
          </p:nvPr>
        </p:nvSpPr>
        <p:spPr>
          <a:xfrm>
            <a:off x="1447800" y="1509713"/>
            <a:ext cx="8915400" cy="4525963"/>
          </a:xfrm>
        </p:spPr>
        <p:txBody>
          <a:bodyPr>
            <a:normAutofit/>
          </a:bodyPr>
          <a:lstStyle/>
          <a:p>
            <a:pPr marL="0" indent="0">
              <a:buNone/>
            </a:pPr>
            <a:r>
              <a:rPr lang="en-US" b="1" dirty="0" smtClean="0"/>
              <a:t>api.census.gov/data</a:t>
            </a:r>
            <a:r>
              <a:rPr lang="en-US" dirty="0" smtClean="0">
                <a:solidFill>
                  <a:schemeClr val="accent1">
                    <a:lumMod val="20000"/>
                    <a:lumOff val="80000"/>
                  </a:schemeClr>
                </a:solidFill>
              </a:rPr>
              <a:t>/2018/pep/</a:t>
            </a:r>
            <a:r>
              <a:rPr lang="en-US" dirty="0" err="1" smtClean="0">
                <a:solidFill>
                  <a:schemeClr val="accent1">
                    <a:lumMod val="20000"/>
                    <a:lumOff val="80000"/>
                  </a:schemeClr>
                </a:solidFill>
              </a:rPr>
              <a:t>charagegroups?get</a:t>
            </a:r>
            <a:r>
              <a:rPr lang="en-US" dirty="0" smtClean="0">
                <a:solidFill>
                  <a:schemeClr val="accent1">
                    <a:lumMod val="20000"/>
                    <a:lumOff val="80000"/>
                  </a:schemeClr>
                </a:solidFill>
              </a:rPr>
              <a:t>=POP,GEONAME,DATE_DESC&amp;DATE_CODE=11&amp;RACE=10&amp;for=county</a:t>
            </a:r>
            <a:r>
              <a:rPr lang="en-US" dirty="0">
                <a:solidFill>
                  <a:schemeClr val="accent1">
                    <a:lumMod val="20000"/>
                    <a:lumOff val="80000"/>
                  </a:schemeClr>
                </a:solidFill>
              </a:rPr>
              <a:t>:*&amp;</a:t>
            </a:r>
            <a:r>
              <a:rPr lang="en-US" dirty="0" smtClean="0">
                <a:solidFill>
                  <a:schemeClr val="accent1">
                    <a:lumMod val="20000"/>
                    <a:lumOff val="80000"/>
                  </a:schemeClr>
                </a:solidFill>
              </a:rPr>
              <a:t>in=state:04</a:t>
            </a:r>
            <a:endParaRPr lang="en-US" dirty="0">
              <a:solidFill>
                <a:schemeClr val="accent1">
                  <a:lumMod val="20000"/>
                  <a:lumOff val="80000"/>
                </a:schemeClr>
              </a:solidFill>
            </a:endParaRPr>
          </a:p>
        </p:txBody>
      </p:sp>
      <p:graphicFrame>
        <p:nvGraphicFramePr>
          <p:cNvPr id="5" name="Diagram 4"/>
          <p:cNvGraphicFramePr/>
          <p:nvPr>
            <p:extLst/>
          </p:nvPr>
        </p:nvGraphicFramePr>
        <p:xfrm>
          <a:off x="2124393" y="2550795"/>
          <a:ext cx="9839007" cy="4078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24BFE6D4-27A9-4AE4-9EAE-AF75F97B179B}" type="slidenum">
              <a:rPr lang="en-US" smtClean="0"/>
              <a:t>10</a:t>
            </a:fld>
            <a:endParaRPr lang="en-US"/>
          </a:p>
        </p:txBody>
      </p:sp>
    </p:spTree>
    <p:extLst>
      <p:ext uri="{BB962C8B-B14F-4D97-AF65-F5344CB8AC3E}">
        <p14:creationId xmlns:p14="http://schemas.microsoft.com/office/powerpoint/2010/main" val="1647332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solidFill>
              </a:rPr>
              <a:t>Add the Dataset Name</a:t>
            </a:r>
          </a:p>
        </p:txBody>
      </p:sp>
      <p:sp>
        <p:nvSpPr>
          <p:cNvPr id="3" name="Content Placeholder 2"/>
          <p:cNvSpPr>
            <a:spLocks noGrp="1"/>
          </p:cNvSpPr>
          <p:nvPr>
            <p:ph idx="1"/>
          </p:nvPr>
        </p:nvSpPr>
        <p:spPr>
          <a:xfrm>
            <a:off x="1447800" y="1509713"/>
            <a:ext cx="8915400" cy="4525963"/>
          </a:xfrm>
        </p:spPr>
        <p:txBody>
          <a:bodyPr/>
          <a:lstStyle/>
          <a:p>
            <a:pPr marL="0" indent="0">
              <a:buNone/>
            </a:pPr>
            <a:r>
              <a:rPr lang="en-US" dirty="0" smtClean="0">
                <a:solidFill>
                  <a:schemeClr val="accent1">
                    <a:lumMod val="20000"/>
                    <a:lumOff val="80000"/>
                  </a:schemeClr>
                </a:solidFill>
              </a:rPr>
              <a:t>api.census.gov/data</a:t>
            </a:r>
            <a:r>
              <a:rPr lang="en-US" b="1" dirty="0" smtClean="0"/>
              <a:t>/2018/pep/</a:t>
            </a:r>
            <a:r>
              <a:rPr lang="en-US" b="1" dirty="0" err="1" smtClean="0"/>
              <a:t>charagegroups</a:t>
            </a:r>
            <a:r>
              <a:rPr lang="en-US" dirty="0" err="1" smtClean="0">
                <a:solidFill>
                  <a:schemeClr val="accent1">
                    <a:lumMod val="20000"/>
                    <a:lumOff val="80000"/>
                  </a:schemeClr>
                </a:solidFill>
              </a:rPr>
              <a:t>?get</a:t>
            </a:r>
            <a:r>
              <a:rPr lang="en-US" dirty="0" smtClean="0">
                <a:solidFill>
                  <a:schemeClr val="accent1">
                    <a:lumMod val="20000"/>
                    <a:lumOff val="80000"/>
                  </a:schemeClr>
                </a:solidFill>
              </a:rPr>
              <a:t>=POP,GEONAME,DATE_DESC&amp;DATE_CODE=11&amp;RACE=10&amp;for=county</a:t>
            </a:r>
            <a:r>
              <a:rPr lang="en-US" dirty="0">
                <a:solidFill>
                  <a:schemeClr val="accent1">
                    <a:lumMod val="20000"/>
                    <a:lumOff val="80000"/>
                  </a:schemeClr>
                </a:solidFill>
              </a:rPr>
              <a:t>:*&amp;</a:t>
            </a:r>
            <a:r>
              <a:rPr lang="en-US" dirty="0" smtClean="0">
                <a:solidFill>
                  <a:schemeClr val="accent1">
                    <a:lumMod val="20000"/>
                    <a:lumOff val="80000"/>
                  </a:schemeClr>
                </a:solidFill>
              </a:rPr>
              <a:t>in=state:04</a:t>
            </a:r>
            <a:endParaRPr lang="en-US" dirty="0">
              <a:solidFill>
                <a:schemeClr val="accent1">
                  <a:lumMod val="20000"/>
                  <a:lumOff val="80000"/>
                </a:schemeClr>
              </a:solidFill>
            </a:endParaRPr>
          </a:p>
        </p:txBody>
      </p:sp>
      <p:graphicFrame>
        <p:nvGraphicFramePr>
          <p:cNvPr id="5" name="Diagram 4"/>
          <p:cNvGraphicFramePr/>
          <p:nvPr>
            <p:extLst>
              <p:ext uri="{D42A27DB-BD31-4B8C-83A1-F6EECF244321}">
                <p14:modId xmlns:p14="http://schemas.microsoft.com/office/powerpoint/2010/main" val="920465707"/>
              </p:ext>
            </p:extLst>
          </p:nvPr>
        </p:nvGraphicFramePr>
        <p:xfrm>
          <a:off x="2124393" y="2550795"/>
          <a:ext cx="9839007" cy="4078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24BFE6D4-27A9-4AE4-9EAE-AF75F97B179B}" type="slidenum">
              <a:rPr lang="en-US" smtClean="0"/>
              <a:t>11</a:t>
            </a:fld>
            <a:endParaRPr lang="en-US"/>
          </a:p>
        </p:txBody>
      </p:sp>
    </p:spTree>
    <p:extLst>
      <p:ext uri="{BB962C8B-B14F-4D97-AF65-F5344CB8AC3E}">
        <p14:creationId xmlns:p14="http://schemas.microsoft.com/office/powerpoint/2010/main" val="1155398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Start Your Variable Request</a:t>
            </a:r>
            <a:endParaRPr lang="en-US" b="1" dirty="0">
              <a:solidFill>
                <a:schemeClr val="tx2"/>
              </a:solidFill>
            </a:endParaRPr>
          </a:p>
        </p:txBody>
      </p:sp>
      <p:sp>
        <p:nvSpPr>
          <p:cNvPr id="3" name="Content Placeholder 2"/>
          <p:cNvSpPr>
            <a:spLocks noGrp="1"/>
          </p:cNvSpPr>
          <p:nvPr>
            <p:ph idx="1"/>
          </p:nvPr>
        </p:nvSpPr>
        <p:spPr>
          <a:xfrm>
            <a:off x="1447800" y="1509713"/>
            <a:ext cx="8915400" cy="4525963"/>
          </a:xfrm>
        </p:spPr>
        <p:txBody>
          <a:bodyPr/>
          <a:lstStyle/>
          <a:p>
            <a:pPr marL="0" indent="0">
              <a:buNone/>
            </a:pPr>
            <a:r>
              <a:rPr lang="en-US" dirty="0" smtClean="0">
                <a:solidFill>
                  <a:schemeClr val="accent1">
                    <a:lumMod val="20000"/>
                    <a:lumOff val="80000"/>
                  </a:schemeClr>
                </a:solidFill>
              </a:rPr>
              <a:t>api.census.gov/data/2018/pep/</a:t>
            </a:r>
            <a:r>
              <a:rPr lang="en-US" dirty="0" err="1" smtClean="0">
                <a:solidFill>
                  <a:schemeClr val="accent1">
                    <a:lumMod val="20000"/>
                    <a:lumOff val="80000"/>
                  </a:schemeClr>
                </a:solidFill>
              </a:rPr>
              <a:t>charagegroups</a:t>
            </a:r>
            <a:r>
              <a:rPr lang="en-US" b="1" dirty="0" err="1" smtClean="0"/>
              <a:t>?get</a:t>
            </a:r>
            <a:r>
              <a:rPr lang="en-US" b="1" dirty="0" smtClean="0"/>
              <a:t>=</a:t>
            </a:r>
            <a:r>
              <a:rPr lang="en-US" dirty="0" smtClean="0">
                <a:solidFill>
                  <a:schemeClr val="accent1">
                    <a:lumMod val="20000"/>
                    <a:lumOff val="80000"/>
                  </a:schemeClr>
                </a:solidFill>
              </a:rPr>
              <a:t>POP,GEONAME,DATE_DESC&amp;DATE_CODE=11&amp;RACE=10&amp;for=county</a:t>
            </a:r>
            <a:r>
              <a:rPr lang="en-US" dirty="0">
                <a:solidFill>
                  <a:schemeClr val="accent1">
                    <a:lumMod val="20000"/>
                    <a:lumOff val="80000"/>
                  </a:schemeClr>
                </a:solidFill>
              </a:rPr>
              <a:t>:*&amp;</a:t>
            </a:r>
            <a:r>
              <a:rPr lang="en-US" dirty="0" smtClean="0">
                <a:solidFill>
                  <a:schemeClr val="accent1">
                    <a:lumMod val="20000"/>
                    <a:lumOff val="80000"/>
                  </a:schemeClr>
                </a:solidFill>
              </a:rPr>
              <a:t>in=state:04</a:t>
            </a:r>
            <a:endParaRPr lang="en-US" dirty="0">
              <a:solidFill>
                <a:schemeClr val="accent1">
                  <a:lumMod val="20000"/>
                  <a:lumOff val="80000"/>
                </a:schemeClr>
              </a:solidFill>
            </a:endParaRPr>
          </a:p>
        </p:txBody>
      </p:sp>
      <p:graphicFrame>
        <p:nvGraphicFramePr>
          <p:cNvPr id="5" name="Diagram 4"/>
          <p:cNvGraphicFramePr/>
          <p:nvPr>
            <p:extLst/>
          </p:nvPr>
        </p:nvGraphicFramePr>
        <p:xfrm>
          <a:off x="2124393" y="2550795"/>
          <a:ext cx="9839007" cy="4078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24BFE6D4-27A9-4AE4-9EAE-AF75F97B179B}" type="slidenum">
              <a:rPr lang="en-US" smtClean="0"/>
              <a:t>12</a:t>
            </a:fld>
            <a:endParaRPr lang="en-US"/>
          </a:p>
        </p:txBody>
      </p:sp>
    </p:spTree>
    <p:extLst>
      <p:ext uri="{BB962C8B-B14F-4D97-AF65-F5344CB8AC3E}">
        <p14:creationId xmlns:p14="http://schemas.microsoft.com/office/powerpoint/2010/main" val="2745332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Add Your Variables</a:t>
            </a:r>
            <a:endParaRPr lang="en-US" b="1" dirty="0">
              <a:solidFill>
                <a:schemeClr val="tx2"/>
              </a:solidFill>
            </a:endParaRPr>
          </a:p>
        </p:txBody>
      </p:sp>
      <p:sp>
        <p:nvSpPr>
          <p:cNvPr id="3" name="Content Placeholder 2"/>
          <p:cNvSpPr>
            <a:spLocks noGrp="1"/>
          </p:cNvSpPr>
          <p:nvPr>
            <p:ph idx="1"/>
          </p:nvPr>
        </p:nvSpPr>
        <p:spPr>
          <a:xfrm>
            <a:off x="1447800" y="1509713"/>
            <a:ext cx="8915400" cy="4525963"/>
          </a:xfrm>
        </p:spPr>
        <p:txBody>
          <a:bodyPr/>
          <a:lstStyle/>
          <a:p>
            <a:pPr marL="0" indent="0">
              <a:buNone/>
            </a:pPr>
            <a:r>
              <a:rPr lang="en-US" dirty="0" smtClean="0">
                <a:solidFill>
                  <a:schemeClr val="accent1">
                    <a:lumMod val="20000"/>
                    <a:lumOff val="80000"/>
                  </a:schemeClr>
                </a:solidFill>
              </a:rPr>
              <a:t>api.census.gov/data/2018/pep/</a:t>
            </a:r>
            <a:r>
              <a:rPr lang="en-US" dirty="0" err="1" smtClean="0">
                <a:solidFill>
                  <a:schemeClr val="accent1">
                    <a:lumMod val="20000"/>
                    <a:lumOff val="80000"/>
                  </a:schemeClr>
                </a:solidFill>
              </a:rPr>
              <a:t>charagegroups?get</a:t>
            </a:r>
            <a:r>
              <a:rPr lang="en-US" dirty="0" smtClean="0">
                <a:solidFill>
                  <a:schemeClr val="accent1">
                    <a:lumMod val="20000"/>
                    <a:lumOff val="80000"/>
                  </a:schemeClr>
                </a:solidFill>
              </a:rPr>
              <a:t>=</a:t>
            </a:r>
            <a:r>
              <a:rPr lang="en-US" b="1" dirty="0" smtClean="0"/>
              <a:t>POP,GEONAME,DATE_DESC&amp;DATE_CODE=11&amp;RACE=10</a:t>
            </a:r>
            <a:r>
              <a:rPr lang="en-US" dirty="0" smtClean="0">
                <a:solidFill>
                  <a:schemeClr val="accent1">
                    <a:lumMod val="20000"/>
                    <a:lumOff val="80000"/>
                  </a:schemeClr>
                </a:solidFill>
              </a:rPr>
              <a:t>&amp;for=county</a:t>
            </a:r>
            <a:r>
              <a:rPr lang="en-US" dirty="0">
                <a:solidFill>
                  <a:schemeClr val="accent1">
                    <a:lumMod val="20000"/>
                    <a:lumOff val="80000"/>
                  </a:schemeClr>
                </a:solidFill>
              </a:rPr>
              <a:t>:*&amp;</a:t>
            </a:r>
            <a:r>
              <a:rPr lang="en-US" dirty="0" smtClean="0">
                <a:solidFill>
                  <a:schemeClr val="accent1">
                    <a:lumMod val="20000"/>
                    <a:lumOff val="80000"/>
                  </a:schemeClr>
                </a:solidFill>
              </a:rPr>
              <a:t>in=state:04</a:t>
            </a:r>
            <a:endParaRPr lang="en-US" dirty="0">
              <a:solidFill>
                <a:schemeClr val="accent1">
                  <a:lumMod val="20000"/>
                  <a:lumOff val="80000"/>
                </a:schemeClr>
              </a:solidFill>
            </a:endParaRPr>
          </a:p>
        </p:txBody>
      </p:sp>
      <p:graphicFrame>
        <p:nvGraphicFramePr>
          <p:cNvPr id="5" name="Diagram 4"/>
          <p:cNvGraphicFramePr/>
          <p:nvPr>
            <p:extLst>
              <p:ext uri="{D42A27DB-BD31-4B8C-83A1-F6EECF244321}">
                <p14:modId xmlns:p14="http://schemas.microsoft.com/office/powerpoint/2010/main" val="3805322658"/>
              </p:ext>
            </p:extLst>
          </p:nvPr>
        </p:nvGraphicFramePr>
        <p:xfrm>
          <a:off x="2124393" y="2550795"/>
          <a:ext cx="9839007" cy="4078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24BFE6D4-27A9-4AE4-9EAE-AF75F97B179B}" type="slidenum">
              <a:rPr lang="en-US" smtClean="0"/>
              <a:t>13</a:t>
            </a:fld>
            <a:endParaRPr lang="en-US"/>
          </a:p>
        </p:txBody>
      </p:sp>
    </p:spTree>
    <p:extLst>
      <p:ext uri="{BB962C8B-B14F-4D97-AF65-F5344CB8AC3E}">
        <p14:creationId xmlns:p14="http://schemas.microsoft.com/office/powerpoint/2010/main" val="1748826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Add Your Geography</a:t>
            </a:r>
            <a:endParaRPr lang="en-US" b="1" dirty="0">
              <a:solidFill>
                <a:schemeClr val="tx2"/>
              </a:solidFill>
            </a:endParaRPr>
          </a:p>
        </p:txBody>
      </p:sp>
      <p:sp>
        <p:nvSpPr>
          <p:cNvPr id="3" name="Content Placeholder 2"/>
          <p:cNvSpPr>
            <a:spLocks noGrp="1"/>
          </p:cNvSpPr>
          <p:nvPr>
            <p:ph idx="1"/>
          </p:nvPr>
        </p:nvSpPr>
        <p:spPr>
          <a:xfrm>
            <a:off x="1447800" y="1509713"/>
            <a:ext cx="8915400" cy="4525963"/>
          </a:xfrm>
        </p:spPr>
        <p:txBody>
          <a:bodyPr/>
          <a:lstStyle/>
          <a:p>
            <a:pPr marL="0" indent="0">
              <a:buNone/>
            </a:pPr>
            <a:r>
              <a:rPr lang="en-US" dirty="0" smtClean="0">
                <a:solidFill>
                  <a:schemeClr val="accent1">
                    <a:lumMod val="20000"/>
                    <a:lumOff val="80000"/>
                  </a:schemeClr>
                </a:solidFill>
              </a:rPr>
              <a:t>api.census.gov/data/2018/pep/</a:t>
            </a:r>
            <a:r>
              <a:rPr lang="en-US" dirty="0" err="1" smtClean="0">
                <a:solidFill>
                  <a:schemeClr val="accent1">
                    <a:lumMod val="20000"/>
                    <a:lumOff val="80000"/>
                  </a:schemeClr>
                </a:solidFill>
              </a:rPr>
              <a:t>charagegroups?get</a:t>
            </a:r>
            <a:r>
              <a:rPr lang="en-US" dirty="0" smtClean="0">
                <a:solidFill>
                  <a:schemeClr val="accent1">
                    <a:lumMod val="20000"/>
                    <a:lumOff val="80000"/>
                  </a:schemeClr>
                </a:solidFill>
              </a:rPr>
              <a:t>=POP,GEONAME,DATE_DESC&amp;DATE_CODE=11&amp;RACE=10</a:t>
            </a:r>
            <a:r>
              <a:rPr lang="en-US" b="1" dirty="0" smtClean="0"/>
              <a:t>&amp;for=county</a:t>
            </a:r>
            <a:r>
              <a:rPr lang="en-US" b="1" dirty="0"/>
              <a:t>:*&amp;</a:t>
            </a:r>
            <a:r>
              <a:rPr lang="en-US" b="1" dirty="0" smtClean="0"/>
              <a:t>in=state:04</a:t>
            </a:r>
            <a:endParaRPr lang="en-US" b="1" dirty="0"/>
          </a:p>
        </p:txBody>
      </p:sp>
      <p:graphicFrame>
        <p:nvGraphicFramePr>
          <p:cNvPr id="5" name="Diagram 4"/>
          <p:cNvGraphicFramePr/>
          <p:nvPr>
            <p:extLst>
              <p:ext uri="{D42A27DB-BD31-4B8C-83A1-F6EECF244321}">
                <p14:modId xmlns:p14="http://schemas.microsoft.com/office/powerpoint/2010/main" val="1608824834"/>
              </p:ext>
            </p:extLst>
          </p:nvPr>
        </p:nvGraphicFramePr>
        <p:xfrm>
          <a:off x="2124393" y="2550795"/>
          <a:ext cx="9839007" cy="4078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24BFE6D4-27A9-4AE4-9EAE-AF75F97B179B}" type="slidenum">
              <a:rPr lang="en-US" smtClean="0"/>
              <a:t>14</a:t>
            </a:fld>
            <a:endParaRPr lang="en-US"/>
          </a:p>
        </p:txBody>
      </p:sp>
    </p:spTree>
    <p:extLst>
      <p:ext uri="{BB962C8B-B14F-4D97-AF65-F5344CB8AC3E}">
        <p14:creationId xmlns:p14="http://schemas.microsoft.com/office/powerpoint/2010/main" val="3635016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Put it all Together</a:t>
            </a:r>
            <a:endParaRPr lang="en-US" b="1" dirty="0">
              <a:solidFill>
                <a:schemeClr val="tx2"/>
              </a:solidFill>
            </a:endParaRPr>
          </a:p>
        </p:txBody>
      </p:sp>
      <p:sp>
        <p:nvSpPr>
          <p:cNvPr id="3" name="Content Placeholder 2"/>
          <p:cNvSpPr>
            <a:spLocks noGrp="1"/>
          </p:cNvSpPr>
          <p:nvPr>
            <p:ph idx="1"/>
          </p:nvPr>
        </p:nvSpPr>
        <p:spPr>
          <a:xfrm>
            <a:off x="1447799" y="1509713"/>
            <a:ext cx="9505335" cy="4525963"/>
          </a:xfrm>
        </p:spPr>
        <p:txBody>
          <a:bodyPr/>
          <a:lstStyle/>
          <a:p>
            <a:pPr marL="0" indent="0">
              <a:buNone/>
            </a:pPr>
            <a:r>
              <a:rPr lang="en-US" b="1" dirty="0" smtClean="0"/>
              <a:t>api.census.gov/data/2018/pep/</a:t>
            </a:r>
            <a:r>
              <a:rPr lang="en-US" b="1" dirty="0" err="1" smtClean="0"/>
              <a:t>charagegroups?get</a:t>
            </a:r>
            <a:r>
              <a:rPr lang="en-US" b="1" dirty="0" smtClean="0"/>
              <a:t>=POP,GEONAME,DATE_DESC&amp;DATE_CODE=11&amp;RACE=10&amp;for=county</a:t>
            </a:r>
            <a:r>
              <a:rPr lang="en-US" b="1" dirty="0"/>
              <a:t>:*&amp;</a:t>
            </a:r>
            <a:r>
              <a:rPr lang="en-US" b="1" dirty="0" smtClean="0"/>
              <a:t>in=state:04</a:t>
            </a:r>
            <a:endParaRPr lang="en-US" b="1" dirty="0"/>
          </a:p>
        </p:txBody>
      </p:sp>
      <p:graphicFrame>
        <p:nvGraphicFramePr>
          <p:cNvPr id="5" name="Diagram 4"/>
          <p:cNvGraphicFramePr/>
          <p:nvPr>
            <p:extLst/>
          </p:nvPr>
        </p:nvGraphicFramePr>
        <p:xfrm>
          <a:off x="2124393" y="2550795"/>
          <a:ext cx="9839007" cy="4078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24BFE6D4-27A9-4AE4-9EAE-AF75F97B179B}" type="slidenum">
              <a:rPr lang="en-US" smtClean="0"/>
              <a:t>15</a:t>
            </a:fld>
            <a:endParaRPr lang="en-US"/>
          </a:p>
        </p:txBody>
      </p:sp>
    </p:spTree>
    <p:extLst>
      <p:ext uri="{BB962C8B-B14F-4D97-AF65-F5344CB8AC3E}">
        <p14:creationId xmlns:p14="http://schemas.microsoft.com/office/powerpoint/2010/main" val="3452792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28700" y="1241445"/>
            <a:ext cx="99822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t>https://</a:t>
            </a:r>
            <a:r>
              <a:rPr lang="en-US" sz="1600" b="1" dirty="0" smtClean="0"/>
              <a:t>api.census.gov/data/2018/pep/charagegroups?get=POP,GEONAME,DATE_DESC&amp;DATE_CODE=11&amp;RACE=10&amp;for=county</a:t>
            </a:r>
            <a:r>
              <a:rPr lang="en-US" sz="1600" b="1" dirty="0"/>
              <a:t>:*&amp;</a:t>
            </a:r>
            <a:r>
              <a:rPr lang="en-US" sz="1600" b="1" dirty="0" smtClean="0"/>
              <a:t>in=state:04</a:t>
            </a:r>
            <a:endParaRPr lang="en-US" sz="1600" b="1" dirty="0"/>
          </a:p>
        </p:txBody>
      </p:sp>
      <p:sp>
        <p:nvSpPr>
          <p:cNvPr id="7" name="Title 1"/>
          <p:cNvSpPr>
            <a:spLocks noGrp="1"/>
          </p:cNvSpPr>
          <p:nvPr>
            <p:ph type="title"/>
          </p:nvPr>
        </p:nvSpPr>
        <p:spPr>
          <a:xfrm>
            <a:off x="1150374" y="152400"/>
            <a:ext cx="9453716" cy="941562"/>
          </a:xfrm>
        </p:spPr>
        <p:txBody>
          <a:bodyPr>
            <a:normAutofit/>
          </a:bodyPr>
          <a:lstStyle/>
          <a:p>
            <a:r>
              <a:rPr lang="en-US" sz="4400" b="1" dirty="0" smtClean="0">
                <a:solidFill>
                  <a:schemeClr val="tx2"/>
                </a:solidFill>
              </a:rPr>
              <a:t>Output From the API</a:t>
            </a:r>
            <a:endParaRPr lang="en-US" sz="4400" b="1" dirty="0">
              <a:solidFill>
                <a:schemeClr val="tx2"/>
              </a:solidFill>
            </a:endParaRPr>
          </a:p>
        </p:txBody>
      </p:sp>
      <p:sp>
        <p:nvSpPr>
          <p:cNvPr id="8" name="Content Placeholder 2"/>
          <p:cNvSpPr txBox="1">
            <a:spLocks/>
          </p:cNvSpPr>
          <p:nvPr/>
        </p:nvSpPr>
        <p:spPr>
          <a:xfrm>
            <a:off x="191729" y="1985735"/>
            <a:ext cx="12000271" cy="452182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400" dirty="0" smtClean="0">
                <a:solidFill>
                  <a:schemeClr val="tx2"/>
                </a:solidFill>
              </a:rPr>
              <a:t>This URL returns data in JSON format that looks like this:</a:t>
            </a:r>
          </a:p>
        </p:txBody>
      </p:sp>
      <p:sp>
        <p:nvSpPr>
          <p:cNvPr id="2" name="Slide Number Placeholder 1"/>
          <p:cNvSpPr>
            <a:spLocks noGrp="1"/>
          </p:cNvSpPr>
          <p:nvPr>
            <p:ph type="sldNum" sz="quarter" idx="12"/>
          </p:nvPr>
        </p:nvSpPr>
        <p:spPr/>
        <p:txBody>
          <a:bodyPr/>
          <a:lstStyle/>
          <a:p>
            <a:fld id="{24BFE6D4-27A9-4AE4-9EAE-AF75F97B179B}" type="slidenum">
              <a:rPr lang="en-US" smtClean="0"/>
              <a:t>16</a:t>
            </a:fld>
            <a:endParaRPr lang="en-US"/>
          </a:p>
        </p:txBody>
      </p:sp>
      <p:pic>
        <p:nvPicPr>
          <p:cNvPr id="3" name="Picture 2"/>
          <p:cNvPicPr>
            <a:picLocks noChangeAspect="1"/>
          </p:cNvPicPr>
          <p:nvPr/>
        </p:nvPicPr>
        <p:blipFill>
          <a:blip r:embed="rId3"/>
          <a:stretch>
            <a:fillRect/>
          </a:stretch>
        </p:blipFill>
        <p:spPr>
          <a:xfrm>
            <a:off x="1917896" y="2506139"/>
            <a:ext cx="8352670" cy="3374685"/>
          </a:xfrm>
          <a:prstGeom prst="rect">
            <a:avLst/>
          </a:prstGeom>
          <a:ln>
            <a:solidFill>
              <a:schemeClr val="tx1"/>
            </a:solidFill>
          </a:ln>
        </p:spPr>
      </p:pic>
    </p:spTree>
    <p:extLst>
      <p:ext uri="{BB962C8B-B14F-4D97-AF65-F5344CB8AC3E}">
        <p14:creationId xmlns:p14="http://schemas.microsoft.com/office/powerpoint/2010/main" val="7431126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50"/>
            <a:ext cx="10515600" cy="1325563"/>
          </a:xfrm>
        </p:spPr>
        <p:txBody>
          <a:bodyPr/>
          <a:lstStyle/>
          <a:p>
            <a:r>
              <a:rPr lang="en-US" b="1" dirty="0">
                <a:solidFill>
                  <a:schemeClr val="tx2"/>
                </a:solidFill>
              </a:rPr>
              <a:t>Outline</a:t>
            </a:r>
          </a:p>
        </p:txBody>
      </p:sp>
      <p:sp>
        <p:nvSpPr>
          <p:cNvPr id="3" name="Content Placeholder 2"/>
          <p:cNvSpPr>
            <a:spLocks noGrp="1"/>
          </p:cNvSpPr>
          <p:nvPr>
            <p:ph idx="1"/>
          </p:nvPr>
        </p:nvSpPr>
        <p:spPr>
          <a:xfrm>
            <a:off x="1181100" y="1473971"/>
            <a:ext cx="10515600" cy="4691269"/>
          </a:xfrm>
        </p:spPr>
        <p:txBody>
          <a:bodyPr>
            <a:normAutofit/>
          </a:bodyPr>
          <a:lstStyle/>
          <a:p>
            <a:r>
              <a:rPr lang="en-US" dirty="0" smtClean="0"/>
              <a:t>API Basics</a:t>
            </a:r>
          </a:p>
          <a:p>
            <a:r>
              <a:rPr lang="en-US" dirty="0" smtClean="0"/>
              <a:t>Building an API Request</a:t>
            </a:r>
          </a:p>
          <a:p>
            <a:r>
              <a:rPr lang="en-US" b="1" dirty="0" smtClean="0"/>
              <a:t>API Demo</a:t>
            </a:r>
          </a:p>
          <a:p>
            <a:r>
              <a:rPr lang="en-US" dirty="0" smtClean="0"/>
              <a:t>Resources for Learning More</a:t>
            </a:r>
          </a:p>
          <a:p>
            <a:r>
              <a:rPr lang="en-US" dirty="0" smtClean="0"/>
              <a:t>Other Options to Download Data in Bulk</a:t>
            </a:r>
          </a:p>
          <a:p>
            <a:r>
              <a:rPr lang="en-US" dirty="0" smtClean="0"/>
              <a:t>Real World Examples</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24BFE6D4-27A9-4AE4-9EAE-AF75F97B179B}" type="slidenum">
              <a:rPr lang="en-US" smtClean="0"/>
              <a:t>17</a:t>
            </a:fld>
            <a:endParaRPr lang="en-US" dirty="0"/>
          </a:p>
        </p:txBody>
      </p:sp>
    </p:spTree>
    <p:extLst>
      <p:ext uri="{BB962C8B-B14F-4D97-AF65-F5344CB8AC3E}">
        <p14:creationId xmlns:p14="http://schemas.microsoft.com/office/powerpoint/2010/main" val="3567120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2"/>
                </a:solidFill>
              </a:rPr>
              <a:t>Demo</a:t>
            </a:r>
            <a:endParaRPr lang="en-US" b="1" dirty="0">
              <a:solidFill>
                <a:schemeClr val="tx2"/>
              </a:solidFill>
            </a:endParaRPr>
          </a:p>
        </p:txBody>
      </p:sp>
      <p:sp>
        <p:nvSpPr>
          <p:cNvPr id="3" name="Content Placeholder 2"/>
          <p:cNvSpPr>
            <a:spLocks noGrp="1"/>
          </p:cNvSpPr>
          <p:nvPr>
            <p:ph idx="1"/>
          </p:nvPr>
        </p:nvSpPr>
        <p:spPr/>
        <p:txBody>
          <a:bodyPr/>
          <a:lstStyle/>
          <a:p>
            <a:pPr marL="0" indent="0">
              <a:buNone/>
            </a:pPr>
            <a:r>
              <a:rPr lang="en-US" dirty="0" smtClean="0"/>
              <a:t>For all counties in Arizona, what percent of people/households:</a:t>
            </a:r>
          </a:p>
          <a:p>
            <a:pPr lvl="1"/>
            <a:r>
              <a:rPr lang="en-US" dirty="0" smtClean="0"/>
              <a:t>Have a disability</a:t>
            </a:r>
          </a:p>
          <a:p>
            <a:pPr lvl="1"/>
            <a:r>
              <a:rPr lang="en-US" dirty="0" smtClean="0"/>
              <a:t>Do not have a vehicle at home</a:t>
            </a:r>
          </a:p>
        </p:txBody>
      </p:sp>
      <p:sp>
        <p:nvSpPr>
          <p:cNvPr id="4" name="Slide Number Placeholder 3"/>
          <p:cNvSpPr>
            <a:spLocks noGrp="1"/>
          </p:cNvSpPr>
          <p:nvPr>
            <p:ph type="sldNum" sz="quarter" idx="12"/>
          </p:nvPr>
        </p:nvSpPr>
        <p:spPr/>
        <p:txBody>
          <a:bodyPr/>
          <a:lstStyle/>
          <a:p>
            <a:fld id="{03AE04C5-3085-4F64-BC65-54FE2DBF6EB1}" type="slidenum">
              <a:rPr lang="en-US" smtClean="0"/>
              <a:pPr/>
              <a:t>18</a:t>
            </a:fld>
            <a:endParaRPr lang="en-US" dirty="0"/>
          </a:p>
        </p:txBody>
      </p:sp>
    </p:spTree>
    <p:extLst>
      <p:ext uri="{BB962C8B-B14F-4D97-AF65-F5344CB8AC3E}">
        <p14:creationId xmlns:p14="http://schemas.microsoft.com/office/powerpoint/2010/main" val="3236463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eist004\AppData\Local\Temp\SNAGHTML5ff9f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990" y="1443163"/>
            <a:ext cx="7666062" cy="4178732"/>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03AE04C5-3085-4F64-BC65-54FE2DBF6EB1}" type="slidenum">
              <a:rPr lang="en-US" smtClean="0"/>
              <a:pPr/>
              <a:t>19</a:t>
            </a:fld>
            <a:endParaRPr lang="en-US" dirty="0"/>
          </a:p>
        </p:txBody>
      </p:sp>
      <p:sp>
        <p:nvSpPr>
          <p:cNvPr id="8" name="Rectangle 7"/>
          <p:cNvSpPr/>
          <p:nvPr/>
        </p:nvSpPr>
        <p:spPr>
          <a:xfrm>
            <a:off x="1896985" y="2698365"/>
            <a:ext cx="990600" cy="27964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02471" y="4910509"/>
            <a:ext cx="4157984" cy="71138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7011" y="5715880"/>
            <a:ext cx="10191998" cy="369332"/>
          </a:xfrm>
          <a:prstGeom prst="rect">
            <a:avLst/>
          </a:prstGeom>
          <a:noFill/>
        </p:spPr>
        <p:txBody>
          <a:bodyPr wrap="square" rtlCol="0">
            <a:spAutoFit/>
          </a:bodyPr>
          <a:lstStyle/>
          <a:p>
            <a:pPr algn="ctr"/>
            <a:r>
              <a:rPr lang="en-US" dirty="0">
                <a:solidFill>
                  <a:schemeClr val="tx2"/>
                </a:solidFill>
                <a:cs typeface="Arial" panose="020B0604020202020204" pitchFamily="34" charset="0"/>
              </a:rPr>
              <a:t>census.gov/data/developers/data-sets.html</a:t>
            </a:r>
          </a:p>
        </p:txBody>
      </p:sp>
      <p:sp>
        <p:nvSpPr>
          <p:cNvPr id="12" name="TextBox 11"/>
          <p:cNvSpPr txBox="1"/>
          <p:nvPr/>
        </p:nvSpPr>
        <p:spPr>
          <a:xfrm>
            <a:off x="278270" y="146983"/>
            <a:ext cx="11549481" cy="1123384"/>
          </a:xfrm>
          <a:prstGeom prst="rect">
            <a:avLst/>
          </a:prstGeom>
          <a:noFill/>
        </p:spPr>
        <p:txBody>
          <a:bodyPr wrap="square" rtlCol="0">
            <a:spAutoFit/>
          </a:bodyPr>
          <a:lstStyle/>
          <a:p>
            <a:pPr algn="ctr">
              <a:spcBef>
                <a:spcPts val="624"/>
              </a:spcBef>
            </a:pPr>
            <a:r>
              <a:rPr lang="en-US" sz="3600" b="1" dirty="0" smtClean="0">
                <a:solidFill>
                  <a:schemeClr val="tx2"/>
                </a:solidFill>
                <a:latin typeface="+mj-lt"/>
                <a:cs typeface="Arial" panose="020B0604020202020204" pitchFamily="34" charset="0"/>
              </a:rPr>
              <a:t>Disability and Vehicle Availability for all Arizona Counties</a:t>
            </a:r>
          </a:p>
          <a:p>
            <a:pPr marL="457200" indent="-457200">
              <a:spcBef>
                <a:spcPts val="624"/>
              </a:spcBef>
              <a:buFont typeface="Wingdings" panose="05000000000000000000" pitchFamily="2" charset="2"/>
              <a:buChar char="§"/>
            </a:pPr>
            <a:r>
              <a:rPr lang="en-US" sz="2600" b="1" dirty="0" smtClean="0">
                <a:latin typeface="+mj-lt"/>
                <a:cs typeface="Arial" panose="020B0604020202020204" pitchFamily="34" charset="0"/>
              </a:rPr>
              <a:t>Select Your Dataset On The Developers Page </a:t>
            </a:r>
            <a:endParaRPr lang="en-US" sz="2600" b="1" dirty="0">
              <a:latin typeface="+mj-lt"/>
              <a:cs typeface="Arial" panose="020B0604020202020204" pitchFamily="34" charset="0"/>
            </a:endParaRPr>
          </a:p>
        </p:txBody>
      </p:sp>
    </p:spTree>
    <p:extLst>
      <p:ext uri="{BB962C8B-B14F-4D97-AF65-F5344CB8AC3E}">
        <p14:creationId xmlns:p14="http://schemas.microsoft.com/office/powerpoint/2010/main" val="1385027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50"/>
            <a:ext cx="10515600" cy="1325563"/>
          </a:xfrm>
        </p:spPr>
        <p:txBody>
          <a:bodyPr/>
          <a:lstStyle/>
          <a:p>
            <a:r>
              <a:rPr lang="en-US" b="1" dirty="0">
                <a:solidFill>
                  <a:schemeClr val="tx2"/>
                </a:solidFill>
              </a:rPr>
              <a:t>Outline</a:t>
            </a:r>
          </a:p>
        </p:txBody>
      </p:sp>
      <p:sp>
        <p:nvSpPr>
          <p:cNvPr id="3" name="Content Placeholder 2"/>
          <p:cNvSpPr>
            <a:spLocks noGrp="1"/>
          </p:cNvSpPr>
          <p:nvPr>
            <p:ph idx="1"/>
          </p:nvPr>
        </p:nvSpPr>
        <p:spPr>
          <a:xfrm>
            <a:off x="1181100" y="1473971"/>
            <a:ext cx="10515600" cy="4691269"/>
          </a:xfrm>
        </p:spPr>
        <p:txBody>
          <a:bodyPr>
            <a:normAutofit/>
          </a:bodyPr>
          <a:lstStyle/>
          <a:p>
            <a:r>
              <a:rPr lang="en-US" b="1" dirty="0" smtClean="0"/>
              <a:t>API Basics</a:t>
            </a:r>
          </a:p>
          <a:p>
            <a:r>
              <a:rPr lang="en-US" dirty="0" smtClean="0"/>
              <a:t>Building an API Request</a:t>
            </a:r>
          </a:p>
          <a:p>
            <a:r>
              <a:rPr lang="en-US" dirty="0" smtClean="0"/>
              <a:t>API Demo</a:t>
            </a:r>
          </a:p>
          <a:p>
            <a:r>
              <a:rPr lang="en-US" dirty="0" smtClean="0"/>
              <a:t>Resources for Learning More</a:t>
            </a:r>
          </a:p>
          <a:p>
            <a:r>
              <a:rPr lang="en-US" dirty="0" smtClean="0"/>
              <a:t>Other Options to Download Data in Bulk</a:t>
            </a:r>
          </a:p>
          <a:p>
            <a:r>
              <a:rPr lang="en-US" dirty="0" smtClean="0"/>
              <a:t>Real World Examples</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24BFE6D4-27A9-4AE4-9EAE-AF75F97B179B}" type="slidenum">
              <a:rPr lang="en-US" smtClean="0"/>
              <a:t>2</a:t>
            </a:fld>
            <a:endParaRPr lang="en-US" dirty="0"/>
          </a:p>
        </p:txBody>
      </p:sp>
    </p:spTree>
    <p:extLst>
      <p:ext uri="{BB962C8B-B14F-4D97-AF65-F5344CB8AC3E}">
        <p14:creationId xmlns:p14="http://schemas.microsoft.com/office/powerpoint/2010/main" val="1769537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74634" y="841769"/>
            <a:ext cx="7252695" cy="5051375"/>
          </a:xfrm>
          <a:prstGeom prst="rect">
            <a:avLst/>
          </a:prstGeom>
          <a:ln w="9525">
            <a:solidFill>
              <a:schemeClr val="tx1"/>
            </a:solidFill>
          </a:ln>
        </p:spPr>
      </p:pic>
      <p:sp>
        <p:nvSpPr>
          <p:cNvPr id="4" name="Slide Number Placeholder 3"/>
          <p:cNvSpPr>
            <a:spLocks noGrp="1"/>
          </p:cNvSpPr>
          <p:nvPr>
            <p:ph type="sldNum" sz="quarter" idx="12"/>
          </p:nvPr>
        </p:nvSpPr>
        <p:spPr/>
        <p:txBody>
          <a:bodyPr/>
          <a:lstStyle/>
          <a:p>
            <a:fld id="{03AE04C5-3085-4F64-BC65-54FE2DBF6EB1}" type="slidenum">
              <a:rPr lang="en-US" smtClean="0"/>
              <a:pPr/>
              <a:t>20</a:t>
            </a:fld>
            <a:endParaRPr lang="en-US" dirty="0"/>
          </a:p>
        </p:txBody>
      </p:sp>
      <p:sp>
        <p:nvSpPr>
          <p:cNvPr id="5" name="Rectangle 4"/>
          <p:cNvSpPr/>
          <p:nvPr/>
        </p:nvSpPr>
        <p:spPr>
          <a:xfrm>
            <a:off x="4177223" y="5307898"/>
            <a:ext cx="3175000" cy="35584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257800" y="5994518"/>
            <a:ext cx="7696200" cy="369332"/>
          </a:xfrm>
          <a:prstGeom prst="rect">
            <a:avLst/>
          </a:prstGeom>
          <a:noFill/>
        </p:spPr>
        <p:txBody>
          <a:bodyPr wrap="square" rtlCol="0">
            <a:spAutoFit/>
          </a:bodyPr>
          <a:lstStyle/>
          <a:p>
            <a:pPr algn="ctr"/>
            <a:r>
              <a:rPr lang="en-US" dirty="0">
                <a:solidFill>
                  <a:schemeClr val="tx2"/>
                </a:solidFill>
                <a:cs typeface="Arial" panose="020B0604020202020204" pitchFamily="34" charset="0"/>
              </a:rPr>
              <a:t>census.gov/data/developers/data-sets/acs-5year.html</a:t>
            </a:r>
          </a:p>
        </p:txBody>
      </p:sp>
      <p:sp>
        <p:nvSpPr>
          <p:cNvPr id="8" name="TextBox 7"/>
          <p:cNvSpPr txBox="1"/>
          <p:nvPr/>
        </p:nvSpPr>
        <p:spPr>
          <a:xfrm>
            <a:off x="321258" y="128594"/>
            <a:ext cx="11549481" cy="461665"/>
          </a:xfrm>
          <a:prstGeom prst="rect">
            <a:avLst/>
          </a:prstGeom>
          <a:noFill/>
        </p:spPr>
        <p:txBody>
          <a:bodyPr wrap="square" rtlCol="0">
            <a:spAutoFit/>
          </a:bodyPr>
          <a:lstStyle/>
          <a:p>
            <a:pPr marL="457200" indent="-457200">
              <a:spcBef>
                <a:spcPts val="624"/>
              </a:spcBef>
              <a:buFont typeface="Wingdings" panose="05000000000000000000" pitchFamily="2" charset="2"/>
              <a:buChar char="§"/>
            </a:pPr>
            <a:r>
              <a:rPr lang="en-US" sz="2400" b="1" dirty="0">
                <a:latin typeface="+mj-lt"/>
                <a:cs typeface="Arial" panose="020B0604020202020204" pitchFamily="34" charset="0"/>
              </a:rPr>
              <a:t>Choose Type of </a:t>
            </a:r>
            <a:r>
              <a:rPr lang="en-US" sz="2400" b="1" dirty="0" smtClean="0">
                <a:latin typeface="+mj-lt"/>
                <a:cs typeface="Arial" panose="020B0604020202020204" pitchFamily="34" charset="0"/>
              </a:rPr>
              <a:t>Table</a:t>
            </a:r>
            <a:r>
              <a:rPr lang="en-US" sz="2400" dirty="0" smtClean="0">
                <a:latin typeface="+mj-lt"/>
                <a:cs typeface="Arial" panose="020B0604020202020204" pitchFamily="34" charset="0"/>
              </a:rPr>
              <a:t> - Select</a:t>
            </a:r>
            <a:r>
              <a:rPr lang="en-US" sz="2400" b="1" dirty="0" smtClean="0">
                <a:latin typeface="+mj-lt"/>
                <a:cs typeface="Arial" panose="020B0604020202020204" pitchFamily="34" charset="0"/>
              </a:rPr>
              <a:t> </a:t>
            </a:r>
            <a:r>
              <a:rPr lang="en-US" sz="2400" b="1" dirty="0">
                <a:latin typeface="+mj-lt"/>
                <a:cs typeface="Arial" panose="020B0604020202020204" pitchFamily="34" charset="0"/>
              </a:rPr>
              <a:t>“Examples and Supported </a:t>
            </a:r>
            <a:r>
              <a:rPr lang="en-US" sz="2400" b="1" dirty="0" smtClean="0">
                <a:latin typeface="+mj-lt"/>
                <a:cs typeface="Arial" panose="020B0604020202020204" pitchFamily="34" charset="0"/>
              </a:rPr>
              <a:t>Geography” </a:t>
            </a:r>
            <a:r>
              <a:rPr lang="en-US" sz="2400" dirty="0" smtClean="0">
                <a:latin typeface="+mj-lt"/>
                <a:cs typeface="Arial" panose="020B0604020202020204" pitchFamily="34" charset="0"/>
              </a:rPr>
              <a:t>under Data Profiles</a:t>
            </a:r>
            <a:endParaRPr lang="en-US" sz="2400" dirty="0">
              <a:solidFill>
                <a:srgbClr val="1F497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1655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306" b="24755"/>
          <a:stretch/>
        </p:blipFill>
        <p:spPr>
          <a:xfrm>
            <a:off x="779504" y="829994"/>
            <a:ext cx="11091234" cy="4799492"/>
          </a:xfrm>
          <a:prstGeom prst="rect">
            <a:avLst/>
          </a:prstGeom>
          <a:ln w="9525">
            <a:solidFill>
              <a:schemeClr val="tx1"/>
            </a:solidFill>
          </a:ln>
        </p:spPr>
      </p:pic>
      <p:sp>
        <p:nvSpPr>
          <p:cNvPr id="4" name="Slide Number Placeholder 3"/>
          <p:cNvSpPr>
            <a:spLocks noGrp="1"/>
          </p:cNvSpPr>
          <p:nvPr>
            <p:ph type="sldNum" sz="quarter" idx="12"/>
          </p:nvPr>
        </p:nvSpPr>
        <p:spPr/>
        <p:txBody>
          <a:bodyPr/>
          <a:lstStyle/>
          <a:p>
            <a:fld id="{03AE04C5-3085-4F64-BC65-54FE2DBF6EB1}" type="slidenum">
              <a:rPr lang="en-US" smtClean="0"/>
              <a:pPr/>
              <a:t>21</a:t>
            </a:fld>
            <a:endParaRPr lang="en-US" dirty="0"/>
          </a:p>
        </p:txBody>
      </p:sp>
      <p:sp>
        <p:nvSpPr>
          <p:cNvPr id="8" name="Rectangle 7"/>
          <p:cNvSpPr/>
          <p:nvPr/>
        </p:nvSpPr>
        <p:spPr>
          <a:xfrm>
            <a:off x="7310950" y="3824190"/>
            <a:ext cx="665432" cy="2413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1257" y="317944"/>
            <a:ext cx="11549481" cy="492443"/>
          </a:xfrm>
          <a:prstGeom prst="rect">
            <a:avLst/>
          </a:prstGeom>
          <a:noFill/>
        </p:spPr>
        <p:txBody>
          <a:bodyPr wrap="square" rtlCol="0">
            <a:spAutoFit/>
          </a:bodyPr>
          <a:lstStyle/>
          <a:p>
            <a:pPr marL="457200" indent="-457200">
              <a:spcBef>
                <a:spcPts val="624"/>
              </a:spcBef>
              <a:buFont typeface="Wingdings" panose="05000000000000000000" pitchFamily="2" charset="2"/>
              <a:buChar char="§"/>
            </a:pPr>
            <a:r>
              <a:rPr lang="en-US" sz="2600" dirty="0">
                <a:latin typeface="+mj-lt"/>
                <a:cs typeface="Arial" panose="020B0604020202020204" pitchFamily="34" charset="0"/>
              </a:rPr>
              <a:t>Select</a:t>
            </a:r>
            <a:r>
              <a:rPr lang="en-US" sz="2600" b="1" dirty="0">
                <a:latin typeface="+mj-lt"/>
                <a:cs typeface="Arial" panose="020B0604020202020204" pitchFamily="34" charset="0"/>
              </a:rPr>
              <a:t> “examples”</a:t>
            </a:r>
          </a:p>
        </p:txBody>
      </p:sp>
      <p:sp>
        <p:nvSpPr>
          <p:cNvPr id="10" name="TextBox 9"/>
          <p:cNvSpPr txBox="1"/>
          <p:nvPr/>
        </p:nvSpPr>
        <p:spPr>
          <a:xfrm>
            <a:off x="999998" y="5589541"/>
            <a:ext cx="10191998" cy="369332"/>
          </a:xfrm>
          <a:prstGeom prst="rect">
            <a:avLst/>
          </a:prstGeom>
          <a:noFill/>
        </p:spPr>
        <p:txBody>
          <a:bodyPr wrap="square" rtlCol="0">
            <a:spAutoFit/>
          </a:bodyPr>
          <a:lstStyle/>
          <a:p>
            <a:pPr algn="ctr"/>
            <a:r>
              <a:rPr lang="en-US" dirty="0">
                <a:solidFill>
                  <a:schemeClr val="tx2"/>
                </a:solidFill>
                <a:cs typeface="Arial" panose="020B0604020202020204" pitchFamily="34" charset="0"/>
              </a:rPr>
              <a:t>https://api.census.gov/data/2017/acs/acs5/profile.html</a:t>
            </a:r>
          </a:p>
        </p:txBody>
      </p:sp>
    </p:spTree>
    <p:extLst>
      <p:ext uri="{BB962C8B-B14F-4D97-AF65-F5344CB8AC3E}">
        <p14:creationId xmlns:p14="http://schemas.microsoft.com/office/powerpoint/2010/main" val="562227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888" b="3047"/>
          <a:stretch/>
        </p:blipFill>
        <p:spPr>
          <a:xfrm>
            <a:off x="359729" y="1260213"/>
            <a:ext cx="11472538" cy="4423135"/>
          </a:xfrm>
          <a:prstGeom prst="rect">
            <a:avLst/>
          </a:prstGeom>
          <a:ln w="9525">
            <a:solidFill>
              <a:schemeClr val="tx1"/>
            </a:solidFill>
          </a:ln>
        </p:spPr>
      </p:pic>
      <p:sp>
        <p:nvSpPr>
          <p:cNvPr id="4" name="Slide Number Placeholder 3"/>
          <p:cNvSpPr>
            <a:spLocks noGrp="1"/>
          </p:cNvSpPr>
          <p:nvPr>
            <p:ph type="sldNum" sz="quarter" idx="12"/>
          </p:nvPr>
        </p:nvSpPr>
        <p:spPr/>
        <p:txBody>
          <a:bodyPr/>
          <a:lstStyle/>
          <a:p>
            <a:fld id="{03AE04C5-3085-4F64-BC65-54FE2DBF6EB1}" type="slidenum">
              <a:rPr lang="en-US" smtClean="0"/>
              <a:pPr/>
              <a:t>22</a:t>
            </a:fld>
            <a:endParaRPr lang="en-US" dirty="0"/>
          </a:p>
        </p:txBody>
      </p:sp>
      <p:sp>
        <p:nvSpPr>
          <p:cNvPr id="8" name="Rectangle 7"/>
          <p:cNvSpPr/>
          <p:nvPr/>
        </p:nvSpPr>
        <p:spPr>
          <a:xfrm>
            <a:off x="2082017" y="5313760"/>
            <a:ext cx="9750249" cy="27080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25747" y="5823636"/>
            <a:ext cx="10191998" cy="369332"/>
          </a:xfrm>
          <a:prstGeom prst="rect">
            <a:avLst/>
          </a:prstGeom>
          <a:noFill/>
        </p:spPr>
        <p:txBody>
          <a:bodyPr wrap="square" rtlCol="0">
            <a:spAutoFit/>
          </a:bodyPr>
          <a:lstStyle/>
          <a:p>
            <a:pPr algn="ctr"/>
            <a:r>
              <a:rPr lang="en-US" dirty="0">
                <a:solidFill>
                  <a:schemeClr val="tx2"/>
                </a:solidFill>
                <a:cs typeface="Arial" panose="020B0604020202020204" pitchFamily="34" charset="0"/>
              </a:rPr>
              <a:t>https://api.census.gov/data/2017/acs/acs5/profile/examples.html</a:t>
            </a:r>
          </a:p>
        </p:txBody>
      </p:sp>
      <p:sp>
        <p:nvSpPr>
          <p:cNvPr id="10" name="TextBox 9"/>
          <p:cNvSpPr txBox="1"/>
          <p:nvPr/>
        </p:nvSpPr>
        <p:spPr>
          <a:xfrm>
            <a:off x="321258" y="128594"/>
            <a:ext cx="11549481" cy="892552"/>
          </a:xfrm>
          <a:prstGeom prst="rect">
            <a:avLst/>
          </a:prstGeom>
          <a:noFill/>
        </p:spPr>
        <p:txBody>
          <a:bodyPr wrap="square" rtlCol="0">
            <a:spAutoFit/>
          </a:bodyPr>
          <a:lstStyle/>
          <a:p>
            <a:pPr marL="457200" indent="-457200">
              <a:spcBef>
                <a:spcPts val="624"/>
              </a:spcBef>
              <a:buFont typeface="Wingdings" panose="05000000000000000000" pitchFamily="2" charset="2"/>
              <a:buChar char="§"/>
            </a:pPr>
            <a:r>
              <a:rPr lang="en-US" sz="2600" b="1" dirty="0">
                <a:latin typeface="+mj-lt"/>
                <a:cs typeface="Arial" panose="020B0604020202020204" pitchFamily="34" charset="0"/>
              </a:rPr>
              <a:t>Choose Your Geography – </a:t>
            </a:r>
            <a:r>
              <a:rPr lang="en-US" sz="2600" dirty="0">
                <a:latin typeface="+mj-lt"/>
                <a:cs typeface="Arial" panose="020B0604020202020204" pitchFamily="34" charset="0"/>
              </a:rPr>
              <a:t>Explore the available geographic levels on the left, copy a sample URL, and open a new tab</a:t>
            </a:r>
          </a:p>
        </p:txBody>
      </p:sp>
    </p:spTree>
    <p:extLst>
      <p:ext uri="{BB962C8B-B14F-4D97-AF65-F5344CB8AC3E}">
        <p14:creationId xmlns:p14="http://schemas.microsoft.com/office/powerpoint/2010/main" val="1719916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570" b="66512"/>
          <a:stretch/>
        </p:blipFill>
        <p:spPr>
          <a:xfrm>
            <a:off x="321258" y="1997612"/>
            <a:ext cx="11650859" cy="2403634"/>
          </a:xfrm>
          <a:prstGeom prst="rect">
            <a:avLst/>
          </a:prstGeom>
          <a:ln w="9525">
            <a:solidFill>
              <a:schemeClr val="tx1"/>
            </a:solidFill>
          </a:ln>
        </p:spPr>
      </p:pic>
      <p:sp>
        <p:nvSpPr>
          <p:cNvPr id="4" name="Slide Number Placeholder 3"/>
          <p:cNvSpPr>
            <a:spLocks noGrp="1"/>
          </p:cNvSpPr>
          <p:nvPr>
            <p:ph type="sldNum" sz="quarter" idx="12"/>
          </p:nvPr>
        </p:nvSpPr>
        <p:spPr/>
        <p:txBody>
          <a:bodyPr/>
          <a:lstStyle/>
          <a:p>
            <a:fld id="{03AE04C5-3085-4F64-BC65-54FE2DBF6EB1}" type="slidenum">
              <a:rPr lang="en-US" smtClean="0"/>
              <a:pPr/>
              <a:t>23</a:t>
            </a:fld>
            <a:endParaRPr lang="en-US" dirty="0"/>
          </a:p>
        </p:txBody>
      </p:sp>
      <p:sp>
        <p:nvSpPr>
          <p:cNvPr id="7" name="Rectangle 6"/>
          <p:cNvSpPr/>
          <p:nvPr/>
        </p:nvSpPr>
        <p:spPr>
          <a:xfrm>
            <a:off x="1731112" y="2411575"/>
            <a:ext cx="8954305" cy="34985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9999" y="5301585"/>
            <a:ext cx="10191998" cy="369332"/>
          </a:xfrm>
          <a:prstGeom prst="rect">
            <a:avLst/>
          </a:prstGeom>
          <a:noFill/>
        </p:spPr>
        <p:txBody>
          <a:bodyPr wrap="square" rtlCol="0">
            <a:spAutoFit/>
          </a:bodyPr>
          <a:lstStyle/>
          <a:p>
            <a:pPr algn="ctr"/>
            <a:r>
              <a:rPr lang="en-US" dirty="0">
                <a:solidFill>
                  <a:schemeClr val="tx2"/>
                </a:solidFill>
                <a:cs typeface="Arial" panose="020B0604020202020204" pitchFamily="34" charset="0"/>
              </a:rPr>
              <a:t>https://api.census.gov/data/2017/acs/acs5/profile?get=DP04_0001E,NAME&amp;for=county:013&amp;in=state:02</a:t>
            </a:r>
          </a:p>
        </p:txBody>
      </p:sp>
      <p:sp>
        <p:nvSpPr>
          <p:cNvPr id="10" name="TextBox 9"/>
          <p:cNvSpPr txBox="1"/>
          <p:nvPr/>
        </p:nvSpPr>
        <p:spPr>
          <a:xfrm>
            <a:off x="321258" y="128594"/>
            <a:ext cx="11549481" cy="1446550"/>
          </a:xfrm>
          <a:prstGeom prst="rect">
            <a:avLst/>
          </a:prstGeom>
          <a:noFill/>
        </p:spPr>
        <p:txBody>
          <a:bodyPr wrap="square" rtlCol="0">
            <a:spAutoFit/>
          </a:bodyPr>
          <a:lstStyle/>
          <a:p>
            <a:pPr marL="342900" indent="-342900">
              <a:spcBef>
                <a:spcPts val="624"/>
              </a:spcBef>
              <a:buFont typeface="Wingdings" panose="05000000000000000000" pitchFamily="2" charset="2"/>
              <a:buChar char="§"/>
            </a:pPr>
            <a:r>
              <a:rPr lang="en-US" sz="2600" b="1" dirty="0">
                <a:latin typeface="+mj-lt"/>
                <a:cs typeface="Arial" panose="020B0604020202020204" pitchFamily="34" charset="0"/>
              </a:rPr>
              <a:t>Paste A Sample URL Into The Address Bar</a:t>
            </a:r>
          </a:p>
          <a:p>
            <a:pPr marL="342900" indent="-342900">
              <a:spcBef>
                <a:spcPts val="624"/>
              </a:spcBef>
              <a:buFont typeface="Wingdings" panose="05000000000000000000" pitchFamily="2" charset="2"/>
              <a:buChar char="§"/>
            </a:pPr>
            <a:r>
              <a:rPr lang="en-US" sz="2600" b="1" dirty="0">
                <a:latin typeface="+mj-lt"/>
                <a:cs typeface="Arial" panose="020B0604020202020204" pitchFamily="34" charset="0"/>
              </a:rPr>
              <a:t>Enter Your API Key Or Delete “&amp;key=YOUR_KEY_GOES_HERE”</a:t>
            </a:r>
          </a:p>
          <a:p>
            <a:pPr marL="342900" indent="-342900">
              <a:spcBef>
                <a:spcPts val="624"/>
              </a:spcBef>
              <a:buFont typeface="Wingdings" panose="05000000000000000000" pitchFamily="2" charset="2"/>
              <a:buChar char="§"/>
            </a:pPr>
            <a:r>
              <a:rPr lang="en-US" sz="2600" b="1" dirty="0">
                <a:latin typeface="+mj-lt"/>
                <a:cs typeface="Arial" panose="020B0604020202020204" pitchFamily="34" charset="0"/>
              </a:rPr>
              <a:t>Press Enter And View Results</a:t>
            </a:r>
          </a:p>
        </p:txBody>
      </p:sp>
      <p:cxnSp>
        <p:nvCxnSpPr>
          <p:cNvPr id="11" name="Straight Connector 10"/>
          <p:cNvCxnSpPr/>
          <p:nvPr/>
        </p:nvCxnSpPr>
        <p:spPr>
          <a:xfrm>
            <a:off x="8610600" y="2580704"/>
            <a:ext cx="1940614" cy="0"/>
          </a:xfrm>
          <a:prstGeom prst="line">
            <a:avLst/>
          </a:prstGeom>
          <a:ln w="57150">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40863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679" b="47917"/>
          <a:stretch/>
        </p:blipFill>
        <p:spPr>
          <a:xfrm>
            <a:off x="654529" y="1094382"/>
            <a:ext cx="10882937" cy="3991210"/>
          </a:xfrm>
          <a:prstGeom prst="rect">
            <a:avLst/>
          </a:prstGeom>
          <a:ln w="9525">
            <a:solidFill>
              <a:schemeClr val="tx1"/>
            </a:solidFill>
          </a:ln>
        </p:spPr>
      </p:pic>
      <p:sp>
        <p:nvSpPr>
          <p:cNvPr id="4" name="Slide Number Placeholder 3"/>
          <p:cNvSpPr>
            <a:spLocks noGrp="1"/>
          </p:cNvSpPr>
          <p:nvPr>
            <p:ph type="sldNum" sz="quarter" idx="12"/>
          </p:nvPr>
        </p:nvSpPr>
        <p:spPr/>
        <p:txBody>
          <a:bodyPr/>
          <a:lstStyle/>
          <a:p>
            <a:fld id="{03AE04C5-3085-4F64-BC65-54FE2DBF6EB1}" type="slidenum">
              <a:rPr lang="en-US" smtClean="0"/>
              <a:pPr/>
              <a:t>24</a:t>
            </a:fld>
            <a:endParaRPr lang="en-US" dirty="0"/>
          </a:p>
        </p:txBody>
      </p:sp>
      <p:sp>
        <p:nvSpPr>
          <p:cNvPr id="6" name="TextBox 5"/>
          <p:cNvSpPr txBox="1"/>
          <p:nvPr/>
        </p:nvSpPr>
        <p:spPr>
          <a:xfrm>
            <a:off x="321258" y="128594"/>
            <a:ext cx="11549481" cy="892552"/>
          </a:xfrm>
          <a:prstGeom prst="rect">
            <a:avLst/>
          </a:prstGeom>
          <a:noFill/>
        </p:spPr>
        <p:txBody>
          <a:bodyPr wrap="square" rtlCol="0">
            <a:spAutoFit/>
          </a:bodyPr>
          <a:lstStyle/>
          <a:p>
            <a:pPr marL="342900" indent="-342900">
              <a:spcBef>
                <a:spcPts val="624"/>
              </a:spcBef>
              <a:buFont typeface="Wingdings" panose="05000000000000000000" pitchFamily="2" charset="2"/>
              <a:buChar char="§"/>
            </a:pPr>
            <a:r>
              <a:rPr lang="en-US" sz="2600" b="1" dirty="0">
                <a:latin typeface="+mj-lt"/>
                <a:cs typeface="Arial" panose="020B0604020202020204" pitchFamily="34" charset="0"/>
              </a:rPr>
              <a:t>Edit Geography Selection To Retrieve Data for </a:t>
            </a:r>
            <a:r>
              <a:rPr lang="en-US" sz="2600" b="1" dirty="0" smtClean="0">
                <a:latin typeface="+mj-lt"/>
                <a:cs typeface="Arial" panose="020B0604020202020204" pitchFamily="34" charset="0"/>
              </a:rPr>
              <a:t>Arizona </a:t>
            </a:r>
            <a:r>
              <a:rPr lang="en-US" sz="2600" b="1" dirty="0">
                <a:latin typeface="+mj-lt"/>
                <a:cs typeface="Arial" panose="020B0604020202020204" pitchFamily="34" charset="0"/>
              </a:rPr>
              <a:t>– </a:t>
            </a:r>
            <a:r>
              <a:rPr lang="en-US" sz="2600" dirty="0">
                <a:latin typeface="+mj-lt"/>
                <a:cs typeface="Arial" panose="020B0604020202020204" pitchFamily="34" charset="0"/>
              </a:rPr>
              <a:t>In this example, use a wildcard </a:t>
            </a:r>
            <a:r>
              <a:rPr lang="en-US" sz="2600" dirty="0" smtClean="0">
                <a:latin typeface="+mj-lt"/>
                <a:cs typeface="Arial" panose="020B0604020202020204" pitchFamily="34" charset="0"/>
              </a:rPr>
              <a:t>(</a:t>
            </a:r>
            <a:r>
              <a:rPr lang="en-US" sz="2600" b="1" dirty="0" smtClean="0">
                <a:latin typeface="+mj-lt"/>
                <a:cs typeface="Arial" panose="020B0604020202020204" pitchFamily="34" charset="0"/>
              </a:rPr>
              <a:t>*</a:t>
            </a:r>
            <a:r>
              <a:rPr lang="en-US" sz="2600" dirty="0" smtClean="0">
                <a:latin typeface="+mj-lt"/>
                <a:cs typeface="Arial" panose="020B0604020202020204" pitchFamily="34" charset="0"/>
              </a:rPr>
              <a:t>) </a:t>
            </a:r>
            <a:r>
              <a:rPr lang="en-US" sz="2600" dirty="0">
                <a:latin typeface="+mj-lt"/>
                <a:cs typeface="Arial" panose="020B0604020202020204" pitchFamily="34" charset="0"/>
              </a:rPr>
              <a:t>for county and code </a:t>
            </a:r>
            <a:r>
              <a:rPr lang="en-US" sz="2600" b="1" dirty="0" smtClean="0">
                <a:latin typeface="+mj-lt"/>
                <a:cs typeface="Arial" panose="020B0604020202020204" pitchFamily="34" charset="0"/>
              </a:rPr>
              <a:t>04</a:t>
            </a:r>
            <a:r>
              <a:rPr lang="en-US" sz="2600" dirty="0" smtClean="0">
                <a:latin typeface="+mj-lt"/>
                <a:cs typeface="Arial" panose="020B0604020202020204" pitchFamily="34" charset="0"/>
              </a:rPr>
              <a:t> </a:t>
            </a:r>
            <a:r>
              <a:rPr lang="en-US" sz="2600" dirty="0">
                <a:latin typeface="+mj-lt"/>
                <a:cs typeface="Arial" panose="020B0604020202020204" pitchFamily="34" charset="0"/>
              </a:rPr>
              <a:t>for state</a:t>
            </a:r>
          </a:p>
        </p:txBody>
      </p:sp>
      <p:sp>
        <p:nvSpPr>
          <p:cNvPr id="7" name="Rectangle 6"/>
          <p:cNvSpPr/>
          <p:nvPr/>
        </p:nvSpPr>
        <p:spPr>
          <a:xfrm>
            <a:off x="7427742" y="1501952"/>
            <a:ext cx="1934583" cy="42418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31453" y="5158829"/>
            <a:ext cx="10191998" cy="369332"/>
          </a:xfrm>
          <a:prstGeom prst="rect">
            <a:avLst/>
          </a:prstGeom>
          <a:noFill/>
        </p:spPr>
        <p:txBody>
          <a:bodyPr wrap="square" rtlCol="0">
            <a:spAutoFit/>
          </a:bodyPr>
          <a:lstStyle/>
          <a:p>
            <a:pPr algn="ctr"/>
            <a:r>
              <a:rPr lang="en-US" dirty="0" smtClean="0">
                <a:solidFill>
                  <a:schemeClr val="tx2"/>
                </a:solidFill>
                <a:cs typeface="Arial" panose="020B0604020202020204" pitchFamily="34" charset="0"/>
              </a:rPr>
              <a:t>https</a:t>
            </a:r>
            <a:r>
              <a:rPr lang="en-US" dirty="0">
                <a:solidFill>
                  <a:schemeClr val="tx2"/>
                </a:solidFill>
                <a:cs typeface="Arial" panose="020B0604020202020204" pitchFamily="34" charset="0"/>
              </a:rPr>
              <a:t>://api.census.gov/data/2017/acs/acs5/profile?get=DP04_0001E,NAME&amp;for=county:*&amp;in=state:04</a:t>
            </a:r>
          </a:p>
        </p:txBody>
      </p:sp>
    </p:spTree>
    <p:extLst>
      <p:ext uri="{BB962C8B-B14F-4D97-AF65-F5344CB8AC3E}">
        <p14:creationId xmlns:p14="http://schemas.microsoft.com/office/powerpoint/2010/main" val="1081023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3AE04C5-3085-4F64-BC65-54FE2DBF6EB1}" type="slidenum">
              <a:rPr lang="en-US" smtClean="0"/>
              <a:pPr/>
              <a:t>25</a:t>
            </a:fld>
            <a:endParaRPr lang="en-US" dirty="0"/>
          </a:p>
        </p:txBody>
      </p:sp>
      <p:sp>
        <p:nvSpPr>
          <p:cNvPr id="7" name="TextBox 6"/>
          <p:cNvSpPr txBox="1"/>
          <p:nvPr/>
        </p:nvSpPr>
        <p:spPr>
          <a:xfrm>
            <a:off x="321258" y="128594"/>
            <a:ext cx="11549481" cy="492443"/>
          </a:xfrm>
          <a:prstGeom prst="rect">
            <a:avLst/>
          </a:prstGeom>
          <a:noFill/>
        </p:spPr>
        <p:txBody>
          <a:bodyPr wrap="square" rtlCol="0">
            <a:spAutoFit/>
          </a:bodyPr>
          <a:lstStyle/>
          <a:p>
            <a:pPr marL="342900" indent="-342900">
              <a:spcBef>
                <a:spcPts val="624"/>
              </a:spcBef>
              <a:buFont typeface="Wingdings" panose="05000000000000000000" pitchFamily="2" charset="2"/>
              <a:buChar char="§"/>
            </a:pPr>
            <a:r>
              <a:rPr lang="en-US" sz="2600" b="1" dirty="0">
                <a:latin typeface="+mj-lt"/>
                <a:cs typeface="Arial" panose="020B0604020202020204" pitchFamily="34" charset="0"/>
              </a:rPr>
              <a:t>Find Your Variables: </a:t>
            </a:r>
            <a:r>
              <a:rPr lang="en-US" sz="2600" dirty="0">
                <a:latin typeface="+mj-lt"/>
                <a:cs typeface="Arial" panose="020B0604020202020204" pitchFamily="34" charset="0"/>
              </a:rPr>
              <a:t>Click</a:t>
            </a:r>
            <a:r>
              <a:rPr lang="en-US" sz="2600" b="1" dirty="0">
                <a:latin typeface="+mj-lt"/>
                <a:cs typeface="Arial" panose="020B0604020202020204" pitchFamily="34" charset="0"/>
              </a:rPr>
              <a:t> variables </a:t>
            </a:r>
            <a:r>
              <a:rPr lang="en-US" sz="2600" dirty="0">
                <a:latin typeface="+mj-lt"/>
                <a:cs typeface="Arial" panose="020B0604020202020204" pitchFamily="34" charset="0"/>
              </a:rPr>
              <a:t>from the dataset page</a:t>
            </a:r>
          </a:p>
        </p:txBody>
      </p:sp>
      <p:sp>
        <p:nvSpPr>
          <p:cNvPr id="8" name="TextBox 7"/>
          <p:cNvSpPr txBox="1"/>
          <p:nvPr/>
        </p:nvSpPr>
        <p:spPr>
          <a:xfrm>
            <a:off x="999999" y="5623586"/>
            <a:ext cx="10191998" cy="369332"/>
          </a:xfrm>
          <a:prstGeom prst="rect">
            <a:avLst/>
          </a:prstGeom>
          <a:noFill/>
        </p:spPr>
        <p:txBody>
          <a:bodyPr wrap="square" rtlCol="0">
            <a:spAutoFit/>
          </a:bodyPr>
          <a:lstStyle/>
          <a:p>
            <a:pPr algn="ctr"/>
            <a:r>
              <a:rPr lang="en-US" dirty="0">
                <a:solidFill>
                  <a:schemeClr val="tx2"/>
                </a:solidFill>
                <a:cs typeface="Arial" panose="020B0604020202020204" pitchFamily="34" charset="0"/>
              </a:rPr>
              <a:t>https://api.census.gov/data/2017/acs/acs5/profile.html</a:t>
            </a:r>
          </a:p>
        </p:txBody>
      </p:sp>
      <p:pic>
        <p:nvPicPr>
          <p:cNvPr id="10" name="Picture 9"/>
          <p:cNvPicPr>
            <a:picLocks noChangeAspect="1"/>
          </p:cNvPicPr>
          <p:nvPr/>
        </p:nvPicPr>
        <p:blipFill rotWithShape="1">
          <a:blip r:embed="rId2"/>
          <a:srcRect t="306" b="24755"/>
          <a:stretch/>
        </p:blipFill>
        <p:spPr>
          <a:xfrm>
            <a:off x="779504" y="829994"/>
            <a:ext cx="11091234" cy="4799492"/>
          </a:xfrm>
          <a:prstGeom prst="rect">
            <a:avLst/>
          </a:prstGeom>
          <a:ln w="9525">
            <a:solidFill>
              <a:schemeClr val="tx1"/>
            </a:solidFill>
          </a:ln>
        </p:spPr>
      </p:pic>
      <p:sp>
        <p:nvSpPr>
          <p:cNvPr id="11" name="Rectangle 10"/>
          <p:cNvSpPr/>
          <p:nvPr/>
        </p:nvSpPr>
        <p:spPr>
          <a:xfrm>
            <a:off x="5969520" y="3740834"/>
            <a:ext cx="571957" cy="3810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711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0" y="5888656"/>
            <a:ext cx="4312372" cy="950123"/>
          </a:xfrm>
          <a:prstGeom prst="rect">
            <a:avLst/>
          </a:prstGeom>
        </p:spPr>
      </p:pic>
      <p:pic>
        <p:nvPicPr>
          <p:cNvPr id="4" name="Picture 3"/>
          <p:cNvPicPr>
            <a:picLocks noChangeAspect="1"/>
          </p:cNvPicPr>
          <p:nvPr/>
        </p:nvPicPr>
        <p:blipFill rotWithShape="1">
          <a:blip r:embed="rId4"/>
          <a:srcRect t="325" b="11481"/>
          <a:stretch/>
        </p:blipFill>
        <p:spPr>
          <a:xfrm>
            <a:off x="912163" y="1423359"/>
            <a:ext cx="9597603" cy="4930887"/>
          </a:xfrm>
          <a:prstGeom prst="rect">
            <a:avLst/>
          </a:prstGeom>
          <a:ln w="9525">
            <a:solidFill>
              <a:schemeClr val="tx1"/>
            </a:solidFill>
          </a:ln>
        </p:spPr>
      </p:pic>
      <p:sp>
        <p:nvSpPr>
          <p:cNvPr id="8" name="Rectangle 7"/>
          <p:cNvSpPr/>
          <p:nvPr/>
        </p:nvSpPr>
        <p:spPr>
          <a:xfrm>
            <a:off x="1004777" y="5629830"/>
            <a:ext cx="1095153" cy="26636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72135" y="2021796"/>
            <a:ext cx="2832812" cy="39655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21258" y="128594"/>
            <a:ext cx="11549481" cy="1292662"/>
          </a:xfrm>
          <a:prstGeom prst="rect">
            <a:avLst/>
          </a:prstGeom>
          <a:noFill/>
        </p:spPr>
        <p:txBody>
          <a:bodyPr wrap="square" rtlCol="0">
            <a:spAutoFit/>
          </a:bodyPr>
          <a:lstStyle/>
          <a:p>
            <a:pPr marL="342900" indent="-342900">
              <a:spcBef>
                <a:spcPts val="624"/>
              </a:spcBef>
              <a:buFont typeface="Wingdings" panose="05000000000000000000" pitchFamily="2" charset="2"/>
              <a:buChar char="§"/>
            </a:pPr>
            <a:r>
              <a:rPr lang="en-US" sz="2600" b="1" dirty="0">
                <a:latin typeface="+mj-lt"/>
                <a:cs typeface="Arial" panose="020B0604020202020204" pitchFamily="34" charset="0"/>
              </a:rPr>
              <a:t>Find Your Variables (cont.): </a:t>
            </a:r>
            <a:r>
              <a:rPr lang="en-US" sz="2600" dirty="0">
                <a:latin typeface="+mj-lt"/>
                <a:cs typeface="Arial" panose="020B0604020202020204" pitchFamily="34" charset="0"/>
              </a:rPr>
              <a:t>Search the webpage </a:t>
            </a:r>
            <a:r>
              <a:rPr lang="en-US" sz="2600" b="1" dirty="0">
                <a:latin typeface="+mj-lt"/>
                <a:cs typeface="Arial" panose="020B0604020202020204" pitchFamily="34" charset="0"/>
              </a:rPr>
              <a:t>(CTRL+F) </a:t>
            </a:r>
            <a:r>
              <a:rPr lang="en-US" sz="2600" dirty="0">
                <a:latin typeface="+mj-lt"/>
                <a:cs typeface="Arial" panose="020B0604020202020204" pitchFamily="34" charset="0"/>
              </a:rPr>
              <a:t>to find your variable(s) of interest, such as </a:t>
            </a:r>
            <a:r>
              <a:rPr lang="en-US" sz="2600" b="1" dirty="0" smtClean="0">
                <a:latin typeface="+mj-lt"/>
                <a:cs typeface="Arial" panose="020B0604020202020204" pitchFamily="34" charset="0"/>
              </a:rPr>
              <a:t>“disability” </a:t>
            </a:r>
            <a:r>
              <a:rPr lang="en-US" sz="2600" dirty="0">
                <a:latin typeface="+mj-lt"/>
                <a:cs typeface="Arial" panose="020B0604020202020204" pitchFamily="34" charset="0"/>
              </a:rPr>
              <a:t>to find </a:t>
            </a:r>
            <a:r>
              <a:rPr lang="en-US" sz="2600" b="1" dirty="0" smtClean="0">
                <a:latin typeface="+mj-lt"/>
                <a:cs typeface="Arial" panose="020B0604020202020204" pitchFamily="34" charset="0"/>
              </a:rPr>
              <a:t>DP02_0071PE</a:t>
            </a:r>
            <a:r>
              <a:rPr lang="en-US" sz="2600" dirty="0" smtClean="0">
                <a:latin typeface="+mj-lt"/>
                <a:cs typeface="Arial" panose="020B0604020202020204" pitchFamily="34" charset="0"/>
              </a:rPr>
              <a:t>, </a:t>
            </a:r>
            <a:r>
              <a:rPr lang="en-US" sz="2600" dirty="0">
                <a:latin typeface="+mj-lt"/>
                <a:cs typeface="Arial" panose="020B0604020202020204" pitchFamily="34" charset="0"/>
              </a:rPr>
              <a:t>the </a:t>
            </a:r>
            <a:r>
              <a:rPr lang="en-US" sz="2600" dirty="0" smtClean="0">
                <a:latin typeface="+mj-lt"/>
                <a:cs typeface="Arial" panose="020B0604020202020204" pitchFamily="34" charset="0"/>
              </a:rPr>
              <a:t>percent of the population with a disability</a:t>
            </a:r>
            <a:endParaRPr lang="en-US" sz="2600" dirty="0">
              <a:latin typeface="+mj-lt"/>
              <a:cs typeface="Arial" panose="020B0604020202020204" pitchFamily="34" charset="0"/>
            </a:endParaRPr>
          </a:p>
        </p:txBody>
      </p:sp>
      <p:sp>
        <p:nvSpPr>
          <p:cNvPr id="11" name="TextBox 10"/>
          <p:cNvSpPr txBox="1"/>
          <p:nvPr/>
        </p:nvSpPr>
        <p:spPr>
          <a:xfrm>
            <a:off x="3906024" y="6352143"/>
            <a:ext cx="6972887" cy="369332"/>
          </a:xfrm>
          <a:prstGeom prst="rect">
            <a:avLst/>
          </a:prstGeom>
          <a:noFill/>
        </p:spPr>
        <p:txBody>
          <a:bodyPr wrap="square" rtlCol="0">
            <a:spAutoFit/>
          </a:bodyPr>
          <a:lstStyle/>
          <a:p>
            <a:pPr algn="ctr"/>
            <a:r>
              <a:rPr lang="en-US" dirty="0">
                <a:solidFill>
                  <a:schemeClr val="tx2"/>
                </a:solidFill>
                <a:cs typeface="Arial" panose="020B0604020202020204" pitchFamily="34" charset="0"/>
              </a:rPr>
              <a:t>https://api.census.gov/data/2017/acs/acs5/profile/variables.html</a:t>
            </a:r>
          </a:p>
        </p:txBody>
      </p:sp>
      <p:sp>
        <p:nvSpPr>
          <p:cNvPr id="2" name="Slide Number Placeholder 1"/>
          <p:cNvSpPr>
            <a:spLocks noGrp="1"/>
          </p:cNvSpPr>
          <p:nvPr>
            <p:ph type="sldNum" sz="quarter" idx="12"/>
          </p:nvPr>
        </p:nvSpPr>
        <p:spPr/>
        <p:txBody>
          <a:bodyPr/>
          <a:lstStyle/>
          <a:p>
            <a:fld id="{24BFE6D4-27A9-4AE4-9EAE-AF75F97B179B}" type="slidenum">
              <a:rPr lang="en-US" smtClean="0"/>
              <a:t>26</a:t>
            </a:fld>
            <a:endParaRPr lang="en-US"/>
          </a:p>
        </p:txBody>
      </p:sp>
    </p:spTree>
    <p:extLst>
      <p:ext uri="{BB962C8B-B14F-4D97-AF65-F5344CB8AC3E}">
        <p14:creationId xmlns:p14="http://schemas.microsoft.com/office/powerpoint/2010/main" val="451597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1573"/>
          <a:stretch/>
        </p:blipFill>
        <p:spPr>
          <a:xfrm>
            <a:off x="402720" y="1496290"/>
            <a:ext cx="11606879" cy="4133539"/>
          </a:xfrm>
          <a:prstGeom prst="rect">
            <a:avLst/>
          </a:prstGeom>
          <a:ln w="9525">
            <a:solidFill>
              <a:schemeClr val="tx1"/>
            </a:solidFill>
          </a:ln>
        </p:spPr>
      </p:pic>
      <p:pic>
        <p:nvPicPr>
          <p:cNvPr id="12" name="Picture 11"/>
          <p:cNvPicPr>
            <a:picLocks noChangeAspect="1"/>
          </p:cNvPicPr>
          <p:nvPr/>
        </p:nvPicPr>
        <p:blipFill>
          <a:blip r:embed="rId4"/>
          <a:stretch>
            <a:fillRect/>
          </a:stretch>
        </p:blipFill>
        <p:spPr>
          <a:xfrm>
            <a:off x="0" y="5888656"/>
            <a:ext cx="4312372" cy="950123"/>
          </a:xfrm>
          <a:prstGeom prst="rect">
            <a:avLst/>
          </a:prstGeom>
        </p:spPr>
      </p:pic>
      <p:sp>
        <p:nvSpPr>
          <p:cNvPr id="8" name="Rectangle 7"/>
          <p:cNvSpPr/>
          <p:nvPr/>
        </p:nvSpPr>
        <p:spPr>
          <a:xfrm>
            <a:off x="519954" y="4956061"/>
            <a:ext cx="1389058" cy="40200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132319" y="2230343"/>
            <a:ext cx="3601941" cy="48900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
        <p:nvSpPr>
          <p:cNvPr id="10" name="TextBox 9"/>
          <p:cNvSpPr txBox="1"/>
          <p:nvPr/>
        </p:nvSpPr>
        <p:spPr>
          <a:xfrm>
            <a:off x="321258" y="128594"/>
            <a:ext cx="11549481" cy="892552"/>
          </a:xfrm>
          <a:prstGeom prst="rect">
            <a:avLst/>
          </a:prstGeom>
          <a:noFill/>
        </p:spPr>
        <p:txBody>
          <a:bodyPr wrap="square" rtlCol="0">
            <a:spAutoFit/>
          </a:bodyPr>
          <a:lstStyle/>
          <a:p>
            <a:pPr marL="342900" indent="-342900">
              <a:spcBef>
                <a:spcPts val="624"/>
              </a:spcBef>
              <a:buFont typeface="Wingdings" panose="05000000000000000000" pitchFamily="2" charset="2"/>
              <a:buChar char="§"/>
            </a:pPr>
            <a:r>
              <a:rPr lang="en-US" sz="2600" b="1" dirty="0" smtClean="0">
                <a:latin typeface="+mj-lt"/>
                <a:cs typeface="Arial" panose="020B0604020202020204" pitchFamily="34" charset="0"/>
              </a:rPr>
              <a:t>Repeat the CTRL+F process </a:t>
            </a:r>
            <a:r>
              <a:rPr lang="en-US" sz="2600" dirty="0" smtClean="0">
                <a:latin typeface="+mj-lt"/>
                <a:cs typeface="Arial" panose="020B0604020202020204" pitchFamily="34" charset="0"/>
              </a:rPr>
              <a:t>to </a:t>
            </a:r>
            <a:r>
              <a:rPr lang="en-US" sz="2600" dirty="0">
                <a:latin typeface="+mj-lt"/>
                <a:cs typeface="Arial" panose="020B0604020202020204" pitchFamily="34" charset="0"/>
              </a:rPr>
              <a:t>find </a:t>
            </a:r>
            <a:r>
              <a:rPr lang="en-US" sz="2600" dirty="0" smtClean="0">
                <a:latin typeface="+mj-lt"/>
                <a:cs typeface="Arial" panose="020B0604020202020204" pitchFamily="34" charset="0"/>
              </a:rPr>
              <a:t>other variables </a:t>
            </a:r>
            <a:r>
              <a:rPr lang="en-US" sz="2600" dirty="0">
                <a:latin typeface="+mj-lt"/>
                <a:cs typeface="Arial" panose="020B0604020202020204" pitchFamily="34" charset="0"/>
              </a:rPr>
              <a:t>of interest, such as </a:t>
            </a:r>
            <a:r>
              <a:rPr lang="en-US" sz="2600" b="1" dirty="0" smtClean="0">
                <a:latin typeface="+mj-lt"/>
                <a:cs typeface="Arial" panose="020B0604020202020204" pitchFamily="34" charset="0"/>
              </a:rPr>
              <a:t>“vehicle” </a:t>
            </a:r>
            <a:r>
              <a:rPr lang="en-US" sz="2600" dirty="0">
                <a:latin typeface="+mj-lt"/>
                <a:cs typeface="Arial" panose="020B0604020202020204" pitchFamily="34" charset="0"/>
              </a:rPr>
              <a:t>to find </a:t>
            </a:r>
            <a:r>
              <a:rPr lang="en-US" sz="2600" b="1" dirty="0" smtClean="0">
                <a:latin typeface="+mj-lt"/>
                <a:cs typeface="Arial" panose="020B0604020202020204" pitchFamily="34" charset="0"/>
              </a:rPr>
              <a:t>DP04_0058PE</a:t>
            </a:r>
            <a:r>
              <a:rPr lang="en-US" sz="2600" dirty="0" smtClean="0">
                <a:latin typeface="+mj-lt"/>
                <a:cs typeface="Arial" panose="020B0604020202020204" pitchFamily="34" charset="0"/>
              </a:rPr>
              <a:t>, </a:t>
            </a:r>
            <a:r>
              <a:rPr lang="en-US" sz="2600" dirty="0">
                <a:latin typeface="+mj-lt"/>
                <a:cs typeface="Arial" panose="020B0604020202020204" pitchFamily="34" charset="0"/>
              </a:rPr>
              <a:t>the </a:t>
            </a:r>
            <a:r>
              <a:rPr lang="en-US" sz="2600" dirty="0" smtClean="0">
                <a:latin typeface="+mj-lt"/>
                <a:cs typeface="Arial" panose="020B0604020202020204" pitchFamily="34" charset="0"/>
              </a:rPr>
              <a:t>percent of households with no vehicles</a:t>
            </a:r>
            <a:endParaRPr lang="en-US" sz="2600" dirty="0">
              <a:latin typeface="+mj-lt"/>
              <a:cs typeface="Arial" panose="020B0604020202020204" pitchFamily="34" charset="0"/>
            </a:endParaRPr>
          </a:p>
        </p:txBody>
      </p:sp>
      <p:sp>
        <p:nvSpPr>
          <p:cNvPr id="11" name="TextBox 10"/>
          <p:cNvSpPr txBox="1"/>
          <p:nvPr/>
        </p:nvSpPr>
        <p:spPr>
          <a:xfrm>
            <a:off x="3906024" y="6352143"/>
            <a:ext cx="6972887" cy="369332"/>
          </a:xfrm>
          <a:prstGeom prst="rect">
            <a:avLst/>
          </a:prstGeom>
          <a:noFill/>
        </p:spPr>
        <p:txBody>
          <a:bodyPr wrap="square" rtlCol="0">
            <a:spAutoFit/>
          </a:bodyPr>
          <a:lstStyle/>
          <a:p>
            <a:pPr algn="ctr"/>
            <a:r>
              <a:rPr lang="en-US" dirty="0">
                <a:solidFill>
                  <a:schemeClr val="tx2"/>
                </a:solidFill>
                <a:cs typeface="Arial" panose="020B0604020202020204" pitchFamily="34" charset="0"/>
              </a:rPr>
              <a:t>https://api.census.gov/data/2017/acs/acs5/profile/variables.html</a:t>
            </a:r>
          </a:p>
        </p:txBody>
      </p:sp>
      <p:sp>
        <p:nvSpPr>
          <p:cNvPr id="2" name="Slide Number Placeholder 1"/>
          <p:cNvSpPr>
            <a:spLocks noGrp="1"/>
          </p:cNvSpPr>
          <p:nvPr>
            <p:ph type="sldNum" sz="quarter" idx="12"/>
          </p:nvPr>
        </p:nvSpPr>
        <p:spPr/>
        <p:txBody>
          <a:bodyPr/>
          <a:lstStyle/>
          <a:p>
            <a:fld id="{24BFE6D4-27A9-4AE4-9EAE-AF75F97B179B}" type="slidenum">
              <a:rPr lang="en-US" smtClean="0"/>
              <a:t>27</a:t>
            </a:fld>
            <a:endParaRPr lang="en-US"/>
          </a:p>
        </p:txBody>
      </p:sp>
    </p:spTree>
    <p:extLst>
      <p:ext uri="{BB962C8B-B14F-4D97-AF65-F5344CB8AC3E}">
        <p14:creationId xmlns:p14="http://schemas.microsoft.com/office/powerpoint/2010/main" val="3875240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50882"/>
          <a:stretch/>
        </p:blipFill>
        <p:spPr>
          <a:xfrm>
            <a:off x="597481" y="1941948"/>
            <a:ext cx="10756319" cy="3227641"/>
          </a:xfrm>
          <a:prstGeom prst="rect">
            <a:avLst/>
          </a:prstGeom>
          <a:ln w="9525">
            <a:solidFill>
              <a:schemeClr val="tx1"/>
            </a:solidFill>
          </a:ln>
        </p:spPr>
      </p:pic>
      <p:sp>
        <p:nvSpPr>
          <p:cNvPr id="6" name="Rectangle 5"/>
          <p:cNvSpPr/>
          <p:nvPr/>
        </p:nvSpPr>
        <p:spPr>
          <a:xfrm>
            <a:off x="5594684" y="2305037"/>
            <a:ext cx="1804737" cy="43004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21258" y="128594"/>
            <a:ext cx="11549481" cy="1369606"/>
          </a:xfrm>
          <a:prstGeom prst="rect">
            <a:avLst/>
          </a:prstGeom>
          <a:noFill/>
        </p:spPr>
        <p:txBody>
          <a:bodyPr wrap="square" rtlCol="0">
            <a:spAutoFit/>
          </a:bodyPr>
          <a:lstStyle/>
          <a:p>
            <a:pPr marL="342900" indent="-342900">
              <a:spcBef>
                <a:spcPts val="624"/>
              </a:spcBef>
              <a:buFont typeface="Wingdings" panose="05000000000000000000" pitchFamily="2" charset="2"/>
              <a:buChar char="§"/>
            </a:pPr>
            <a:r>
              <a:rPr lang="en-US" sz="2600" b="1" dirty="0">
                <a:latin typeface="+mj-lt"/>
                <a:cs typeface="Arial" panose="020B0604020202020204" pitchFamily="34" charset="0"/>
              </a:rPr>
              <a:t>Update Query With Variables Of Interest: </a:t>
            </a:r>
            <a:r>
              <a:rPr lang="en-US" sz="2600" b="1" dirty="0" smtClean="0">
                <a:latin typeface="+mj-lt"/>
                <a:cs typeface="Arial" panose="020B0604020202020204" pitchFamily="34" charset="0"/>
              </a:rPr>
              <a:t>DP02_0071PE </a:t>
            </a:r>
            <a:r>
              <a:rPr lang="en-US" sz="2600" dirty="0" smtClean="0">
                <a:latin typeface="+mj-lt"/>
                <a:cs typeface="Arial" panose="020B0604020202020204" pitchFamily="34" charset="0"/>
              </a:rPr>
              <a:t>and</a:t>
            </a:r>
            <a:r>
              <a:rPr lang="en-US" sz="2600" b="1" dirty="0" smtClean="0">
                <a:latin typeface="+mj-lt"/>
                <a:cs typeface="Arial" panose="020B0604020202020204" pitchFamily="34" charset="0"/>
              </a:rPr>
              <a:t> DP04_0058PE</a:t>
            </a:r>
            <a:endParaRPr lang="en-US" sz="2600" b="1" dirty="0">
              <a:latin typeface="+mj-lt"/>
              <a:cs typeface="Arial" panose="020B0604020202020204" pitchFamily="34" charset="0"/>
            </a:endParaRPr>
          </a:p>
          <a:p>
            <a:pPr marL="342900" indent="-342900">
              <a:spcBef>
                <a:spcPts val="624"/>
              </a:spcBef>
              <a:buFont typeface="Wingdings" panose="05000000000000000000" pitchFamily="2" charset="2"/>
              <a:buChar char="§"/>
            </a:pPr>
            <a:r>
              <a:rPr lang="en-US" sz="2600" b="1" dirty="0">
                <a:latin typeface="+mj-lt"/>
                <a:cs typeface="Arial" panose="020B0604020202020204" pitchFamily="34" charset="0"/>
              </a:rPr>
              <a:t>View Results – </a:t>
            </a:r>
            <a:r>
              <a:rPr lang="en-US" sz="2600" dirty="0" smtClean="0">
                <a:latin typeface="+mj-lt"/>
                <a:cs typeface="Arial" panose="020B0604020202020204" pitchFamily="34" charset="0"/>
              </a:rPr>
              <a:t>Example: </a:t>
            </a:r>
            <a:r>
              <a:rPr lang="en-US" sz="2600" dirty="0">
                <a:latin typeface="+mj-lt"/>
                <a:cs typeface="Arial" panose="020B0604020202020204" pitchFamily="34" charset="0"/>
              </a:rPr>
              <a:t>I</a:t>
            </a:r>
            <a:r>
              <a:rPr lang="en-US" sz="2600" dirty="0" smtClean="0">
                <a:latin typeface="+mj-lt"/>
                <a:cs typeface="Arial" panose="020B0604020202020204" pitchFamily="34" charset="0"/>
              </a:rPr>
              <a:t>n Maricopa County, an estimated 11% of the population has a disability and 6.3% of households have no vehicle available</a:t>
            </a:r>
            <a:endParaRPr lang="en-US" sz="2600" dirty="0">
              <a:latin typeface="+mj-lt"/>
              <a:cs typeface="Arial" panose="020B0604020202020204" pitchFamily="34" charset="0"/>
            </a:endParaRPr>
          </a:p>
        </p:txBody>
      </p:sp>
      <p:sp>
        <p:nvSpPr>
          <p:cNvPr id="8" name="TextBox 7"/>
          <p:cNvSpPr txBox="1"/>
          <p:nvPr/>
        </p:nvSpPr>
        <p:spPr>
          <a:xfrm>
            <a:off x="450752" y="5244005"/>
            <a:ext cx="11290491" cy="369332"/>
          </a:xfrm>
          <a:prstGeom prst="rect">
            <a:avLst/>
          </a:prstGeom>
          <a:noFill/>
        </p:spPr>
        <p:txBody>
          <a:bodyPr wrap="square" rtlCol="0">
            <a:spAutoFit/>
          </a:bodyPr>
          <a:lstStyle/>
          <a:p>
            <a:pPr algn="ctr"/>
            <a:r>
              <a:rPr lang="en-US" dirty="0">
                <a:solidFill>
                  <a:schemeClr val="tx2"/>
                </a:solidFill>
                <a:cs typeface="Arial" panose="020B0604020202020204" pitchFamily="34" charset="0"/>
              </a:rPr>
              <a:t>https://api.census.gov/data/2017/acs/acs5/profile?get=DP02_0071PE,DP04_0058PE,NAME&amp;for=county:*&amp;in=state:04</a:t>
            </a:r>
          </a:p>
        </p:txBody>
      </p:sp>
      <p:sp>
        <p:nvSpPr>
          <p:cNvPr id="11" name="Rectangle 10"/>
          <p:cNvSpPr/>
          <p:nvPr/>
        </p:nvSpPr>
        <p:spPr>
          <a:xfrm>
            <a:off x="597481" y="3421589"/>
            <a:ext cx="7800561" cy="36308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24BFE6D4-27A9-4AE4-9EAE-AF75F97B179B}" type="slidenum">
              <a:rPr lang="en-US" smtClean="0"/>
              <a:t>28</a:t>
            </a:fld>
            <a:endParaRPr lang="en-US"/>
          </a:p>
        </p:txBody>
      </p:sp>
    </p:spTree>
    <p:extLst>
      <p:ext uri="{BB962C8B-B14F-4D97-AF65-F5344CB8AC3E}">
        <p14:creationId xmlns:p14="http://schemas.microsoft.com/office/powerpoint/2010/main" val="1696139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BFE6D4-27A9-4AE4-9EAE-AF75F97B179B}" type="slidenum">
              <a:rPr lang="en-US" smtClean="0"/>
              <a:t>29</a:t>
            </a:fld>
            <a:endParaRPr lang="en-US"/>
          </a:p>
        </p:txBody>
      </p:sp>
      <p:sp>
        <p:nvSpPr>
          <p:cNvPr id="5" name="TextBox 4"/>
          <p:cNvSpPr txBox="1"/>
          <p:nvPr/>
        </p:nvSpPr>
        <p:spPr>
          <a:xfrm>
            <a:off x="450752" y="5522249"/>
            <a:ext cx="11290491" cy="369332"/>
          </a:xfrm>
          <a:prstGeom prst="rect">
            <a:avLst/>
          </a:prstGeom>
          <a:noFill/>
        </p:spPr>
        <p:txBody>
          <a:bodyPr wrap="square" rtlCol="0">
            <a:spAutoFit/>
          </a:bodyPr>
          <a:lstStyle/>
          <a:p>
            <a:pPr algn="ctr"/>
            <a:endParaRPr lang="en-US" dirty="0">
              <a:solidFill>
                <a:schemeClr val="tx2"/>
              </a:solidFill>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885409" y="1359478"/>
            <a:ext cx="7812043" cy="4162771"/>
          </a:xfrm>
          <a:prstGeom prst="rect">
            <a:avLst/>
          </a:prstGeom>
          <a:ln w="9525">
            <a:solidFill>
              <a:schemeClr val="tx1"/>
            </a:solidFill>
          </a:ln>
        </p:spPr>
      </p:pic>
      <p:sp>
        <p:nvSpPr>
          <p:cNvPr id="8" name="TextBox 7"/>
          <p:cNvSpPr txBox="1"/>
          <p:nvPr/>
        </p:nvSpPr>
        <p:spPr>
          <a:xfrm>
            <a:off x="321258" y="128594"/>
            <a:ext cx="11870742" cy="1384995"/>
          </a:xfrm>
          <a:prstGeom prst="rect">
            <a:avLst/>
          </a:prstGeom>
          <a:noFill/>
        </p:spPr>
        <p:txBody>
          <a:bodyPr wrap="square" rtlCol="0">
            <a:spAutoFit/>
          </a:bodyPr>
          <a:lstStyle/>
          <a:p>
            <a:pPr marL="342900" indent="-342900">
              <a:spcBef>
                <a:spcPts val="624"/>
              </a:spcBef>
              <a:buFont typeface="Wingdings" panose="05000000000000000000" pitchFamily="2" charset="2"/>
              <a:buChar char="§"/>
            </a:pPr>
            <a:r>
              <a:rPr lang="en-US" sz="2600" b="1" dirty="0" smtClean="0">
                <a:latin typeface="+mj-lt"/>
                <a:cs typeface="Arial" panose="020B0604020202020204" pitchFamily="34" charset="0"/>
              </a:rPr>
              <a:t>In a few steps, you can save as .csv and create a table view of your results. Learn how:</a:t>
            </a:r>
          </a:p>
          <a:p>
            <a:pPr>
              <a:spcBef>
                <a:spcPts val="624"/>
              </a:spcBef>
            </a:pPr>
            <a:r>
              <a:rPr lang="en-US" sz="2200" dirty="0">
                <a:solidFill>
                  <a:schemeClr val="tx2"/>
                </a:solidFill>
                <a:cs typeface="Arial" panose="020B0604020202020204" pitchFamily="34" charset="0"/>
              </a:rPr>
              <a:t>https://censusevent.webex.com/censusevent/lsr.php?RCID=2029116a413e3044aa2eca51035b17dc</a:t>
            </a:r>
          </a:p>
          <a:p>
            <a:pPr marL="342900" indent="-342900">
              <a:spcBef>
                <a:spcPts val="624"/>
              </a:spcBef>
              <a:buFont typeface="Wingdings" panose="05000000000000000000" pitchFamily="2" charset="2"/>
              <a:buChar char="§"/>
            </a:pPr>
            <a:endParaRPr lang="en-US" sz="2600" dirty="0">
              <a:latin typeface="+mj-lt"/>
              <a:cs typeface="Arial" panose="020B0604020202020204" pitchFamily="34" charset="0"/>
            </a:endParaRPr>
          </a:p>
        </p:txBody>
      </p:sp>
    </p:spTree>
    <p:extLst>
      <p:ext uri="{BB962C8B-B14F-4D97-AF65-F5344CB8AC3E}">
        <p14:creationId xmlns:p14="http://schemas.microsoft.com/office/powerpoint/2010/main" val="3519115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908" y="191729"/>
            <a:ext cx="10515600" cy="1097141"/>
          </a:xfrm>
        </p:spPr>
        <p:txBody>
          <a:bodyPr>
            <a:normAutofit/>
          </a:bodyPr>
          <a:lstStyle/>
          <a:p>
            <a:pPr algn="ctr"/>
            <a:r>
              <a:rPr lang="en-US" b="1" dirty="0" smtClean="0">
                <a:solidFill>
                  <a:schemeClr val="tx2"/>
                </a:solidFill>
              </a:rPr>
              <a:t>Application Programming Interfaces</a:t>
            </a:r>
            <a:endParaRPr lang="en-US" sz="3100" b="1" dirty="0">
              <a:solidFill>
                <a:schemeClr val="tx2"/>
              </a:solidFill>
            </a:endParaRPr>
          </a:p>
        </p:txBody>
      </p:sp>
      <p:sp>
        <p:nvSpPr>
          <p:cNvPr id="3" name="Content Placeholder 2"/>
          <p:cNvSpPr>
            <a:spLocks noGrp="1"/>
          </p:cNvSpPr>
          <p:nvPr>
            <p:ph idx="1"/>
          </p:nvPr>
        </p:nvSpPr>
        <p:spPr>
          <a:xfrm>
            <a:off x="705394" y="1288870"/>
            <a:ext cx="10798629" cy="4546446"/>
          </a:xfrm>
        </p:spPr>
        <p:txBody>
          <a:bodyPr>
            <a:normAutofit lnSpcReduction="10000"/>
          </a:bodyPr>
          <a:lstStyle/>
          <a:p>
            <a:pPr marL="0" indent="0">
              <a:buNone/>
            </a:pPr>
            <a:r>
              <a:rPr lang="en-US" sz="3600" dirty="0" smtClean="0"/>
              <a:t>Free, publically accessible, open source services:</a:t>
            </a:r>
            <a:endParaRPr lang="en-US" sz="3200" dirty="0"/>
          </a:p>
          <a:p>
            <a:pPr lvl="1"/>
            <a:r>
              <a:rPr lang="en-US" sz="3600" dirty="0" smtClean="0"/>
              <a:t>Census Data API</a:t>
            </a:r>
          </a:p>
          <a:p>
            <a:pPr lvl="2"/>
            <a:r>
              <a:rPr lang="en-US" sz="2800" dirty="0"/>
              <a:t>R</a:t>
            </a:r>
            <a:r>
              <a:rPr lang="en-US" sz="2800" dirty="0" smtClean="0"/>
              <a:t>aw statistical data from programs and surveys across the Bureau.</a:t>
            </a:r>
          </a:p>
          <a:p>
            <a:pPr lvl="1"/>
            <a:r>
              <a:rPr lang="en-US" sz="3600" dirty="0" smtClean="0"/>
              <a:t>Geocoder</a:t>
            </a:r>
          </a:p>
          <a:p>
            <a:pPr lvl="2"/>
            <a:r>
              <a:rPr lang="en-US" sz="2800" dirty="0" smtClean="0"/>
              <a:t>Translates addresses and other location formats into latitude/longitude parameters.</a:t>
            </a:r>
          </a:p>
          <a:p>
            <a:pPr lvl="1"/>
            <a:r>
              <a:rPr lang="en-US" sz="3600" dirty="0" err="1"/>
              <a:t>TigerWeb</a:t>
            </a:r>
            <a:r>
              <a:rPr lang="en-US" sz="3600" dirty="0"/>
              <a:t> Services</a:t>
            </a:r>
          </a:p>
          <a:p>
            <a:pPr lvl="2"/>
            <a:r>
              <a:rPr lang="en-US" sz="2800" dirty="0"/>
              <a:t>C</a:t>
            </a:r>
            <a:r>
              <a:rPr lang="en-US" sz="2800" dirty="0" smtClean="0"/>
              <a:t>ensus </a:t>
            </a:r>
            <a:r>
              <a:rPr lang="en-US" sz="2800" dirty="0"/>
              <a:t>area </a:t>
            </a:r>
            <a:r>
              <a:rPr lang="en-US" sz="2800" dirty="0" smtClean="0"/>
              <a:t>boundaries and shapes for mapping referenced by FIPS codes.</a:t>
            </a:r>
            <a:endParaRPr lang="en-US" sz="2800" dirty="0"/>
          </a:p>
        </p:txBody>
      </p:sp>
      <p:sp>
        <p:nvSpPr>
          <p:cNvPr id="4" name="Slide Number Placeholder 3"/>
          <p:cNvSpPr>
            <a:spLocks noGrp="1"/>
          </p:cNvSpPr>
          <p:nvPr>
            <p:ph type="sldNum" sz="quarter" idx="12"/>
          </p:nvPr>
        </p:nvSpPr>
        <p:spPr/>
        <p:txBody>
          <a:bodyPr/>
          <a:lstStyle/>
          <a:p>
            <a:fld id="{24BFE6D4-27A9-4AE4-9EAE-AF75F97B179B}" type="slidenum">
              <a:rPr lang="en-US" smtClean="0"/>
              <a:t>3</a:t>
            </a:fld>
            <a:endParaRPr lang="en-US" dirty="0"/>
          </a:p>
        </p:txBody>
      </p:sp>
    </p:spTree>
    <p:extLst>
      <p:ext uri="{BB962C8B-B14F-4D97-AF65-F5344CB8AC3E}">
        <p14:creationId xmlns:p14="http://schemas.microsoft.com/office/powerpoint/2010/main" val="39262844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50"/>
            <a:ext cx="10515600" cy="1325563"/>
          </a:xfrm>
        </p:spPr>
        <p:txBody>
          <a:bodyPr/>
          <a:lstStyle/>
          <a:p>
            <a:r>
              <a:rPr lang="en-US" b="1" dirty="0">
                <a:solidFill>
                  <a:schemeClr val="tx2"/>
                </a:solidFill>
              </a:rPr>
              <a:t>Outline</a:t>
            </a:r>
          </a:p>
        </p:txBody>
      </p:sp>
      <p:sp>
        <p:nvSpPr>
          <p:cNvPr id="3" name="Content Placeholder 2"/>
          <p:cNvSpPr>
            <a:spLocks noGrp="1"/>
          </p:cNvSpPr>
          <p:nvPr>
            <p:ph idx="1"/>
          </p:nvPr>
        </p:nvSpPr>
        <p:spPr>
          <a:xfrm>
            <a:off x="1181100" y="1473971"/>
            <a:ext cx="10515600" cy="4691269"/>
          </a:xfrm>
        </p:spPr>
        <p:txBody>
          <a:bodyPr>
            <a:normAutofit/>
          </a:bodyPr>
          <a:lstStyle/>
          <a:p>
            <a:r>
              <a:rPr lang="en-US" dirty="0" smtClean="0"/>
              <a:t>API Basics</a:t>
            </a:r>
          </a:p>
          <a:p>
            <a:r>
              <a:rPr lang="en-US" dirty="0" smtClean="0"/>
              <a:t>Building an API Request</a:t>
            </a:r>
          </a:p>
          <a:p>
            <a:r>
              <a:rPr lang="en-US" dirty="0" smtClean="0"/>
              <a:t>API Demo</a:t>
            </a:r>
          </a:p>
          <a:p>
            <a:r>
              <a:rPr lang="en-US" b="1" dirty="0" smtClean="0"/>
              <a:t>Resources for Learning More</a:t>
            </a:r>
          </a:p>
          <a:p>
            <a:r>
              <a:rPr lang="en-US" dirty="0" smtClean="0"/>
              <a:t>Other Options to Download Data in Bulk</a:t>
            </a:r>
          </a:p>
          <a:p>
            <a:r>
              <a:rPr lang="en-US" dirty="0" smtClean="0"/>
              <a:t>Real World Examples</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24BFE6D4-27A9-4AE4-9EAE-AF75F97B179B}" type="slidenum">
              <a:rPr lang="en-US" smtClean="0"/>
              <a:t>30</a:t>
            </a:fld>
            <a:endParaRPr lang="en-US" dirty="0"/>
          </a:p>
        </p:txBody>
      </p:sp>
    </p:spTree>
    <p:extLst>
      <p:ext uri="{BB962C8B-B14F-4D97-AF65-F5344CB8AC3E}">
        <p14:creationId xmlns:p14="http://schemas.microsoft.com/office/powerpoint/2010/main" val="10766483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19136"/>
          <a:stretch/>
        </p:blipFill>
        <p:spPr>
          <a:xfrm>
            <a:off x="1654651" y="1014906"/>
            <a:ext cx="8799256" cy="4455048"/>
          </a:xfrm>
          <a:prstGeom prst="rect">
            <a:avLst/>
          </a:prstGeom>
          <a:ln w="9525">
            <a:solidFill>
              <a:schemeClr val="tx1"/>
            </a:solidFill>
          </a:ln>
        </p:spPr>
      </p:pic>
      <p:sp>
        <p:nvSpPr>
          <p:cNvPr id="2" name="Title 1"/>
          <p:cNvSpPr>
            <a:spLocks noGrp="1"/>
          </p:cNvSpPr>
          <p:nvPr>
            <p:ph type="title"/>
          </p:nvPr>
        </p:nvSpPr>
        <p:spPr>
          <a:xfrm>
            <a:off x="581526" y="12032"/>
            <a:ext cx="10972800" cy="1143000"/>
          </a:xfrm>
        </p:spPr>
        <p:txBody>
          <a:bodyPr>
            <a:normAutofit/>
          </a:bodyPr>
          <a:lstStyle/>
          <a:p>
            <a:r>
              <a:rPr lang="en-US" b="1" dirty="0">
                <a:solidFill>
                  <a:schemeClr val="tx2"/>
                </a:solidFill>
              </a:rPr>
              <a:t>New/Modified/Deleted </a:t>
            </a:r>
            <a:r>
              <a:rPr lang="en-US" b="1" dirty="0" smtClean="0">
                <a:solidFill>
                  <a:schemeClr val="tx2"/>
                </a:solidFill>
              </a:rPr>
              <a:t>ACS Tables</a:t>
            </a:r>
            <a:endParaRPr lang="en-US" b="1" dirty="0">
              <a:solidFill>
                <a:schemeClr val="tx2"/>
              </a:solidFill>
            </a:endParaRPr>
          </a:p>
        </p:txBody>
      </p:sp>
      <p:sp>
        <p:nvSpPr>
          <p:cNvPr id="4" name="Slide Number Placeholder 3"/>
          <p:cNvSpPr>
            <a:spLocks noGrp="1"/>
          </p:cNvSpPr>
          <p:nvPr>
            <p:ph type="sldNum" sz="quarter" idx="12"/>
          </p:nvPr>
        </p:nvSpPr>
        <p:spPr/>
        <p:txBody>
          <a:bodyPr/>
          <a:lstStyle/>
          <a:p>
            <a:fld id="{03AE04C5-3085-4F64-BC65-54FE2DBF6EB1}" type="slidenum">
              <a:rPr lang="en-US" smtClean="0"/>
              <a:pPr/>
              <a:t>31</a:t>
            </a:fld>
            <a:endParaRPr lang="en-US" dirty="0"/>
          </a:p>
        </p:txBody>
      </p:sp>
      <p:sp>
        <p:nvSpPr>
          <p:cNvPr id="5" name="Rectangle 4"/>
          <p:cNvSpPr/>
          <p:nvPr/>
        </p:nvSpPr>
        <p:spPr>
          <a:xfrm>
            <a:off x="3894676" y="4487472"/>
            <a:ext cx="4702278" cy="98248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71927" y="5469954"/>
            <a:ext cx="10191998" cy="646331"/>
          </a:xfrm>
          <a:prstGeom prst="rect">
            <a:avLst/>
          </a:prstGeom>
          <a:noFill/>
        </p:spPr>
        <p:txBody>
          <a:bodyPr wrap="square" rtlCol="0">
            <a:spAutoFit/>
          </a:bodyPr>
          <a:lstStyle/>
          <a:p>
            <a:pPr algn="ctr"/>
            <a:r>
              <a:rPr lang="en-US" dirty="0">
                <a:solidFill>
                  <a:schemeClr val="tx2"/>
                </a:solidFill>
                <a:cs typeface="Arial" panose="020B0604020202020204" pitchFamily="34" charset="0"/>
              </a:rPr>
              <a:t>census.gov/programs-surveys/</a:t>
            </a:r>
            <a:r>
              <a:rPr lang="en-US" dirty="0" err="1">
                <a:solidFill>
                  <a:schemeClr val="tx2"/>
                </a:solidFill>
                <a:cs typeface="Arial" panose="020B0604020202020204" pitchFamily="34" charset="0"/>
              </a:rPr>
              <a:t>acs</a:t>
            </a:r>
            <a:r>
              <a:rPr lang="en-US" dirty="0">
                <a:solidFill>
                  <a:schemeClr val="tx2"/>
                </a:solidFill>
                <a:cs typeface="Arial" panose="020B0604020202020204" pitchFamily="34" charset="0"/>
              </a:rPr>
              <a:t>/technical-documentation/table-and-geography-changes/2017/5-year.html</a:t>
            </a:r>
          </a:p>
        </p:txBody>
      </p:sp>
    </p:spTree>
    <p:extLst>
      <p:ext uri="{BB962C8B-B14F-4D97-AF65-F5344CB8AC3E}">
        <p14:creationId xmlns:p14="http://schemas.microsoft.com/office/powerpoint/2010/main" val="213731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9471"/>
          <a:stretch/>
        </p:blipFill>
        <p:spPr>
          <a:xfrm>
            <a:off x="228938" y="2429096"/>
            <a:ext cx="5628571" cy="3190040"/>
          </a:xfrm>
          <a:prstGeom prst="rect">
            <a:avLst/>
          </a:prstGeom>
          <a:ln w="9525">
            <a:solidFill>
              <a:schemeClr val="tx1"/>
            </a:solidFill>
          </a:ln>
        </p:spPr>
      </p:pic>
      <p:pic>
        <p:nvPicPr>
          <p:cNvPr id="6" name="Picture 5"/>
          <p:cNvPicPr>
            <a:picLocks noChangeAspect="1"/>
          </p:cNvPicPr>
          <p:nvPr/>
        </p:nvPicPr>
        <p:blipFill rotWithShape="1">
          <a:blip r:embed="rId4"/>
          <a:srcRect b="11910"/>
          <a:stretch/>
        </p:blipFill>
        <p:spPr>
          <a:xfrm>
            <a:off x="6859371" y="2429095"/>
            <a:ext cx="4914286" cy="3204789"/>
          </a:xfrm>
          <a:prstGeom prst="rect">
            <a:avLst/>
          </a:prstGeom>
          <a:ln w="9525">
            <a:solidFill>
              <a:schemeClr val="tx1"/>
            </a:solidFill>
          </a:ln>
        </p:spPr>
      </p:pic>
      <p:sp>
        <p:nvSpPr>
          <p:cNvPr id="2" name="Title 1"/>
          <p:cNvSpPr>
            <a:spLocks noGrp="1"/>
          </p:cNvSpPr>
          <p:nvPr>
            <p:ph type="title"/>
          </p:nvPr>
        </p:nvSpPr>
        <p:spPr>
          <a:xfrm>
            <a:off x="838199" y="-1353"/>
            <a:ext cx="10515600" cy="1325563"/>
          </a:xfrm>
        </p:spPr>
        <p:txBody>
          <a:bodyPr>
            <a:normAutofit/>
          </a:bodyPr>
          <a:lstStyle/>
          <a:p>
            <a:r>
              <a:rPr lang="en-US" b="1" dirty="0" smtClean="0">
                <a:solidFill>
                  <a:schemeClr val="tx2"/>
                </a:solidFill>
              </a:rPr>
              <a:t>Visualizing ACS Table &amp; Variable </a:t>
            </a:r>
            <a:r>
              <a:rPr lang="en-US" b="1" dirty="0">
                <a:solidFill>
                  <a:schemeClr val="tx2"/>
                </a:solidFill>
              </a:rPr>
              <a:t>Changes</a:t>
            </a:r>
          </a:p>
        </p:txBody>
      </p:sp>
      <p:sp>
        <p:nvSpPr>
          <p:cNvPr id="4" name="Slide Number Placeholder 3"/>
          <p:cNvSpPr>
            <a:spLocks noGrp="1"/>
          </p:cNvSpPr>
          <p:nvPr>
            <p:ph type="sldNum" sz="quarter" idx="12"/>
          </p:nvPr>
        </p:nvSpPr>
        <p:spPr/>
        <p:txBody>
          <a:bodyPr/>
          <a:lstStyle/>
          <a:p>
            <a:fld id="{03AE04C5-3085-4F64-BC65-54FE2DBF6EB1}" type="slidenum">
              <a:rPr lang="en-US" smtClean="0"/>
              <a:pPr/>
              <a:t>32</a:t>
            </a:fld>
            <a:endParaRPr lang="en-US" dirty="0"/>
          </a:p>
        </p:txBody>
      </p:sp>
      <p:sp>
        <p:nvSpPr>
          <p:cNvPr id="9" name="Title 1">
            <a:extLst>
              <a:ext uri="{FF2B5EF4-FFF2-40B4-BE49-F238E27FC236}">
                <a16:creationId xmlns:a16="http://schemas.microsoft.com/office/drawing/2014/main" id="{A59B7AEB-E509-40CF-BD8D-9FC75873FCC9}"/>
              </a:ext>
            </a:extLst>
          </p:cNvPr>
          <p:cNvSpPr txBox="1">
            <a:spLocks/>
          </p:cNvSpPr>
          <p:nvPr/>
        </p:nvSpPr>
        <p:spPr>
          <a:xfrm>
            <a:off x="3229080" y="1028205"/>
            <a:ext cx="5733837" cy="7131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C00000"/>
                </a:solidFill>
                <a:latin typeface="+mj-lt"/>
                <a:ea typeface="+mj-ea"/>
                <a:cs typeface="+mj-cs"/>
              </a:defRPr>
            </a:lvl1pPr>
          </a:lstStyle>
          <a:p>
            <a:r>
              <a:rPr lang="en-US" sz="3000" dirty="0" smtClean="0">
                <a:solidFill>
                  <a:schemeClr val="tx1"/>
                </a:solidFill>
              </a:rPr>
              <a:t>DP05_0004E</a:t>
            </a:r>
            <a:endParaRPr lang="en-US" sz="3000" dirty="0">
              <a:solidFill>
                <a:schemeClr val="tx1"/>
              </a:solidFill>
            </a:endParaRPr>
          </a:p>
        </p:txBody>
      </p:sp>
      <p:sp>
        <p:nvSpPr>
          <p:cNvPr id="10" name="Title 1">
            <a:extLst>
              <a:ext uri="{FF2B5EF4-FFF2-40B4-BE49-F238E27FC236}">
                <a16:creationId xmlns:a16="http://schemas.microsoft.com/office/drawing/2014/main" id="{A59B7AEB-E509-40CF-BD8D-9FC75873FCC9}"/>
              </a:ext>
            </a:extLst>
          </p:cNvPr>
          <p:cNvSpPr txBox="1">
            <a:spLocks/>
          </p:cNvSpPr>
          <p:nvPr/>
        </p:nvSpPr>
        <p:spPr>
          <a:xfrm>
            <a:off x="6859370" y="1741337"/>
            <a:ext cx="4914287" cy="7131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C00000"/>
                </a:solidFill>
                <a:latin typeface="+mj-lt"/>
                <a:ea typeface="+mj-ea"/>
                <a:cs typeface="+mj-cs"/>
              </a:defRPr>
            </a:lvl1pPr>
          </a:lstStyle>
          <a:p>
            <a:r>
              <a:rPr lang="en-US" sz="3000" b="0" dirty="0" smtClean="0">
                <a:solidFill>
                  <a:schemeClr val="tx1"/>
                </a:solidFill>
              </a:rPr>
              <a:t>2016</a:t>
            </a:r>
            <a:endParaRPr lang="en-US" sz="3000" b="0" dirty="0">
              <a:solidFill>
                <a:schemeClr val="tx1"/>
              </a:solidFill>
            </a:endParaRPr>
          </a:p>
        </p:txBody>
      </p:sp>
      <p:sp>
        <p:nvSpPr>
          <p:cNvPr id="11" name="Title 1">
            <a:extLst>
              <a:ext uri="{FF2B5EF4-FFF2-40B4-BE49-F238E27FC236}">
                <a16:creationId xmlns:a16="http://schemas.microsoft.com/office/drawing/2014/main" id="{A59B7AEB-E509-40CF-BD8D-9FC75873FCC9}"/>
              </a:ext>
            </a:extLst>
          </p:cNvPr>
          <p:cNvSpPr txBox="1">
            <a:spLocks/>
          </p:cNvSpPr>
          <p:nvPr/>
        </p:nvSpPr>
        <p:spPr>
          <a:xfrm>
            <a:off x="228937" y="1715963"/>
            <a:ext cx="5628572" cy="7131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C00000"/>
                </a:solidFill>
                <a:latin typeface="+mj-lt"/>
                <a:ea typeface="+mj-ea"/>
                <a:cs typeface="+mj-cs"/>
              </a:defRPr>
            </a:lvl1pPr>
          </a:lstStyle>
          <a:p>
            <a:r>
              <a:rPr lang="en-US" sz="3000" b="0" dirty="0" smtClean="0">
                <a:solidFill>
                  <a:schemeClr val="tx1"/>
                </a:solidFill>
              </a:rPr>
              <a:t>2017</a:t>
            </a:r>
            <a:endParaRPr lang="en-US" sz="3000" b="0" dirty="0">
              <a:solidFill>
                <a:schemeClr val="tx1"/>
              </a:solidFill>
            </a:endParaRPr>
          </a:p>
        </p:txBody>
      </p:sp>
      <p:sp>
        <p:nvSpPr>
          <p:cNvPr id="12" name="Rectangle 11"/>
          <p:cNvSpPr/>
          <p:nvPr/>
        </p:nvSpPr>
        <p:spPr>
          <a:xfrm>
            <a:off x="228937" y="4948237"/>
            <a:ext cx="4238288" cy="32861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859372" y="4948238"/>
            <a:ext cx="3475253" cy="32861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662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50"/>
            <a:ext cx="10515600" cy="1325563"/>
          </a:xfrm>
        </p:spPr>
        <p:txBody>
          <a:bodyPr/>
          <a:lstStyle/>
          <a:p>
            <a:r>
              <a:rPr lang="en-US" b="1" dirty="0">
                <a:solidFill>
                  <a:schemeClr val="tx2"/>
                </a:solidFill>
              </a:rPr>
              <a:t>Outline</a:t>
            </a:r>
          </a:p>
        </p:txBody>
      </p:sp>
      <p:sp>
        <p:nvSpPr>
          <p:cNvPr id="3" name="Content Placeholder 2"/>
          <p:cNvSpPr>
            <a:spLocks noGrp="1"/>
          </p:cNvSpPr>
          <p:nvPr>
            <p:ph idx="1"/>
          </p:nvPr>
        </p:nvSpPr>
        <p:spPr>
          <a:xfrm>
            <a:off x="1181100" y="1473971"/>
            <a:ext cx="10515600" cy="4691269"/>
          </a:xfrm>
        </p:spPr>
        <p:txBody>
          <a:bodyPr>
            <a:normAutofit/>
          </a:bodyPr>
          <a:lstStyle/>
          <a:p>
            <a:r>
              <a:rPr lang="en-US" dirty="0" smtClean="0"/>
              <a:t>API Basics</a:t>
            </a:r>
          </a:p>
          <a:p>
            <a:r>
              <a:rPr lang="en-US" dirty="0" smtClean="0"/>
              <a:t>Building an API Request</a:t>
            </a:r>
          </a:p>
          <a:p>
            <a:r>
              <a:rPr lang="en-US" dirty="0" smtClean="0"/>
              <a:t>API Demo</a:t>
            </a:r>
          </a:p>
          <a:p>
            <a:r>
              <a:rPr lang="en-US" dirty="0" smtClean="0"/>
              <a:t>Resources for Learning More</a:t>
            </a:r>
          </a:p>
          <a:p>
            <a:r>
              <a:rPr lang="en-US" b="1" dirty="0" smtClean="0"/>
              <a:t>Other Options to Download Data in Bulk</a:t>
            </a:r>
          </a:p>
          <a:p>
            <a:r>
              <a:rPr lang="en-US" dirty="0" smtClean="0"/>
              <a:t>Real World Examples</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24BFE6D4-27A9-4AE4-9EAE-AF75F97B179B}" type="slidenum">
              <a:rPr lang="en-US" smtClean="0"/>
              <a:t>33</a:t>
            </a:fld>
            <a:endParaRPr lang="en-US" dirty="0"/>
          </a:p>
        </p:txBody>
      </p:sp>
    </p:spTree>
    <p:extLst>
      <p:ext uri="{BB962C8B-B14F-4D97-AF65-F5344CB8AC3E}">
        <p14:creationId xmlns:p14="http://schemas.microsoft.com/office/powerpoint/2010/main" val="38920094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2"/>
                </a:solidFill>
              </a:rPr>
              <a:t>Downloading Data in Bulk</a:t>
            </a:r>
          </a:p>
        </p:txBody>
      </p:sp>
      <p:sp>
        <p:nvSpPr>
          <p:cNvPr id="4" name="Slide Number Placeholder 3"/>
          <p:cNvSpPr>
            <a:spLocks noGrp="1"/>
          </p:cNvSpPr>
          <p:nvPr>
            <p:ph type="sldNum" sz="quarter" idx="12"/>
          </p:nvPr>
        </p:nvSpPr>
        <p:spPr/>
        <p:txBody>
          <a:bodyPr/>
          <a:lstStyle/>
          <a:p>
            <a:fld id="{24BFE6D4-27A9-4AE4-9EAE-AF75F97B179B}" type="slidenum">
              <a:rPr lang="en-US" smtClean="0"/>
              <a:t>34</a:t>
            </a:fld>
            <a:endParaRPr lang="en-US"/>
          </a:p>
        </p:txBody>
      </p:sp>
      <p:sp>
        <p:nvSpPr>
          <p:cNvPr id="5" name="Content Placeholder 2"/>
          <p:cNvSpPr>
            <a:spLocks noGrp="1"/>
          </p:cNvSpPr>
          <p:nvPr>
            <p:ph idx="1"/>
          </p:nvPr>
        </p:nvSpPr>
        <p:spPr>
          <a:xfrm>
            <a:off x="272716" y="1984733"/>
            <a:ext cx="5177589" cy="3124200"/>
          </a:xfrm>
        </p:spPr>
        <p:txBody>
          <a:bodyPr/>
          <a:lstStyle/>
          <a:p>
            <a:pPr marL="0" indent="0">
              <a:buNone/>
            </a:pPr>
            <a:r>
              <a:rPr lang="en-US" b="1" dirty="0"/>
              <a:t>Benefits of API</a:t>
            </a:r>
            <a:endParaRPr lang="en-US" b="1" dirty="0" smtClean="0"/>
          </a:p>
          <a:p>
            <a:r>
              <a:rPr lang="en-US" dirty="0" smtClean="0"/>
              <a:t>Get the exact variables and geographies you need</a:t>
            </a:r>
          </a:p>
          <a:p>
            <a:r>
              <a:rPr lang="en-US" dirty="0" smtClean="0"/>
              <a:t>Quickly update queries to get data across years: Most variables are consistent from year to year</a:t>
            </a:r>
          </a:p>
        </p:txBody>
      </p:sp>
      <p:sp>
        <p:nvSpPr>
          <p:cNvPr id="6" name="Content Placeholder 2"/>
          <p:cNvSpPr txBox="1">
            <a:spLocks/>
          </p:cNvSpPr>
          <p:nvPr/>
        </p:nvSpPr>
        <p:spPr>
          <a:xfrm>
            <a:off x="6096000" y="1984733"/>
            <a:ext cx="5839326" cy="437161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t>Other Ways to Download in Bulk</a:t>
            </a:r>
          </a:p>
          <a:p>
            <a:r>
              <a:rPr lang="en-US" dirty="0" smtClean="0"/>
              <a:t>data.census.gov</a:t>
            </a:r>
          </a:p>
          <a:p>
            <a:r>
              <a:rPr lang="en-US" dirty="0" smtClean="0"/>
              <a:t>ACS Summary File</a:t>
            </a:r>
          </a:p>
          <a:p>
            <a:pPr marL="457200" lvl="1" indent="0">
              <a:buNone/>
            </a:pPr>
            <a:r>
              <a:rPr lang="en-US" dirty="0" smtClean="0"/>
              <a:t>census.gov/programs-surveys/</a:t>
            </a:r>
            <a:r>
              <a:rPr lang="en-US" dirty="0" err="1" smtClean="0"/>
              <a:t>acs</a:t>
            </a:r>
            <a:r>
              <a:rPr lang="en-US" dirty="0" smtClean="0"/>
              <a:t>/technical-documentation/summary-file-documentation.html</a:t>
            </a:r>
          </a:p>
          <a:p>
            <a:r>
              <a:rPr lang="en-US" dirty="0" smtClean="0"/>
              <a:t>Population Estimates Website (.csv files and FTP site)</a:t>
            </a:r>
          </a:p>
          <a:p>
            <a:pPr marL="457200" lvl="1" indent="0">
              <a:buNone/>
            </a:pPr>
            <a:r>
              <a:rPr lang="en-US" dirty="0" smtClean="0"/>
              <a:t>census.gov/programs-surveys/</a:t>
            </a:r>
            <a:r>
              <a:rPr lang="en-US" dirty="0" err="1" smtClean="0"/>
              <a:t>popest</a:t>
            </a:r>
            <a:r>
              <a:rPr lang="en-US" dirty="0" smtClean="0"/>
              <a:t>/data/tables.2018.html</a:t>
            </a:r>
          </a:p>
        </p:txBody>
      </p:sp>
    </p:spTree>
    <p:extLst>
      <p:ext uri="{BB962C8B-B14F-4D97-AF65-F5344CB8AC3E}">
        <p14:creationId xmlns:p14="http://schemas.microsoft.com/office/powerpoint/2010/main" val="21685431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50"/>
            <a:ext cx="10515600" cy="1325563"/>
          </a:xfrm>
        </p:spPr>
        <p:txBody>
          <a:bodyPr/>
          <a:lstStyle/>
          <a:p>
            <a:r>
              <a:rPr lang="en-US" b="1" dirty="0">
                <a:solidFill>
                  <a:schemeClr val="tx2"/>
                </a:solidFill>
              </a:rPr>
              <a:t>Outline</a:t>
            </a:r>
          </a:p>
        </p:txBody>
      </p:sp>
      <p:sp>
        <p:nvSpPr>
          <p:cNvPr id="3" name="Content Placeholder 2"/>
          <p:cNvSpPr>
            <a:spLocks noGrp="1"/>
          </p:cNvSpPr>
          <p:nvPr>
            <p:ph idx="1"/>
          </p:nvPr>
        </p:nvSpPr>
        <p:spPr>
          <a:xfrm>
            <a:off x="1181100" y="1473971"/>
            <a:ext cx="10515600" cy="4691269"/>
          </a:xfrm>
        </p:spPr>
        <p:txBody>
          <a:bodyPr>
            <a:normAutofit/>
          </a:bodyPr>
          <a:lstStyle/>
          <a:p>
            <a:r>
              <a:rPr lang="en-US" dirty="0" smtClean="0"/>
              <a:t>API Basics</a:t>
            </a:r>
          </a:p>
          <a:p>
            <a:r>
              <a:rPr lang="en-US" dirty="0" smtClean="0"/>
              <a:t>Building an API Request</a:t>
            </a:r>
          </a:p>
          <a:p>
            <a:r>
              <a:rPr lang="en-US" dirty="0" smtClean="0"/>
              <a:t>API Demo</a:t>
            </a:r>
          </a:p>
          <a:p>
            <a:r>
              <a:rPr lang="en-US" dirty="0" smtClean="0"/>
              <a:t>Resources for Learning More</a:t>
            </a:r>
          </a:p>
          <a:p>
            <a:r>
              <a:rPr lang="en-US" dirty="0" smtClean="0"/>
              <a:t>Other Options to Download Data in Bulk</a:t>
            </a:r>
          </a:p>
          <a:p>
            <a:r>
              <a:rPr lang="en-US" b="1" dirty="0" smtClean="0"/>
              <a:t>Real World Examples</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24BFE6D4-27A9-4AE4-9EAE-AF75F97B179B}" type="slidenum">
              <a:rPr lang="en-US" smtClean="0"/>
              <a:t>35</a:t>
            </a:fld>
            <a:endParaRPr lang="en-US" dirty="0"/>
          </a:p>
        </p:txBody>
      </p:sp>
    </p:spTree>
    <p:extLst>
      <p:ext uri="{BB962C8B-B14F-4D97-AF65-F5344CB8AC3E}">
        <p14:creationId xmlns:p14="http://schemas.microsoft.com/office/powerpoint/2010/main" val="19672718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3AE04C5-3085-4F64-BC65-54FE2DBF6EB1}"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p:cNvSpPr>
            <a:spLocks noGrp="1"/>
          </p:cNvSpPr>
          <p:nvPr>
            <p:ph type="title"/>
          </p:nvPr>
        </p:nvSpPr>
        <p:spPr>
          <a:xfrm>
            <a:off x="609600" y="5462954"/>
            <a:ext cx="10972800" cy="792162"/>
          </a:xfrm>
        </p:spPr>
        <p:txBody>
          <a:bodyPr>
            <a:noAutofit/>
          </a:bodyPr>
          <a:lstStyle/>
          <a:p>
            <a:pPr algn="ctr"/>
            <a:r>
              <a:rPr lang="en-US" sz="2000" b="1" dirty="0">
                <a:solidFill>
                  <a:schemeClr val="tx1"/>
                </a:solidFill>
                <a:latin typeface="+mn-lt"/>
              </a:rPr>
              <a:t>https://pasdc.hbg.psu.edu/Data/PaSDCDashboards/ACSIncome/tabid/1922/Default.aspx</a:t>
            </a:r>
          </a:p>
        </p:txBody>
      </p:sp>
      <p:pic>
        <p:nvPicPr>
          <p:cNvPr id="2050" name="Picture 2" descr="C:\Users\ander020\AppData\Local\Temp\SNAGHTML4f3f4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50138"/>
            <a:ext cx="5486400" cy="538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2299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3AE04C5-3085-4F64-BC65-54FE2DBF6EB1}"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p:cNvPicPr/>
          <p:nvPr/>
        </p:nvPicPr>
        <p:blipFill rotWithShape="1">
          <a:blip r:embed="rId3"/>
          <a:srcRect l="373" t="6682" r="50103" b="4568"/>
          <a:stretch/>
        </p:blipFill>
        <p:spPr bwMode="auto">
          <a:xfrm>
            <a:off x="1143000" y="152401"/>
            <a:ext cx="9753600" cy="5181599"/>
          </a:xfrm>
          <a:prstGeom prst="rect">
            <a:avLst/>
          </a:prstGeom>
          <a:ln>
            <a:noFill/>
          </a:ln>
          <a:extLst>
            <a:ext uri="{53640926-AAD7-44D8-BBD7-CCE9431645EC}">
              <a14:shadowObscured xmlns:a14="http://schemas.microsoft.com/office/drawing/2010/main"/>
            </a:ext>
          </a:extLst>
        </p:spPr>
      </p:pic>
      <p:sp>
        <p:nvSpPr>
          <p:cNvPr id="4" name="Title 1"/>
          <p:cNvSpPr txBox="1">
            <a:spLocks/>
          </p:cNvSpPr>
          <p:nvPr/>
        </p:nvSpPr>
        <p:spPr>
          <a:xfrm>
            <a:off x="609600" y="5638800"/>
            <a:ext cx="10972800" cy="792162"/>
          </a:xfrm>
          <a:prstGeom prst="rect">
            <a:avLst/>
          </a:prstGeom>
        </p:spPr>
        <p:txBody>
          <a:bodyPr>
            <a:noAutofit/>
          </a:bodyPr>
          <a:lstStyle>
            <a:lvl1pPr algn="ctr" defTabSz="914400" rtl="0" eaLnBrk="1" latinLnBrk="0" hangingPunct="1">
              <a:spcBef>
                <a:spcPct val="0"/>
              </a:spcBef>
              <a:buNone/>
              <a:defRPr sz="4400" b="1" kern="1200">
                <a:solidFill>
                  <a:srgbClr val="C00000"/>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j-ea"/>
                <a:cs typeface="+mj-cs"/>
              </a:rPr>
              <a:t>https://www.cleargov.com/</a:t>
            </a:r>
          </a:p>
        </p:txBody>
      </p:sp>
    </p:spTree>
    <p:extLst>
      <p:ext uri="{BB962C8B-B14F-4D97-AF65-F5344CB8AC3E}">
        <p14:creationId xmlns:p14="http://schemas.microsoft.com/office/powerpoint/2010/main" val="20220698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3AE04C5-3085-4F64-BC65-54FE2DBF6EB1}"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3"/>
          <a:stretch>
            <a:fillRect/>
          </a:stretch>
        </p:blipFill>
        <p:spPr>
          <a:xfrm>
            <a:off x="6092189" y="3421379"/>
            <a:ext cx="7621" cy="15241"/>
          </a:xfrm>
          <a:prstGeom prst="rect">
            <a:avLst/>
          </a:prstGeom>
        </p:spPr>
      </p:pic>
      <p:pic>
        <p:nvPicPr>
          <p:cNvPr id="4" name="Picture 3"/>
          <p:cNvPicPr>
            <a:picLocks noChangeAspect="1"/>
          </p:cNvPicPr>
          <p:nvPr/>
        </p:nvPicPr>
        <p:blipFill>
          <a:blip r:embed="rId3"/>
          <a:stretch>
            <a:fillRect/>
          </a:stretch>
        </p:blipFill>
        <p:spPr>
          <a:xfrm>
            <a:off x="6244589" y="3573779"/>
            <a:ext cx="7621" cy="15241"/>
          </a:xfrm>
          <a:prstGeom prst="rect">
            <a:avLst/>
          </a:prstGeom>
        </p:spPr>
      </p:pic>
      <p:pic>
        <p:nvPicPr>
          <p:cNvPr id="6" name="Picture 5"/>
          <p:cNvPicPr>
            <a:picLocks noChangeAspect="1"/>
          </p:cNvPicPr>
          <p:nvPr/>
        </p:nvPicPr>
        <p:blipFill>
          <a:blip r:embed="rId4"/>
          <a:stretch>
            <a:fillRect/>
          </a:stretch>
        </p:blipFill>
        <p:spPr>
          <a:xfrm>
            <a:off x="6065517" y="3390896"/>
            <a:ext cx="60965" cy="76207"/>
          </a:xfrm>
          <a:prstGeom prst="rect">
            <a:avLst/>
          </a:prstGeom>
        </p:spPr>
      </p:pic>
      <p:pic>
        <p:nvPicPr>
          <p:cNvPr id="5" name="Picture 4"/>
          <p:cNvPicPr>
            <a:picLocks noChangeAspect="1"/>
          </p:cNvPicPr>
          <p:nvPr/>
        </p:nvPicPr>
        <p:blipFill>
          <a:blip r:embed="rId5"/>
          <a:stretch>
            <a:fillRect/>
          </a:stretch>
        </p:blipFill>
        <p:spPr>
          <a:xfrm>
            <a:off x="3291596" y="76200"/>
            <a:ext cx="5547841" cy="5563082"/>
          </a:xfrm>
          <a:prstGeom prst="rect">
            <a:avLst/>
          </a:prstGeom>
        </p:spPr>
      </p:pic>
      <p:sp>
        <p:nvSpPr>
          <p:cNvPr id="7" name="Title 1"/>
          <p:cNvSpPr txBox="1">
            <a:spLocks/>
          </p:cNvSpPr>
          <p:nvPr/>
        </p:nvSpPr>
        <p:spPr>
          <a:xfrm>
            <a:off x="609600" y="5638800"/>
            <a:ext cx="10972800" cy="792162"/>
          </a:xfrm>
          <a:prstGeom prst="rect">
            <a:avLst/>
          </a:prstGeom>
        </p:spPr>
        <p:txBody>
          <a:bodyPr>
            <a:noAutofit/>
          </a:bodyPr>
          <a:lstStyle>
            <a:lvl1pPr algn="ctr" defTabSz="914400" rtl="0" eaLnBrk="1" latinLnBrk="0" hangingPunct="1">
              <a:spcBef>
                <a:spcPct val="0"/>
              </a:spcBef>
              <a:buNone/>
              <a:defRPr sz="4400" b="1" kern="1200">
                <a:solidFill>
                  <a:srgbClr val="C00000"/>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j-ea"/>
                <a:cs typeface="+mj-cs"/>
              </a:rPr>
              <a:t>https://www.census.gov/tribal/</a:t>
            </a:r>
          </a:p>
        </p:txBody>
      </p:sp>
    </p:spTree>
    <p:extLst>
      <p:ext uri="{BB962C8B-B14F-4D97-AF65-F5344CB8AC3E}">
        <p14:creationId xmlns:p14="http://schemas.microsoft.com/office/powerpoint/2010/main" val="1685374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3AE04C5-3085-4F64-BC65-54FE2DBF6EB1}"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3"/>
          <a:stretch>
            <a:fillRect/>
          </a:stretch>
        </p:blipFill>
        <p:spPr>
          <a:xfrm>
            <a:off x="6092189" y="3421379"/>
            <a:ext cx="7621" cy="15241"/>
          </a:xfrm>
          <a:prstGeom prst="rect">
            <a:avLst/>
          </a:prstGeom>
        </p:spPr>
      </p:pic>
      <p:pic>
        <p:nvPicPr>
          <p:cNvPr id="4" name="Picture 3"/>
          <p:cNvPicPr>
            <a:picLocks noChangeAspect="1"/>
          </p:cNvPicPr>
          <p:nvPr/>
        </p:nvPicPr>
        <p:blipFill>
          <a:blip r:embed="rId3"/>
          <a:stretch>
            <a:fillRect/>
          </a:stretch>
        </p:blipFill>
        <p:spPr>
          <a:xfrm>
            <a:off x="6244589" y="3573779"/>
            <a:ext cx="7621" cy="15241"/>
          </a:xfrm>
          <a:prstGeom prst="rect">
            <a:avLst/>
          </a:prstGeom>
        </p:spPr>
      </p:pic>
      <p:pic>
        <p:nvPicPr>
          <p:cNvPr id="6" name="Picture 5"/>
          <p:cNvPicPr>
            <a:picLocks noChangeAspect="1"/>
          </p:cNvPicPr>
          <p:nvPr/>
        </p:nvPicPr>
        <p:blipFill>
          <a:blip r:embed="rId4"/>
          <a:stretch>
            <a:fillRect/>
          </a:stretch>
        </p:blipFill>
        <p:spPr>
          <a:xfrm>
            <a:off x="6065517" y="3390896"/>
            <a:ext cx="60965" cy="76207"/>
          </a:xfrm>
          <a:prstGeom prst="rect">
            <a:avLst/>
          </a:prstGeom>
        </p:spPr>
      </p:pic>
      <p:sp>
        <p:nvSpPr>
          <p:cNvPr id="7" name="Title 1"/>
          <p:cNvSpPr txBox="1">
            <a:spLocks/>
          </p:cNvSpPr>
          <p:nvPr/>
        </p:nvSpPr>
        <p:spPr>
          <a:xfrm>
            <a:off x="609600" y="5638800"/>
            <a:ext cx="10972800" cy="792162"/>
          </a:xfrm>
          <a:prstGeom prst="rect">
            <a:avLst/>
          </a:prstGeom>
        </p:spPr>
        <p:txBody>
          <a:bodyPr>
            <a:noAutofit/>
          </a:bodyPr>
          <a:lstStyle>
            <a:lvl1pPr algn="ctr" defTabSz="914400" rtl="0" eaLnBrk="1" latinLnBrk="0" hangingPunct="1">
              <a:spcBef>
                <a:spcPct val="0"/>
              </a:spcBef>
              <a:buNone/>
              <a:defRPr sz="4400" b="1" kern="1200">
                <a:solidFill>
                  <a:srgbClr val="C00000"/>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j-ea"/>
                <a:cs typeface="+mj-cs"/>
              </a:rPr>
              <a:t>https://www.census.gov/mycd/</a:t>
            </a:r>
          </a:p>
        </p:txBody>
      </p:sp>
      <p:pic>
        <p:nvPicPr>
          <p:cNvPr id="8" name="Picture 7"/>
          <p:cNvPicPr>
            <a:picLocks noChangeAspect="1"/>
          </p:cNvPicPr>
          <p:nvPr/>
        </p:nvPicPr>
        <p:blipFill>
          <a:blip r:embed="rId5"/>
          <a:stretch>
            <a:fillRect/>
          </a:stretch>
        </p:blipFill>
        <p:spPr>
          <a:xfrm>
            <a:off x="3048000" y="304800"/>
            <a:ext cx="5700254" cy="5189670"/>
          </a:xfrm>
          <a:prstGeom prst="rect">
            <a:avLst/>
          </a:prstGeom>
        </p:spPr>
      </p:pic>
    </p:spTree>
    <p:extLst>
      <p:ext uri="{BB962C8B-B14F-4D97-AF65-F5344CB8AC3E}">
        <p14:creationId xmlns:p14="http://schemas.microsoft.com/office/powerpoint/2010/main" val="212103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908" y="191729"/>
            <a:ext cx="10515600" cy="1097141"/>
          </a:xfrm>
        </p:spPr>
        <p:txBody>
          <a:bodyPr/>
          <a:lstStyle/>
          <a:p>
            <a:pPr algn="ctr"/>
            <a:r>
              <a:rPr lang="en-US" b="1" dirty="0" smtClean="0">
                <a:solidFill>
                  <a:schemeClr val="tx2"/>
                </a:solidFill>
              </a:rPr>
              <a:t>Census Data API</a:t>
            </a:r>
            <a:endParaRPr lang="en-US" b="1" dirty="0">
              <a:solidFill>
                <a:schemeClr val="tx2"/>
              </a:solidFill>
            </a:endParaRPr>
          </a:p>
        </p:txBody>
      </p:sp>
      <p:sp>
        <p:nvSpPr>
          <p:cNvPr id="3" name="Content Placeholder 2"/>
          <p:cNvSpPr>
            <a:spLocks noGrp="1"/>
          </p:cNvSpPr>
          <p:nvPr>
            <p:ph idx="1"/>
          </p:nvPr>
        </p:nvSpPr>
        <p:spPr>
          <a:xfrm>
            <a:off x="705394" y="1087395"/>
            <a:ext cx="10798629" cy="5151173"/>
          </a:xfrm>
        </p:spPr>
        <p:txBody>
          <a:bodyPr>
            <a:normAutofit/>
          </a:bodyPr>
          <a:lstStyle/>
          <a:p>
            <a:pPr marL="0" indent="0">
              <a:buNone/>
            </a:pPr>
            <a:r>
              <a:rPr lang="en-US" dirty="0" smtClean="0">
                <a:solidFill>
                  <a:schemeClr val="tx2"/>
                </a:solidFill>
              </a:rPr>
              <a:t>Census Data API</a:t>
            </a:r>
          </a:p>
          <a:p>
            <a:pPr lvl="1"/>
            <a:r>
              <a:rPr lang="en-US" sz="2600" dirty="0" smtClean="0"/>
              <a:t>Data service that allows software developers and other users to access public data in a standardized way.</a:t>
            </a:r>
          </a:p>
          <a:p>
            <a:pPr marL="0" indent="0">
              <a:buNone/>
            </a:pPr>
            <a:r>
              <a:rPr lang="en-US" dirty="0" smtClean="0">
                <a:solidFill>
                  <a:schemeClr val="tx2"/>
                </a:solidFill>
              </a:rPr>
              <a:t>Uses:</a:t>
            </a:r>
          </a:p>
          <a:p>
            <a:pPr marL="914400" lvl="1" indent="-457200"/>
            <a:r>
              <a:rPr lang="en-US" sz="2600" dirty="0"/>
              <a:t>Supports mobile and web applications </a:t>
            </a:r>
            <a:r>
              <a:rPr lang="en-US" sz="2600" dirty="0" smtClean="0"/>
              <a:t>(internal and external)</a:t>
            </a:r>
            <a:endParaRPr lang="en-US" sz="2600" dirty="0"/>
          </a:p>
          <a:p>
            <a:pPr marL="914400" lvl="1" indent="-457200"/>
            <a:r>
              <a:rPr lang="en-US" sz="2600" dirty="0" smtClean="0"/>
              <a:t>Drives </a:t>
            </a:r>
            <a:r>
              <a:rPr lang="en-US" sz="2600" dirty="0"/>
              <a:t>interactive data visualizations </a:t>
            </a:r>
          </a:p>
          <a:p>
            <a:pPr marL="914400" lvl="1" indent="-457200"/>
            <a:r>
              <a:rPr lang="en-US" sz="2600" dirty="0"/>
              <a:t>Connects to statistical analysis software like SAS and R </a:t>
            </a:r>
          </a:p>
          <a:p>
            <a:pPr marL="0" indent="0">
              <a:buNone/>
            </a:pPr>
            <a:r>
              <a:rPr lang="en-US" dirty="0">
                <a:solidFill>
                  <a:schemeClr val="tx2"/>
                </a:solidFill>
              </a:rPr>
              <a:t>Advantages:</a:t>
            </a:r>
          </a:p>
          <a:p>
            <a:pPr marL="914400" lvl="1" indent="-457200"/>
            <a:r>
              <a:rPr lang="en-US" sz="2600" dirty="0"/>
              <a:t>Access only the variables and geographies needed </a:t>
            </a:r>
            <a:endParaRPr lang="en-US" sz="2600" dirty="0" smtClean="0"/>
          </a:p>
          <a:p>
            <a:pPr marL="914400" lvl="1" indent="-457200"/>
            <a:r>
              <a:rPr lang="en-US" sz="2600" dirty="0" smtClean="0"/>
              <a:t>Immediate access to updates</a:t>
            </a:r>
            <a:endParaRPr lang="en-US" sz="2600" dirty="0"/>
          </a:p>
          <a:p>
            <a:pPr marL="914400" lvl="1" indent="-457200"/>
            <a:r>
              <a:rPr lang="en-US" sz="2600" dirty="0"/>
              <a:t>No need to host data on another server </a:t>
            </a:r>
          </a:p>
        </p:txBody>
      </p:sp>
      <p:sp>
        <p:nvSpPr>
          <p:cNvPr id="4" name="Slide Number Placeholder 3"/>
          <p:cNvSpPr>
            <a:spLocks noGrp="1"/>
          </p:cNvSpPr>
          <p:nvPr>
            <p:ph type="sldNum" sz="quarter" idx="12"/>
          </p:nvPr>
        </p:nvSpPr>
        <p:spPr/>
        <p:txBody>
          <a:bodyPr/>
          <a:lstStyle/>
          <a:p>
            <a:fld id="{24BFE6D4-27A9-4AE4-9EAE-AF75F97B179B}" type="slidenum">
              <a:rPr lang="en-US" smtClean="0"/>
              <a:t>4</a:t>
            </a:fld>
            <a:endParaRPr lang="en-US" dirty="0"/>
          </a:p>
        </p:txBody>
      </p:sp>
    </p:spTree>
    <p:extLst>
      <p:ext uri="{BB962C8B-B14F-4D97-AF65-F5344CB8AC3E}">
        <p14:creationId xmlns:p14="http://schemas.microsoft.com/office/powerpoint/2010/main" val="41572503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7" name="Google Shape;197;p22"/>
          <p:cNvSpPr txBox="1"/>
          <p:nvPr/>
        </p:nvSpPr>
        <p:spPr>
          <a:xfrm>
            <a:off x="898248" y="1330127"/>
            <a:ext cx="3022389" cy="3170099"/>
          </a:xfrm>
          <a:prstGeom prst="rect">
            <a:avLst/>
          </a:prstGeom>
          <a:noFill/>
          <a:ln>
            <a:noFill/>
          </a:ln>
        </p:spPr>
        <p:txBody>
          <a:bodyPr spcFirstLastPara="1" wrap="square" lIns="91425" tIns="45700" rIns="91425" bIns="45700" anchor="t" anchorCtr="0">
            <a:noAutofit/>
          </a:bodyPr>
          <a:lstStyle/>
          <a:p>
            <a:pPr algn="ctr"/>
            <a:r>
              <a:rPr lang="en-US" sz="1667" b="1" dirty="0" smtClean="0">
                <a:solidFill>
                  <a:srgbClr val="0C4378"/>
                </a:solidFill>
                <a:latin typeface="Proxima Nova"/>
                <a:ea typeface="Proxima Nova"/>
                <a:cs typeface="Proxima Nova"/>
                <a:sym typeface="Proxima Nova"/>
              </a:rPr>
              <a:t>Webinars</a:t>
            </a:r>
            <a:endParaRPr sz="1667" dirty="0">
              <a:solidFill>
                <a:srgbClr val="0C4378"/>
              </a:solidFill>
            </a:endParaRPr>
          </a:p>
          <a:p>
            <a:pPr algn="ctr"/>
            <a:r>
              <a:rPr lang="en-US" sz="1667" dirty="0">
                <a:solidFill>
                  <a:schemeClr val="dk1"/>
                </a:solidFill>
                <a:latin typeface="Proxima Nova" panose="02000506030000020004" pitchFamily="2" charset="0"/>
                <a:ea typeface="Proxima Nova"/>
                <a:cs typeface="Proxima Nova"/>
                <a:sym typeface="Proxima Nova"/>
              </a:rPr>
              <a:t/>
            </a:r>
            <a:br>
              <a:rPr lang="en-US" sz="1667" dirty="0">
                <a:solidFill>
                  <a:schemeClr val="dk1"/>
                </a:solidFill>
                <a:latin typeface="Proxima Nova" panose="02000506030000020004" pitchFamily="2" charset="0"/>
                <a:ea typeface="Proxima Nova"/>
                <a:cs typeface="Proxima Nova"/>
                <a:sym typeface="Proxima Nova"/>
              </a:rPr>
            </a:br>
            <a:r>
              <a:rPr lang="en-US" sz="1667" dirty="0" smtClean="0">
                <a:solidFill>
                  <a:schemeClr val="dk1"/>
                </a:solidFill>
                <a:latin typeface="Proxima Nova"/>
                <a:ea typeface="Proxima Nova"/>
                <a:cs typeface="Proxima Nova"/>
                <a:sym typeface="Proxima Nova"/>
              </a:rPr>
              <a:t>Upcoming Webinars:</a:t>
            </a:r>
            <a:endParaRPr lang="en-US" sz="1667" dirty="0">
              <a:solidFill>
                <a:schemeClr val="dk1"/>
              </a:solidFill>
              <a:latin typeface="Proxima Nova"/>
              <a:ea typeface="Proxima Nova"/>
              <a:cs typeface="Proxima Nova"/>
              <a:sym typeface="Proxima Nova"/>
            </a:endParaRPr>
          </a:p>
          <a:p>
            <a:pPr algn="ctr"/>
            <a:r>
              <a:rPr lang="en-US" sz="1667" dirty="0">
                <a:solidFill>
                  <a:schemeClr val="dk1"/>
                </a:solidFill>
                <a:latin typeface="Proxima Nova"/>
                <a:ea typeface="Proxima Nova"/>
                <a:cs typeface="Proxima Nova"/>
                <a:hlinkClick r:id="rId3"/>
              </a:rPr>
              <a:t>https://census.gov/data/academy/webinars/upcoming.html</a:t>
            </a:r>
            <a:endParaRPr lang="en-US" sz="1667" dirty="0">
              <a:solidFill>
                <a:schemeClr val="dk1"/>
              </a:solidFill>
              <a:latin typeface="Proxima Nova"/>
              <a:ea typeface="Proxima Nova"/>
              <a:cs typeface="Proxima Nova"/>
              <a:sym typeface="Proxima Nova"/>
            </a:endParaRPr>
          </a:p>
          <a:p>
            <a:pPr algn="ctr"/>
            <a:endParaRPr lang="en-US" sz="1667" dirty="0">
              <a:solidFill>
                <a:schemeClr val="dk1"/>
              </a:solidFill>
              <a:latin typeface="Proxima Nova" panose="02000506030000020004" pitchFamily="2" charset="0"/>
              <a:ea typeface="Proxima Nova"/>
              <a:cs typeface="Proxima Nova"/>
              <a:sym typeface="Proxima Nova"/>
            </a:endParaRPr>
          </a:p>
          <a:p>
            <a:pPr algn="ctr"/>
            <a:r>
              <a:rPr lang="en-US" sz="1667" dirty="0" smtClean="0">
                <a:solidFill>
                  <a:schemeClr val="dk1"/>
                </a:solidFill>
                <a:latin typeface="Proxima Nova"/>
                <a:ea typeface="Proxima Nova"/>
                <a:cs typeface="Proxima Nova"/>
                <a:sym typeface="Proxima Nova"/>
              </a:rPr>
              <a:t>Recorded </a:t>
            </a:r>
            <a:r>
              <a:rPr lang="en-US" sz="1667" dirty="0">
                <a:solidFill>
                  <a:schemeClr val="dk1"/>
                </a:solidFill>
                <a:latin typeface="Proxima Nova"/>
                <a:ea typeface="Proxima Nova"/>
                <a:cs typeface="Proxima Nova"/>
                <a:sym typeface="Proxima Nova"/>
              </a:rPr>
              <a:t>API Webinar:</a:t>
            </a:r>
          </a:p>
          <a:p>
            <a:pPr algn="ctr"/>
            <a:r>
              <a:rPr lang="en-US" sz="1667" dirty="0">
                <a:solidFill>
                  <a:schemeClr val="dk1"/>
                </a:solidFill>
                <a:latin typeface="Proxima Nova"/>
                <a:ea typeface="Proxima Nova"/>
                <a:cs typeface="Proxima Nova"/>
                <a:sym typeface="Proxima Nova"/>
                <a:hlinkClick r:id="rId4" action="ppaction://hlinkfile"/>
              </a:rPr>
              <a:t>census.gov/data/academy/webinars/2019/api-acs.html</a:t>
            </a:r>
            <a:endParaRPr lang="en-US" sz="1667" dirty="0">
              <a:solidFill>
                <a:schemeClr val="dk1"/>
              </a:solidFill>
              <a:latin typeface="Proxima Nova"/>
              <a:ea typeface="Proxima Nova"/>
              <a:cs typeface="Proxima Nova"/>
              <a:sym typeface="Proxima Nova"/>
            </a:endParaRPr>
          </a:p>
          <a:p>
            <a:pPr algn="ctr"/>
            <a:endParaRPr lang="en-US" sz="1667" dirty="0">
              <a:solidFill>
                <a:schemeClr val="dk1"/>
              </a:solidFill>
              <a:latin typeface="Proxima Nova"/>
              <a:ea typeface="Proxima Nova"/>
              <a:cs typeface="Proxima Nova"/>
              <a:sym typeface="Proxima Nova"/>
            </a:endParaRPr>
          </a:p>
        </p:txBody>
      </p:sp>
      <p:sp>
        <p:nvSpPr>
          <p:cNvPr id="201" name="Google Shape;201;p22"/>
          <p:cNvSpPr/>
          <p:nvPr/>
        </p:nvSpPr>
        <p:spPr>
          <a:xfrm>
            <a:off x="4434957" y="1343401"/>
            <a:ext cx="3153233" cy="3785652"/>
          </a:xfrm>
          <a:prstGeom prst="rect">
            <a:avLst/>
          </a:prstGeom>
          <a:noFill/>
          <a:ln>
            <a:noFill/>
          </a:ln>
        </p:spPr>
        <p:txBody>
          <a:bodyPr spcFirstLastPara="1" wrap="square" lIns="91425" tIns="45700" rIns="91425" bIns="45700" anchor="t" anchorCtr="0">
            <a:noAutofit/>
          </a:bodyPr>
          <a:lstStyle/>
          <a:p>
            <a:pPr algn="ctr"/>
            <a:r>
              <a:rPr lang="en-US" sz="1667" b="1" dirty="0" smtClean="0">
                <a:solidFill>
                  <a:srgbClr val="0C4378"/>
                </a:solidFill>
                <a:latin typeface="Proxima Nova"/>
                <a:ea typeface="Proxima Nova"/>
                <a:cs typeface="Proxima Nova"/>
                <a:sym typeface="Proxima Nova"/>
              </a:rPr>
              <a:t>Resources</a:t>
            </a:r>
            <a:endParaRPr sz="1667" dirty="0">
              <a:solidFill>
                <a:srgbClr val="0C4378"/>
              </a:solidFill>
            </a:endParaRPr>
          </a:p>
          <a:p>
            <a:pPr algn="ctr"/>
            <a:r>
              <a:rPr lang="en-US" sz="1667" dirty="0">
                <a:solidFill>
                  <a:schemeClr val="dk1"/>
                </a:solidFill>
                <a:latin typeface="Proxima Nova"/>
                <a:ea typeface="Proxima Nova"/>
                <a:cs typeface="Proxima Nova"/>
                <a:sym typeface="Proxima Nova"/>
              </a:rPr>
              <a:t/>
            </a:r>
            <a:br>
              <a:rPr lang="en-US" sz="1667" dirty="0">
                <a:solidFill>
                  <a:schemeClr val="dk1"/>
                </a:solidFill>
                <a:latin typeface="Proxima Nova"/>
                <a:ea typeface="Proxima Nova"/>
                <a:cs typeface="Proxima Nova"/>
                <a:sym typeface="Proxima Nova"/>
              </a:rPr>
            </a:br>
            <a:r>
              <a:rPr lang="en-US" sz="1667" dirty="0" smtClean="0">
                <a:solidFill>
                  <a:schemeClr val="dk1"/>
                </a:solidFill>
                <a:latin typeface="Proxima Nova"/>
                <a:sym typeface="Proxima Nova"/>
              </a:rPr>
              <a:t>API User Guide</a:t>
            </a:r>
            <a:r>
              <a:rPr lang="en-US" sz="1667" dirty="0">
                <a:solidFill>
                  <a:schemeClr val="dk1"/>
                </a:solidFill>
                <a:latin typeface="Proxima Nova"/>
                <a:sym typeface="Proxima Nova"/>
              </a:rPr>
              <a:t>: </a:t>
            </a:r>
            <a:r>
              <a:rPr lang="en-US" sz="1667" dirty="0" smtClean="0">
                <a:solidFill>
                  <a:schemeClr val="dk1"/>
                </a:solidFill>
                <a:latin typeface="Proxima Nova"/>
                <a:sym typeface="Proxima Nova"/>
                <a:hlinkClick r:id="rId5"/>
              </a:rPr>
              <a:t>census.gov/data/developers/guidance/api-user-guide.html</a:t>
            </a:r>
            <a:endParaRPr lang="en-US" sz="1667" dirty="0" smtClean="0">
              <a:solidFill>
                <a:schemeClr val="dk1"/>
              </a:solidFill>
              <a:latin typeface="Proxima Nova"/>
              <a:sym typeface="Proxima Nova"/>
            </a:endParaRPr>
          </a:p>
          <a:p>
            <a:pPr algn="ctr"/>
            <a:endParaRPr lang="en-US" sz="1667" dirty="0">
              <a:solidFill>
                <a:schemeClr val="dk1"/>
              </a:solidFill>
              <a:latin typeface="Proxima Nova"/>
              <a:ea typeface="Proxima Nova"/>
              <a:cs typeface="Proxima Nova"/>
              <a:sym typeface="Proxima Nova"/>
            </a:endParaRPr>
          </a:p>
          <a:p>
            <a:pPr algn="ctr"/>
            <a:r>
              <a:rPr lang="en-US" sz="1667" dirty="0" smtClean="0">
                <a:solidFill>
                  <a:schemeClr val="dk1"/>
                </a:solidFill>
                <a:latin typeface="Proxima Nova"/>
                <a:ea typeface="Proxima Nova"/>
                <a:cs typeface="Proxima Nova"/>
                <a:sym typeface="Proxima Nova"/>
              </a:rPr>
              <a:t>Developer’s Forum on Slack:</a:t>
            </a:r>
          </a:p>
          <a:p>
            <a:pPr algn="ctr"/>
            <a:r>
              <a:rPr lang="en-US" sz="1667" dirty="0" smtClean="0">
                <a:solidFill>
                  <a:schemeClr val="dk1"/>
                </a:solidFill>
                <a:latin typeface="Proxima Nova"/>
                <a:ea typeface="Proxima Nova"/>
                <a:cs typeface="Proxima Nova"/>
                <a:sym typeface="Proxima Nova"/>
                <a:hlinkClick r:id="rId6"/>
              </a:rPr>
              <a:t>uscensusbureau.slack.com/join/</a:t>
            </a:r>
            <a:r>
              <a:rPr lang="en-US" sz="1667" dirty="0" err="1" smtClean="0">
                <a:solidFill>
                  <a:schemeClr val="dk1"/>
                </a:solidFill>
                <a:latin typeface="Proxima Nova"/>
                <a:ea typeface="Proxima Nova"/>
                <a:cs typeface="Proxima Nova"/>
                <a:sym typeface="Proxima Nova"/>
                <a:hlinkClick r:id="rId6"/>
              </a:rPr>
              <a:t>shared_invite</a:t>
            </a:r>
            <a:r>
              <a:rPr lang="en-US" sz="1667" dirty="0" smtClean="0">
                <a:solidFill>
                  <a:schemeClr val="dk1"/>
                </a:solidFill>
                <a:latin typeface="Proxima Nova"/>
                <a:ea typeface="Proxima Nova"/>
                <a:cs typeface="Proxima Nova"/>
                <a:sym typeface="Proxima Nova"/>
                <a:hlinkClick r:id="rId6"/>
              </a:rPr>
              <a:t>/enQtMjQ3NzUyNTM3NDU3LTZmNGI1MmQzY2Y2ZTU1ODJhNDQwMmY2YmZiNmFkNzg4YmJkYmQzZjQyNDhkNDYxN2JhYjkxZDEwMGI2OGU5NzQ</a:t>
            </a:r>
            <a:endParaRPr sz="2000" dirty="0">
              <a:solidFill>
                <a:schemeClr val="dk1"/>
              </a:solidFill>
              <a:latin typeface="Proxima Nova"/>
              <a:ea typeface="Proxima Nova"/>
              <a:cs typeface="Proxima Nova"/>
              <a:sym typeface="Proxima Nova"/>
            </a:endParaRPr>
          </a:p>
        </p:txBody>
      </p:sp>
      <p:sp>
        <p:nvSpPr>
          <p:cNvPr id="202" name="Google Shape;202;p22"/>
          <p:cNvSpPr/>
          <p:nvPr/>
        </p:nvSpPr>
        <p:spPr>
          <a:xfrm>
            <a:off x="8102510" y="1342652"/>
            <a:ext cx="3408172" cy="3477875"/>
          </a:xfrm>
          <a:prstGeom prst="rect">
            <a:avLst/>
          </a:prstGeom>
          <a:noFill/>
          <a:ln>
            <a:noFill/>
          </a:ln>
        </p:spPr>
        <p:txBody>
          <a:bodyPr spcFirstLastPara="1" wrap="square" lIns="91425" tIns="45700" rIns="91425" bIns="45700" anchor="t" anchorCtr="0">
            <a:noAutofit/>
          </a:bodyPr>
          <a:lstStyle/>
          <a:p>
            <a:pPr algn="ctr"/>
            <a:r>
              <a:rPr lang="en-US" sz="1667" b="1" dirty="0">
                <a:solidFill>
                  <a:srgbClr val="0C4378"/>
                </a:solidFill>
                <a:latin typeface="Proxima Nova"/>
                <a:ea typeface="Proxima Nova"/>
                <a:cs typeface="Proxima Nova"/>
                <a:sym typeface="Proxima Nova"/>
              </a:rPr>
              <a:t>Stay in Touch</a:t>
            </a:r>
            <a:endParaRPr sz="1667" b="1" dirty="0">
              <a:solidFill>
                <a:srgbClr val="0C4378"/>
              </a:solidFill>
              <a:latin typeface="Proxima Nova"/>
              <a:ea typeface="Proxima Nova"/>
              <a:cs typeface="Proxima Nova"/>
              <a:sym typeface="Proxima Nova"/>
            </a:endParaRPr>
          </a:p>
          <a:p>
            <a:pPr algn="ctr"/>
            <a:endParaRPr lang="en-US" sz="1667" dirty="0" smtClean="0">
              <a:solidFill>
                <a:schemeClr val="dk1"/>
              </a:solidFill>
              <a:latin typeface="Proxima Nova"/>
              <a:ea typeface="Proxima Nova"/>
              <a:cs typeface="Proxima Nova"/>
              <a:sym typeface="Proxima Nova"/>
            </a:endParaRPr>
          </a:p>
          <a:p>
            <a:pPr algn="ctr"/>
            <a:r>
              <a:rPr lang="en-US" sz="1667" dirty="0" smtClean="0">
                <a:latin typeface="Proxima Nova" panose="02000506030000020004"/>
                <a:hlinkClick r:id="rId7"/>
              </a:rPr>
              <a:t>kanin.l.reese@census.gov</a:t>
            </a:r>
            <a:r>
              <a:rPr lang="en-US" sz="1667" dirty="0" smtClean="0">
                <a:latin typeface="Proxima Nova" panose="02000506030000020004"/>
              </a:rPr>
              <a:t> </a:t>
            </a:r>
            <a:endParaRPr lang="en-US" sz="1667" dirty="0">
              <a:latin typeface="Proxima Nova" panose="02000506030000020004"/>
            </a:endParaRPr>
          </a:p>
          <a:p>
            <a:pPr algn="ctr"/>
            <a:endParaRPr lang="en-US" sz="1667" dirty="0" smtClean="0">
              <a:latin typeface="Proxima Nova" panose="02000506030000020004"/>
            </a:endParaRPr>
          </a:p>
          <a:p>
            <a:pPr algn="ctr"/>
            <a:endParaRPr lang="en-US" sz="1667" dirty="0">
              <a:latin typeface="Proxima Nova" panose="02000506030000020004"/>
            </a:endParaRPr>
          </a:p>
          <a:p>
            <a:pPr algn="ctr"/>
            <a:r>
              <a:rPr lang="en-US" sz="1667" dirty="0" smtClean="0">
                <a:solidFill>
                  <a:schemeClr val="dk1"/>
                </a:solidFill>
                <a:latin typeface="Proxima Nova"/>
                <a:ea typeface="Proxima Nova"/>
                <a:cs typeface="Proxima Nova"/>
                <a:sym typeface="Proxima Nova"/>
                <a:hlinkClick r:id="rId8"/>
              </a:rPr>
              <a:t>cedsci.feedback@census.gov</a:t>
            </a:r>
            <a:endParaRPr lang="en-US" sz="1667" dirty="0" smtClean="0">
              <a:solidFill>
                <a:schemeClr val="dk1"/>
              </a:solidFill>
              <a:latin typeface="Proxima Nova"/>
              <a:ea typeface="Proxima Nova"/>
              <a:cs typeface="Proxima Nova"/>
              <a:sym typeface="Proxima Nova"/>
            </a:endParaRPr>
          </a:p>
          <a:p>
            <a:pPr algn="ctr"/>
            <a:endParaRPr lang="en-US" sz="1667" dirty="0" smtClean="0">
              <a:solidFill>
                <a:schemeClr val="dk1"/>
              </a:solidFill>
              <a:latin typeface="Proxima Nova"/>
              <a:ea typeface="Proxima Nova"/>
              <a:cs typeface="Proxima Nova"/>
              <a:sym typeface="Proxima Nova"/>
            </a:endParaRPr>
          </a:p>
          <a:p>
            <a:pPr algn="ctr"/>
            <a:endParaRPr lang="en-US" sz="1667" dirty="0">
              <a:solidFill>
                <a:schemeClr val="dk1"/>
              </a:solidFill>
              <a:latin typeface="Proxima Nova"/>
              <a:ea typeface="Proxima Nova"/>
              <a:cs typeface="Proxima Nova"/>
              <a:sym typeface="Proxima Nova"/>
            </a:endParaRPr>
          </a:p>
          <a:p>
            <a:pPr algn="ctr"/>
            <a:r>
              <a:rPr lang="en-US" sz="1667" dirty="0" smtClean="0">
                <a:solidFill>
                  <a:schemeClr val="dk1"/>
                </a:solidFill>
                <a:latin typeface="Proxima Nova"/>
                <a:ea typeface="Proxima Nova"/>
                <a:cs typeface="Proxima Nova"/>
                <a:sym typeface="Proxima Nova"/>
                <a:hlinkClick r:id="rId9"/>
              </a:rPr>
              <a:t>cnmp.developers.list@census.gov</a:t>
            </a:r>
            <a:endParaRPr lang="en-US" sz="1667" dirty="0" smtClean="0">
              <a:solidFill>
                <a:schemeClr val="dk1"/>
              </a:solidFill>
              <a:latin typeface="Proxima Nova"/>
              <a:ea typeface="Proxima Nova"/>
              <a:cs typeface="Proxima Nova"/>
              <a:sym typeface="Proxima Nova"/>
            </a:endParaRPr>
          </a:p>
          <a:p>
            <a:pPr algn="ctr"/>
            <a:endParaRPr lang="en-US" sz="1667" dirty="0">
              <a:solidFill>
                <a:schemeClr val="dk1"/>
              </a:solidFill>
              <a:latin typeface="Proxima Nova"/>
              <a:ea typeface="Proxima Nova"/>
              <a:cs typeface="Proxima Nova"/>
              <a:sym typeface="Proxima Nova"/>
            </a:endParaRPr>
          </a:p>
          <a:p>
            <a:pPr algn="ctr"/>
            <a:r>
              <a:rPr lang="en-US" sz="1667" dirty="0" smtClean="0">
                <a:solidFill>
                  <a:schemeClr val="dk1"/>
                </a:solidFill>
                <a:latin typeface="Proxima Nova"/>
                <a:ea typeface="Proxima Nova"/>
                <a:cs typeface="Proxima Nova"/>
                <a:sym typeface="Proxima Nova"/>
              </a:rPr>
              <a:t> </a:t>
            </a:r>
            <a:endParaRPr sz="1667" dirty="0">
              <a:solidFill>
                <a:schemeClr val="dk1"/>
              </a:solidFill>
              <a:latin typeface="Proxima Nova"/>
              <a:ea typeface="Proxima Nova"/>
              <a:cs typeface="Proxima Nova"/>
              <a:sym typeface="Proxima Nova"/>
            </a:endParaRPr>
          </a:p>
        </p:txBody>
      </p:sp>
      <p:sp>
        <p:nvSpPr>
          <p:cNvPr id="2" name="Slide Number Placeholder 1"/>
          <p:cNvSpPr>
            <a:spLocks noGrp="1"/>
          </p:cNvSpPr>
          <p:nvPr>
            <p:ph type="sldNum" sz="quarter" idx="12"/>
          </p:nvPr>
        </p:nvSpPr>
        <p:spPr/>
        <p:txBody>
          <a:bodyPr/>
          <a:lstStyle/>
          <a:p>
            <a:fld id="{24BFE6D4-27A9-4AE4-9EAE-AF75F97B179B}" type="slidenum">
              <a:rPr lang="en-US" smtClean="0"/>
              <a:t>40</a:t>
            </a:fld>
            <a:endParaRPr lang="en-US"/>
          </a:p>
        </p:txBody>
      </p:sp>
    </p:spTree>
    <p:extLst>
      <p:ext uri="{BB962C8B-B14F-4D97-AF65-F5344CB8AC3E}">
        <p14:creationId xmlns:p14="http://schemas.microsoft.com/office/powerpoint/2010/main" val="3121434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BFE6D4-27A9-4AE4-9EAE-AF75F97B179B}" type="slidenum">
              <a:rPr lang="en-US" smtClean="0"/>
              <a:t>5</a:t>
            </a:fld>
            <a:endParaRPr lang="en-US"/>
          </a:p>
        </p:txBody>
      </p:sp>
      <p:sp>
        <p:nvSpPr>
          <p:cNvPr id="5" name="Title 10"/>
          <p:cNvSpPr txBox="1">
            <a:spLocks/>
          </p:cNvSpPr>
          <p:nvPr/>
        </p:nvSpPr>
        <p:spPr>
          <a:xfrm>
            <a:off x="598977" y="367116"/>
            <a:ext cx="9710145" cy="690160"/>
          </a:xfrm>
          <a:prstGeom prst="rect">
            <a:avLst/>
          </a:prstGeom>
        </p:spPr>
        <p:txBody>
          <a:bodyP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pPr fontAlgn="auto">
              <a:spcAft>
                <a:spcPts val="0"/>
              </a:spcAft>
            </a:pPr>
            <a:r>
              <a:rPr lang="en-US" dirty="0" smtClean="0">
                <a:solidFill>
                  <a:schemeClr val="tx2"/>
                </a:solidFill>
                <a:latin typeface="Calibri Light" panose="020F0302020204030204" pitchFamily="34" charset="0"/>
              </a:rPr>
              <a:t>Census Programs in the API</a:t>
            </a:r>
            <a:endParaRPr lang="en-US" dirty="0">
              <a:solidFill>
                <a:schemeClr val="tx2"/>
              </a:solidFill>
              <a:latin typeface="Calibri Light" panose="020F0302020204030204" pitchFamily="34" charset="0"/>
            </a:endParaRPr>
          </a:p>
        </p:txBody>
      </p:sp>
      <p:sp>
        <p:nvSpPr>
          <p:cNvPr id="8" name="Content Placeholder 11"/>
          <p:cNvSpPr txBox="1">
            <a:spLocks/>
          </p:cNvSpPr>
          <p:nvPr/>
        </p:nvSpPr>
        <p:spPr>
          <a:xfrm>
            <a:off x="598978" y="1057275"/>
            <a:ext cx="4515947" cy="5219700"/>
          </a:xfrm>
          <a:prstGeom prst="rect">
            <a:avLst/>
          </a:prstGeom>
        </p:spPr>
        <p:txBody>
          <a:bodyP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100"/>
              </a:spcAft>
              <a:buNone/>
            </a:pPr>
            <a:r>
              <a:rPr lang="en-US" sz="2400" dirty="0" smtClean="0">
                <a:solidFill>
                  <a:schemeClr val="tx2"/>
                </a:solidFill>
              </a:rPr>
              <a:t>Demographic Programs</a:t>
            </a:r>
          </a:p>
          <a:p>
            <a:pPr marL="293688" indent="-293688">
              <a:spcBef>
                <a:spcPts val="0"/>
              </a:spcBef>
              <a:spcAft>
                <a:spcPts val="1100"/>
              </a:spcAft>
              <a:buFont typeface="Arial" panose="020B0604020202020204" pitchFamily="34" charset="0"/>
              <a:buChar char="•"/>
            </a:pPr>
            <a:r>
              <a:rPr lang="en-US" sz="1800" dirty="0" smtClean="0"/>
              <a:t>American Community Survey</a:t>
            </a:r>
          </a:p>
          <a:p>
            <a:pPr marL="293688" indent="-293688">
              <a:spcBef>
                <a:spcPts val="0"/>
              </a:spcBef>
              <a:spcAft>
                <a:spcPts val="1100"/>
              </a:spcAft>
              <a:buFont typeface="Arial" panose="020B0604020202020204" pitchFamily="34" charset="0"/>
              <a:buChar char="•"/>
            </a:pPr>
            <a:r>
              <a:rPr lang="en-US" sz="1800" dirty="0" smtClean="0"/>
              <a:t>Decennial Census </a:t>
            </a:r>
          </a:p>
          <a:p>
            <a:pPr marL="293688" indent="-293688">
              <a:spcBef>
                <a:spcPts val="0"/>
              </a:spcBef>
              <a:spcAft>
                <a:spcPts val="1100"/>
              </a:spcAft>
              <a:buFont typeface="Arial" panose="020B0604020202020204" pitchFamily="34" charset="0"/>
              <a:buChar char="•"/>
            </a:pPr>
            <a:r>
              <a:rPr lang="en-US" sz="1800" dirty="0" smtClean="0"/>
              <a:t>Health Insurance Statistics (from Current Population Survey, Survey of Income Program Participation</a:t>
            </a:r>
            <a:r>
              <a:rPr lang="en-US" sz="1800" dirty="0"/>
              <a:t>, American Community </a:t>
            </a:r>
            <a:r>
              <a:rPr lang="en-US" sz="1800" dirty="0" smtClean="0"/>
              <a:t>Survey, Small Area Health Insurance Estimates)</a:t>
            </a:r>
          </a:p>
          <a:p>
            <a:pPr marL="293688" indent="-293688">
              <a:spcBef>
                <a:spcPts val="0"/>
              </a:spcBef>
              <a:spcAft>
                <a:spcPts val="1100"/>
              </a:spcAft>
              <a:buFont typeface="Arial" panose="020B0604020202020204" pitchFamily="34" charset="0"/>
              <a:buChar char="•"/>
            </a:pPr>
            <a:r>
              <a:rPr lang="en-US" sz="1800" dirty="0" smtClean="0"/>
              <a:t>International Database </a:t>
            </a:r>
            <a:endParaRPr lang="en-US" sz="1800" dirty="0"/>
          </a:p>
          <a:p>
            <a:pPr marL="293688" indent="-293688">
              <a:spcBef>
                <a:spcPts val="0"/>
              </a:spcBef>
              <a:spcAft>
                <a:spcPts val="1100"/>
              </a:spcAft>
              <a:buFont typeface="Arial" panose="020B0604020202020204" pitchFamily="34" charset="0"/>
              <a:buChar char="•"/>
            </a:pPr>
            <a:r>
              <a:rPr lang="en-US" sz="1800" dirty="0" smtClean="0"/>
              <a:t>Population Estimates and Projections </a:t>
            </a:r>
            <a:endParaRPr lang="en-US" sz="1800" dirty="0"/>
          </a:p>
          <a:p>
            <a:pPr marL="293688" indent="-293688">
              <a:spcBef>
                <a:spcPts val="0"/>
              </a:spcBef>
              <a:spcAft>
                <a:spcPts val="1100"/>
              </a:spcAft>
              <a:buFont typeface="Arial" panose="020B0604020202020204" pitchFamily="34" charset="0"/>
              <a:buChar char="•"/>
            </a:pPr>
            <a:r>
              <a:rPr lang="en-US" sz="1800" dirty="0" smtClean="0"/>
              <a:t>Poverty stats (from Current Population Survey, Small Area Income &amp; Poverty Estimates)</a:t>
            </a:r>
          </a:p>
        </p:txBody>
      </p:sp>
      <p:sp>
        <p:nvSpPr>
          <p:cNvPr id="9" name="Content Placeholder 11"/>
          <p:cNvSpPr txBox="1">
            <a:spLocks/>
          </p:cNvSpPr>
          <p:nvPr/>
        </p:nvSpPr>
        <p:spPr>
          <a:xfrm>
            <a:off x="5473370" y="1057275"/>
            <a:ext cx="6277309" cy="5219700"/>
          </a:xfrm>
          <a:prstGeom prst="rect">
            <a:avLst/>
          </a:prstGeom>
        </p:spPr>
        <p:txBody>
          <a:bodyP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100"/>
              </a:spcAft>
              <a:buNone/>
            </a:pPr>
            <a:r>
              <a:rPr lang="en-US" sz="2400" dirty="0" smtClean="0">
                <a:solidFill>
                  <a:schemeClr val="tx2"/>
                </a:solidFill>
              </a:rPr>
              <a:t>Economic (Business) Programs</a:t>
            </a:r>
          </a:p>
          <a:p>
            <a:pPr marL="293688" indent="-293688">
              <a:spcBef>
                <a:spcPts val="0"/>
              </a:spcBef>
              <a:spcAft>
                <a:spcPts val="1100"/>
              </a:spcAft>
              <a:buFont typeface="Arial" panose="020B0604020202020204" pitchFamily="34" charset="0"/>
              <a:buChar char="•"/>
            </a:pPr>
            <a:r>
              <a:rPr lang="en-US" sz="1800" dirty="0" smtClean="0"/>
              <a:t>Annual Survey of Entrepreneurs and Annual Survey of Manufacturers</a:t>
            </a:r>
          </a:p>
          <a:p>
            <a:pPr marL="293688" indent="-293688">
              <a:spcBef>
                <a:spcPts val="0"/>
              </a:spcBef>
              <a:spcAft>
                <a:spcPts val="1100"/>
              </a:spcAft>
              <a:buFont typeface="Arial" panose="020B0604020202020204" pitchFamily="34" charset="0"/>
              <a:buChar char="•"/>
            </a:pPr>
            <a:r>
              <a:rPr lang="en-US" sz="1800" dirty="0" smtClean="0"/>
              <a:t>Business Dynamics Statistics</a:t>
            </a:r>
          </a:p>
          <a:p>
            <a:pPr marL="293688" indent="-293688">
              <a:spcBef>
                <a:spcPts val="0"/>
              </a:spcBef>
              <a:spcAft>
                <a:spcPts val="1100"/>
              </a:spcAft>
              <a:buFont typeface="Arial" panose="020B0604020202020204" pitchFamily="34" charset="0"/>
              <a:buChar char="•"/>
            </a:pPr>
            <a:r>
              <a:rPr lang="en-US" sz="1800" dirty="0" smtClean="0"/>
              <a:t>County Business Patterns and </a:t>
            </a:r>
            <a:r>
              <a:rPr lang="en-US" sz="1800" dirty="0" err="1" smtClean="0"/>
              <a:t>Nonemployer</a:t>
            </a:r>
            <a:r>
              <a:rPr lang="en-US" sz="1800" dirty="0" smtClean="0"/>
              <a:t> Statistics</a:t>
            </a:r>
          </a:p>
          <a:p>
            <a:pPr marL="293688" indent="-293688">
              <a:spcBef>
                <a:spcPts val="0"/>
              </a:spcBef>
              <a:spcAft>
                <a:spcPts val="1100"/>
              </a:spcAft>
              <a:buFont typeface="Arial" panose="020B0604020202020204" pitchFamily="34" charset="0"/>
              <a:buChar char="•"/>
            </a:pPr>
            <a:r>
              <a:rPr lang="en-US" sz="1800" dirty="0" smtClean="0"/>
              <a:t>Economic Census and Economic Indicators</a:t>
            </a:r>
          </a:p>
          <a:p>
            <a:pPr marL="293688" indent="-293688">
              <a:spcBef>
                <a:spcPts val="0"/>
              </a:spcBef>
              <a:spcAft>
                <a:spcPts val="1100"/>
              </a:spcAft>
              <a:buFont typeface="Arial" panose="020B0604020202020204" pitchFamily="34" charset="0"/>
              <a:buChar char="•"/>
            </a:pPr>
            <a:r>
              <a:rPr lang="en-US" sz="1800" dirty="0" smtClean="0">
                <a:cs typeface="Arial" panose="020B0604020202020204" pitchFamily="34" charset="0"/>
              </a:rPr>
              <a:t>International Trade</a:t>
            </a:r>
          </a:p>
          <a:p>
            <a:pPr marL="293688" indent="-293688">
              <a:spcBef>
                <a:spcPts val="0"/>
              </a:spcBef>
              <a:spcAft>
                <a:spcPts val="1100"/>
              </a:spcAft>
              <a:buFont typeface="Arial" panose="020B0604020202020204" pitchFamily="34" charset="0"/>
              <a:buChar char="•"/>
            </a:pPr>
            <a:r>
              <a:rPr lang="en-US" sz="1800" dirty="0" smtClean="0">
                <a:cs typeface="Arial" panose="020B0604020202020204" pitchFamily="34" charset="0"/>
              </a:rPr>
              <a:t>Quarterly Workforce Indicators</a:t>
            </a:r>
          </a:p>
          <a:p>
            <a:pPr marL="293688" indent="-293688">
              <a:spcBef>
                <a:spcPts val="0"/>
              </a:spcBef>
              <a:spcAft>
                <a:spcPts val="1100"/>
              </a:spcAft>
              <a:buFont typeface="Arial" panose="020B0604020202020204" pitchFamily="34" charset="0"/>
              <a:buChar char="•"/>
            </a:pPr>
            <a:r>
              <a:rPr lang="en-US" sz="1800" dirty="0" smtClean="0">
                <a:cs typeface="Arial" panose="020B0604020202020204" pitchFamily="34" charset="0"/>
              </a:rPr>
              <a:t>Survey of Business Owners</a:t>
            </a:r>
          </a:p>
          <a:p>
            <a:pPr marL="0" indent="0">
              <a:spcBef>
                <a:spcPts val="0"/>
              </a:spcBef>
              <a:spcAft>
                <a:spcPts val="1100"/>
              </a:spcAft>
              <a:buNone/>
            </a:pPr>
            <a:r>
              <a:rPr lang="en-US" sz="2400" dirty="0" smtClean="0">
                <a:solidFill>
                  <a:schemeClr val="tx2"/>
                </a:solidFill>
              </a:rPr>
              <a:t>Other Programs</a:t>
            </a:r>
          </a:p>
          <a:p>
            <a:pPr marL="293688" indent="-293688">
              <a:spcBef>
                <a:spcPts val="0"/>
              </a:spcBef>
              <a:spcAft>
                <a:spcPts val="1100"/>
              </a:spcAft>
              <a:buFont typeface="Arial" panose="020B0604020202020204" pitchFamily="34" charset="0"/>
              <a:buChar char="•"/>
            </a:pPr>
            <a:r>
              <a:rPr lang="en-US" sz="1800" dirty="0" smtClean="0"/>
              <a:t>The Planning Database</a:t>
            </a:r>
            <a:endParaRPr lang="en-US" sz="1800" dirty="0"/>
          </a:p>
        </p:txBody>
      </p:sp>
    </p:spTree>
    <p:extLst>
      <p:ext uri="{BB962C8B-B14F-4D97-AF65-F5344CB8AC3E}">
        <p14:creationId xmlns:p14="http://schemas.microsoft.com/office/powerpoint/2010/main" val="958508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0"/>
          <p:cNvSpPr txBox="1">
            <a:spLocks/>
          </p:cNvSpPr>
          <p:nvPr/>
        </p:nvSpPr>
        <p:spPr>
          <a:xfrm>
            <a:off x="899652" y="372915"/>
            <a:ext cx="10382864" cy="555554"/>
          </a:xfrm>
          <a:prstGeom prst="rect">
            <a:avLst/>
          </a:prstGeom>
        </p:spPr>
        <p:txBody>
          <a:bodyP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pPr fontAlgn="auto">
              <a:spcAft>
                <a:spcPts val="0"/>
              </a:spcAft>
            </a:pPr>
            <a:r>
              <a:rPr lang="en-US" dirty="0" smtClean="0">
                <a:solidFill>
                  <a:schemeClr val="tx2"/>
                </a:solidFill>
                <a:latin typeface="Calibri Light" panose="020F0302020204030204" pitchFamily="34" charset="0"/>
              </a:rPr>
              <a:t>Available Geographic </a:t>
            </a:r>
            <a:r>
              <a:rPr lang="en-US" dirty="0">
                <a:solidFill>
                  <a:schemeClr val="tx2"/>
                </a:solidFill>
                <a:latin typeface="Calibri Light" panose="020F0302020204030204" pitchFamily="34" charset="0"/>
              </a:rPr>
              <a:t>Areas</a:t>
            </a:r>
          </a:p>
        </p:txBody>
      </p:sp>
      <p:sp>
        <p:nvSpPr>
          <p:cNvPr id="1441" name="TextBox 1440"/>
          <p:cNvSpPr txBox="1"/>
          <p:nvPr/>
        </p:nvSpPr>
        <p:spPr>
          <a:xfrm>
            <a:off x="5348177" y="1272360"/>
            <a:ext cx="1371600" cy="523220"/>
          </a:xfrm>
          <a:prstGeom prst="rect">
            <a:avLst/>
          </a:prstGeom>
          <a:noFill/>
        </p:spPr>
        <p:txBody>
          <a:bodyPr wrap="square" rtlCol="0">
            <a:spAutoFit/>
          </a:bodyPr>
          <a:lstStyle/>
          <a:p>
            <a:r>
              <a:rPr lang="en-US" sz="2800" b="1" dirty="0">
                <a:solidFill>
                  <a:srgbClr val="A9203C"/>
                </a:solidFill>
                <a:cs typeface="Arial" panose="020B0604020202020204" pitchFamily="34" charset="0"/>
              </a:rPr>
              <a:t>Nation</a:t>
            </a:r>
          </a:p>
        </p:txBody>
      </p:sp>
      <p:grpSp>
        <p:nvGrpSpPr>
          <p:cNvPr id="12578" name="Group 12577"/>
          <p:cNvGrpSpPr/>
          <p:nvPr/>
        </p:nvGrpSpPr>
        <p:grpSpPr>
          <a:xfrm>
            <a:off x="1690577" y="1795580"/>
            <a:ext cx="8686800" cy="1229382"/>
            <a:chOff x="166577" y="1795580"/>
            <a:chExt cx="8686800" cy="1229382"/>
          </a:xfrm>
        </p:grpSpPr>
        <p:sp>
          <p:nvSpPr>
            <p:cNvPr id="1442" name="TextBox 1441"/>
            <p:cNvSpPr txBox="1"/>
            <p:nvPr/>
          </p:nvSpPr>
          <p:spPr>
            <a:xfrm>
              <a:off x="3824177" y="2322074"/>
              <a:ext cx="1333500" cy="446276"/>
            </a:xfrm>
            <a:prstGeom prst="rect">
              <a:avLst/>
            </a:prstGeom>
            <a:noFill/>
          </p:spPr>
          <p:txBody>
            <a:bodyPr wrap="square" rtlCol="0">
              <a:spAutoFit/>
            </a:bodyPr>
            <a:lstStyle/>
            <a:p>
              <a:r>
                <a:rPr lang="en-US" sz="2300" b="1" dirty="0">
                  <a:solidFill>
                    <a:srgbClr val="A9203C"/>
                  </a:solidFill>
                  <a:cs typeface="Arial" panose="020B0604020202020204" pitchFamily="34" charset="0"/>
                </a:rPr>
                <a:t>Regions</a:t>
              </a:r>
            </a:p>
          </p:txBody>
        </p:sp>
        <p:sp>
          <p:nvSpPr>
            <p:cNvPr id="1448" name="TextBox 1447"/>
            <p:cNvSpPr txBox="1"/>
            <p:nvPr/>
          </p:nvSpPr>
          <p:spPr>
            <a:xfrm>
              <a:off x="5472004" y="2193965"/>
              <a:ext cx="2238375" cy="830997"/>
            </a:xfrm>
            <a:prstGeom prst="rect">
              <a:avLst/>
            </a:prstGeom>
            <a:noFill/>
          </p:spPr>
          <p:txBody>
            <a:bodyPr wrap="square" rtlCol="0">
              <a:spAutoFit/>
            </a:bodyPr>
            <a:lstStyle/>
            <a:p>
              <a:r>
                <a:rPr lang="en-US" sz="1600" dirty="0">
                  <a:solidFill>
                    <a:srgbClr val="30405D"/>
                  </a:solidFill>
                  <a:cs typeface="Arial" panose="020B0604020202020204" pitchFamily="34" charset="0"/>
                </a:rPr>
                <a:t>American Indian/</a:t>
              </a:r>
            </a:p>
            <a:p>
              <a:r>
                <a:rPr lang="en-US" sz="1600" dirty="0">
                  <a:solidFill>
                    <a:srgbClr val="30405D"/>
                  </a:solidFill>
                  <a:cs typeface="Arial" panose="020B0604020202020204" pitchFamily="34" charset="0"/>
                </a:rPr>
                <a:t>Alaska Native Areas/ </a:t>
              </a:r>
            </a:p>
            <a:p>
              <a:r>
                <a:rPr lang="en-US" sz="1600" dirty="0">
                  <a:solidFill>
                    <a:srgbClr val="30405D"/>
                  </a:solidFill>
                  <a:cs typeface="Arial" panose="020B0604020202020204" pitchFamily="34" charset="0"/>
                </a:rPr>
                <a:t>Hawaiian Home Lands</a:t>
              </a:r>
            </a:p>
          </p:txBody>
        </p:sp>
        <p:sp>
          <p:nvSpPr>
            <p:cNvPr id="1449" name="TextBox 1448"/>
            <p:cNvSpPr txBox="1"/>
            <p:nvPr/>
          </p:nvSpPr>
          <p:spPr>
            <a:xfrm>
              <a:off x="2071577" y="2303486"/>
              <a:ext cx="1371600" cy="338554"/>
            </a:xfrm>
            <a:prstGeom prst="rect">
              <a:avLst/>
            </a:prstGeom>
            <a:noFill/>
          </p:spPr>
          <p:txBody>
            <a:bodyPr wrap="square" rtlCol="0">
              <a:spAutoFit/>
            </a:bodyPr>
            <a:lstStyle/>
            <a:p>
              <a:r>
                <a:rPr lang="en-US" sz="1600" dirty="0">
                  <a:solidFill>
                    <a:srgbClr val="30405D"/>
                  </a:solidFill>
                  <a:cs typeface="Arial" panose="020B0604020202020204" pitchFamily="34" charset="0"/>
                </a:rPr>
                <a:t>Urban Areas</a:t>
              </a:r>
            </a:p>
          </p:txBody>
        </p:sp>
        <p:sp>
          <p:nvSpPr>
            <p:cNvPr id="1450" name="TextBox 1449"/>
            <p:cNvSpPr txBox="1"/>
            <p:nvPr/>
          </p:nvSpPr>
          <p:spPr>
            <a:xfrm>
              <a:off x="166577" y="2156892"/>
              <a:ext cx="1905000" cy="584775"/>
            </a:xfrm>
            <a:prstGeom prst="rect">
              <a:avLst/>
            </a:prstGeom>
            <a:noFill/>
          </p:spPr>
          <p:txBody>
            <a:bodyPr wrap="square" rtlCol="0">
              <a:spAutoFit/>
            </a:bodyPr>
            <a:lstStyle/>
            <a:p>
              <a:r>
                <a:rPr lang="en-US" sz="1600" dirty="0">
                  <a:solidFill>
                    <a:srgbClr val="30405D"/>
                  </a:solidFill>
                  <a:cs typeface="Arial" panose="020B0604020202020204" pitchFamily="34" charset="0"/>
                </a:rPr>
                <a:t>Metropolitan and Micropolitan Areas</a:t>
              </a:r>
            </a:p>
          </p:txBody>
        </p:sp>
        <p:sp>
          <p:nvSpPr>
            <p:cNvPr id="1451" name="TextBox 1450"/>
            <p:cNvSpPr txBox="1"/>
            <p:nvPr/>
          </p:nvSpPr>
          <p:spPr>
            <a:xfrm>
              <a:off x="7710377" y="2147367"/>
              <a:ext cx="1143000" cy="830997"/>
            </a:xfrm>
            <a:prstGeom prst="rect">
              <a:avLst/>
            </a:prstGeom>
            <a:noFill/>
          </p:spPr>
          <p:txBody>
            <a:bodyPr wrap="square" rtlCol="0">
              <a:spAutoFit/>
            </a:bodyPr>
            <a:lstStyle/>
            <a:p>
              <a:r>
                <a:rPr lang="en-US" sz="1600" dirty="0">
                  <a:solidFill>
                    <a:srgbClr val="30405D"/>
                  </a:solidFill>
                  <a:cs typeface="Arial" panose="020B0604020202020204" pitchFamily="34" charset="0"/>
                </a:rPr>
                <a:t>Zip Code Tabulation Areas</a:t>
              </a:r>
              <a:endParaRPr lang="en-US" dirty="0">
                <a:solidFill>
                  <a:srgbClr val="30405D"/>
                </a:solidFill>
                <a:cs typeface="Arial" panose="020B0604020202020204" pitchFamily="34" charset="0"/>
              </a:endParaRPr>
            </a:p>
          </p:txBody>
        </p:sp>
        <p:cxnSp>
          <p:nvCxnSpPr>
            <p:cNvPr id="1457" name="Straight Connector 1456"/>
            <p:cNvCxnSpPr>
              <a:endCxn id="1442" idx="2"/>
            </p:cNvCxnSpPr>
            <p:nvPr/>
          </p:nvCxnSpPr>
          <p:spPr>
            <a:xfrm flipV="1">
              <a:off x="1309577" y="1795580"/>
              <a:ext cx="3200400" cy="314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8" name="Straight Connector 1457"/>
            <p:cNvCxnSpPr>
              <a:stCxn id="1443" idx="0"/>
              <a:endCxn id="1442" idx="2"/>
            </p:cNvCxnSpPr>
            <p:nvPr/>
          </p:nvCxnSpPr>
          <p:spPr>
            <a:xfrm flipV="1">
              <a:off x="2757377" y="1795580"/>
              <a:ext cx="1752600" cy="507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9" name="Straight Connector 1458"/>
            <p:cNvCxnSpPr>
              <a:endCxn id="1442" idx="2"/>
            </p:cNvCxnSpPr>
            <p:nvPr/>
          </p:nvCxnSpPr>
          <p:spPr>
            <a:xfrm flipV="1">
              <a:off x="4509977" y="1795581"/>
              <a:ext cx="0" cy="507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0" name="Straight Connector 1459"/>
            <p:cNvCxnSpPr>
              <a:stCxn id="1459" idx="0"/>
            </p:cNvCxnSpPr>
            <p:nvPr/>
          </p:nvCxnSpPr>
          <p:spPr>
            <a:xfrm flipH="1" flipV="1">
              <a:off x="4433781" y="1795584"/>
              <a:ext cx="2157410" cy="398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1" name="Straight Connector 1460"/>
            <p:cNvCxnSpPr>
              <a:stCxn id="1445" idx="0"/>
              <a:endCxn id="1442" idx="2"/>
            </p:cNvCxnSpPr>
            <p:nvPr/>
          </p:nvCxnSpPr>
          <p:spPr>
            <a:xfrm flipH="1" flipV="1">
              <a:off x="4509977" y="1795580"/>
              <a:ext cx="3771900" cy="35178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584" name="Group 12583"/>
          <p:cNvGrpSpPr/>
          <p:nvPr/>
        </p:nvGrpSpPr>
        <p:grpSpPr>
          <a:xfrm>
            <a:off x="5286266" y="4189971"/>
            <a:ext cx="1609835" cy="1847243"/>
            <a:chOff x="3762265" y="4189970"/>
            <a:chExt cx="1609835" cy="1847243"/>
          </a:xfrm>
        </p:grpSpPr>
        <p:cxnSp>
          <p:nvCxnSpPr>
            <p:cNvPr id="1464" name="Straight Connector 1463"/>
            <p:cNvCxnSpPr/>
            <p:nvPr/>
          </p:nvCxnSpPr>
          <p:spPr>
            <a:xfrm flipV="1">
              <a:off x="4521883" y="4189970"/>
              <a:ext cx="0" cy="798553"/>
            </a:xfrm>
            <a:prstGeom prst="line">
              <a:avLst/>
            </a:prstGeom>
          </p:spPr>
          <p:style>
            <a:lnRef idx="1">
              <a:schemeClr val="accent1"/>
            </a:lnRef>
            <a:fillRef idx="0">
              <a:schemeClr val="accent1"/>
            </a:fillRef>
            <a:effectRef idx="0">
              <a:schemeClr val="accent1"/>
            </a:effectRef>
            <a:fontRef idx="minor">
              <a:schemeClr val="tx1"/>
            </a:fontRef>
          </p:style>
        </p:cxnSp>
        <p:grpSp>
          <p:nvGrpSpPr>
            <p:cNvPr id="12581" name="Group 12580"/>
            <p:cNvGrpSpPr/>
            <p:nvPr/>
          </p:nvGrpSpPr>
          <p:grpSpPr>
            <a:xfrm>
              <a:off x="3762265" y="5117856"/>
              <a:ext cx="1609835" cy="919357"/>
              <a:chOff x="3762265" y="5117856"/>
              <a:chExt cx="1609835" cy="919357"/>
            </a:xfrm>
          </p:grpSpPr>
          <p:sp>
            <p:nvSpPr>
              <p:cNvPr id="102" name="Slide Number Placeholder 1"/>
              <p:cNvSpPr txBox="1">
                <a:spLocks/>
              </p:cNvSpPr>
              <p:nvPr/>
            </p:nvSpPr>
            <p:spPr>
              <a:xfrm>
                <a:off x="3771900" y="5624514"/>
                <a:ext cx="1600200" cy="273844"/>
              </a:xfrm>
              <a:prstGeom prst="rect">
                <a:avLst/>
              </a:prstGeom>
            </p:spPr>
            <p:txBody>
              <a:bodyPr vert="horz" lIns="68580" tIns="34290" rIns="68580" bIns="34290" rtlCol="0" anchor="ctr"/>
              <a:lstStyle>
                <a:defPPr>
                  <a:defRPr lang="en-US"/>
                </a:defPPr>
                <a:lvl1pPr marL="0" algn="ctr" defTabSz="914400" rtl="0" eaLnBrk="1" latinLnBrk="0" hangingPunct="1">
                  <a:defRPr sz="1200" b="1" kern="1200" baseline="0">
                    <a:solidFill>
                      <a:schemeClr val="tx2"/>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2C905-FF40-4437-BDDD-7BDE312C732D}" type="slidenum">
                  <a:rPr lang="en-US" sz="900">
                    <a:solidFill>
                      <a:schemeClr val="bg1"/>
                    </a:solidFill>
                    <a:latin typeface="+mn-lt"/>
                  </a:rPr>
                  <a:pPr/>
                  <a:t>6</a:t>
                </a:fld>
                <a:endParaRPr lang="en-US" sz="900" dirty="0">
                  <a:solidFill>
                    <a:schemeClr val="bg1"/>
                  </a:solidFill>
                  <a:latin typeface="+mn-lt"/>
                </a:endParaRPr>
              </a:p>
            </p:txBody>
          </p:sp>
          <p:sp>
            <p:nvSpPr>
              <p:cNvPr id="1445" name="TextBox 1444"/>
              <p:cNvSpPr txBox="1"/>
              <p:nvPr/>
            </p:nvSpPr>
            <p:spPr>
              <a:xfrm>
                <a:off x="3762265" y="5117856"/>
                <a:ext cx="1495425" cy="323165"/>
              </a:xfrm>
              <a:prstGeom prst="rect">
                <a:avLst/>
              </a:prstGeom>
              <a:noFill/>
            </p:spPr>
            <p:txBody>
              <a:bodyPr wrap="square" rtlCol="0">
                <a:spAutoFit/>
              </a:bodyPr>
              <a:lstStyle/>
              <a:p>
                <a:r>
                  <a:rPr lang="en-US" sz="1500" b="1" dirty="0">
                    <a:solidFill>
                      <a:srgbClr val="A9203C"/>
                    </a:solidFill>
                    <a:cs typeface="Arial" panose="020B0604020202020204" pitchFamily="34" charset="0"/>
                  </a:rPr>
                  <a:t>Census Tracts</a:t>
                </a:r>
              </a:p>
            </p:txBody>
          </p:sp>
          <p:sp>
            <p:nvSpPr>
              <p:cNvPr id="1446" name="TextBox 1445"/>
              <p:cNvSpPr txBox="1"/>
              <p:nvPr/>
            </p:nvSpPr>
            <p:spPr>
              <a:xfrm>
                <a:off x="3800367" y="5729436"/>
                <a:ext cx="1457325" cy="307777"/>
              </a:xfrm>
              <a:prstGeom prst="rect">
                <a:avLst/>
              </a:prstGeom>
              <a:noFill/>
            </p:spPr>
            <p:txBody>
              <a:bodyPr wrap="square" rtlCol="0">
                <a:spAutoFit/>
              </a:bodyPr>
              <a:lstStyle/>
              <a:p>
                <a:r>
                  <a:rPr lang="en-US" sz="1400" b="1" dirty="0">
                    <a:solidFill>
                      <a:srgbClr val="A9203C"/>
                    </a:solidFill>
                    <a:cs typeface="Arial" panose="020B0604020202020204" pitchFamily="34" charset="0"/>
                  </a:rPr>
                  <a:t>Block Groups</a:t>
                </a:r>
              </a:p>
            </p:txBody>
          </p:sp>
          <p:cxnSp>
            <p:nvCxnSpPr>
              <p:cNvPr id="1465" name="Straight Connector 1464"/>
              <p:cNvCxnSpPr/>
              <p:nvPr/>
            </p:nvCxnSpPr>
            <p:spPr>
              <a:xfrm flipV="1">
                <a:off x="4520610" y="5441021"/>
                <a:ext cx="0" cy="242251"/>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2583" name="Group 12582"/>
          <p:cNvGrpSpPr/>
          <p:nvPr/>
        </p:nvGrpSpPr>
        <p:grpSpPr>
          <a:xfrm>
            <a:off x="1690577" y="2768351"/>
            <a:ext cx="8839200" cy="2220173"/>
            <a:chOff x="166577" y="2768350"/>
            <a:chExt cx="8839200" cy="2220173"/>
          </a:xfrm>
        </p:grpSpPr>
        <p:grpSp>
          <p:nvGrpSpPr>
            <p:cNvPr id="12579" name="Group 12578"/>
            <p:cNvGrpSpPr/>
            <p:nvPr/>
          </p:nvGrpSpPr>
          <p:grpSpPr>
            <a:xfrm>
              <a:off x="4052777" y="2768350"/>
              <a:ext cx="914400" cy="631808"/>
              <a:chOff x="4052777" y="2768350"/>
              <a:chExt cx="914400" cy="631808"/>
            </a:xfrm>
          </p:grpSpPr>
          <p:sp>
            <p:nvSpPr>
              <p:cNvPr id="1443" name="TextBox 1442"/>
              <p:cNvSpPr txBox="1"/>
              <p:nvPr/>
            </p:nvSpPr>
            <p:spPr>
              <a:xfrm>
                <a:off x="4052777" y="3015437"/>
                <a:ext cx="914400" cy="384721"/>
              </a:xfrm>
              <a:prstGeom prst="rect">
                <a:avLst/>
              </a:prstGeom>
              <a:noFill/>
            </p:spPr>
            <p:txBody>
              <a:bodyPr wrap="square" rtlCol="0">
                <a:spAutoFit/>
              </a:bodyPr>
              <a:lstStyle/>
              <a:p>
                <a:r>
                  <a:rPr lang="en-US" sz="1900" b="1" dirty="0">
                    <a:solidFill>
                      <a:srgbClr val="A9203C"/>
                    </a:solidFill>
                    <a:cs typeface="Arial" panose="020B0604020202020204" pitchFamily="34" charset="0"/>
                  </a:rPr>
                  <a:t>States</a:t>
                </a:r>
              </a:p>
            </p:txBody>
          </p:sp>
          <p:cxnSp>
            <p:nvCxnSpPr>
              <p:cNvPr id="1462" name="Straight Connector 1461"/>
              <p:cNvCxnSpPr/>
              <p:nvPr/>
            </p:nvCxnSpPr>
            <p:spPr>
              <a:xfrm flipV="1">
                <a:off x="4519502" y="2768350"/>
                <a:ext cx="0" cy="25661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463" name="Straight Connector 1462"/>
            <p:cNvCxnSpPr>
              <a:endCxn id="1454" idx="2"/>
            </p:cNvCxnSpPr>
            <p:nvPr/>
          </p:nvCxnSpPr>
          <p:spPr>
            <a:xfrm flipV="1">
              <a:off x="4509977" y="3400158"/>
              <a:ext cx="0" cy="449593"/>
            </a:xfrm>
            <a:prstGeom prst="line">
              <a:avLst/>
            </a:prstGeom>
          </p:spPr>
          <p:style>
            <a:lnRef idx="1">
              <a:schemeClr val="accent1"/>
            </a:lnRef>
            <a:fillRef idx="0">
              <a:schemeClr val="accent1"/>
            </a:fillRef>
            <a:effectRef idx="0">
              <a:schemeClr val="accent1"/>
            </a:effectRef>
            <a:fontRef idx="minor">
              <a:schemeClr val="tx1"/>
            </a:fontRef>
          </p:style>
        </p:cxnSp>
        <p:grpSp>
          <p:nvGrpSpPr>
            <p:cNvPr id="12582" name="Group 12581"/>
            <p:cNvGrpSpPr/>
            <p:nvPr/>
          </p:nvGrpSpPr>
          <p:grpSpPr>
            <a:xfrm>
              <a:off x="166577" y="3400157"/>
              <a:ext cx="8839200" cy="1588366"/>
              <a:chOff x="166577" y="3400157"/>
              <a:chExt cx="8839200" cy="1588366"/>
            </a:xfrm>
          </p:grpSpPr>
          <p:cxnSp>
            <p:nvCxnSpPr>
              <p:cNvPr id="1466" name="Straight Connector 1465"/>
              <p:cNvCxnSpPr>
                <a:stCxn id="1458" idx="0"/>
                <a:endCxn id="1454" idx="2"/>
              </p:cNvCxnSpPr>
              <p:nvPr/>
            </p:nvCxnSpPr>
            <p:spPr>
              <a:xfrm flipV="1">
                <a:off x="966677" y="3400158"/>
                <a:ext cx="3543300" cy="4302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7" name="Straight Connector 1466"/>
              <p:cNvCxnSpPr>
                <a:stCxn id="1448" idx="0"/>
                <a:endCxn id="1454" idx="2"/>
              </p:cNvCxnSpPr>
              <p:nvPr/>
            </p:nvCxnSpPr>
            <p:spPr>
              <a:xfrm flipV="1">
                <a:off x="2300177" y="3400157"/>
                <a:ext cx="2209800" cy="430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8" name="Straight Connector 1467"/>
              <p:cNvCxnSpPr>
                <a:stCxn id="1447" idx="0"/>
                <a:endCxn id="1454" idx="2"/>
              </p:cNvCxnSpPr>
              <p:nvPr/>
            </p:nvCxnSpPr>
            <p:spPr>
              <a:xfrm flipV="1">
                <a:off x="3300303" y="3400158"/>
                <a:ext cx="1209675" cy="403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9" name="Straight Connector 1468"/>
              <p:cNvCxnSpPr>
                <a:stCxn id="1451" idx="0"/>
                <a:endCxn id="1454" idx="2"/>
              </p:cNvCxnSpPr>
              <p:nvPr/>
            </p:nvCxnSpPr>
            <p:spPr>
              <a:xfrm flipH="1" flipV="1">
                <a:off x="4509977" y="3400157"/>
                <a:ext cx="1314450" cy="386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0" name="Straight Connector 1469"/>
              <p:cNvCxnSpPr>
                <a:stCxn id="1452" idx="0"/>
                <a:endCxn id="1454" idx="2"/>
              </p:cNvCxnSpPr>
              <p:nvPr/>
            </p:nvCxnSpPr>
            <p:spPr>
              <a:xfrm flipH="1" flipV="1">
                <a:off x="4509978" y="3400157"/>
                <a:ext cx="2614615" cy="449592"/>
              </a:xfrm>
              <a:prstGeom prst="line">
                <a:avLst/>
              </a:prstGeom>
            </p:spPr>
            <p:style>
              <a:lnRef idx="1">
                <a:schemeClr val="accent1"/>
              </a:lnRef>
              <a:fillRef idx="0">
                <a:schemeClr val="accent1"/>
              </a:fillRef>
              <a:effectRef idx="0">
                <a:schemeClr val="accent1"/>
              </a:effectRef>
              <a:fontRef idx="minor">
                <a:schemeClr val="tx1"/>
              </a:fontRef>
            </p:style>
          </p:cxnSp>
          <p:sp>
            <p:nvSpPr>
              <p:cNvPr id="1444" name="TextBox 1443"/>
              <p:cNvSpPr txBox="1"/>
              <p:nvPr/>
            </p:nvSpPr>
            <p:spPr>
              <a:xfrm>
                <a:off x="3947671" y="3836027"/>
                <a:ext cx="1138238" cy="353943"/>
              </a:xfrm>
              <a:prstGeom prst="rect">
                <a:avLst/>
              </a:prstGeom>
              <a:noFill/>
            </p:spPr>
            <p:txBody>
              <a:bodyPr wrap="square" rtlCol="0">
                <a:spAutoFit/>
              </a:bodyPr>
              <a:lstStyle/>
              <a:p>
                <a:r>
                  <a:rPr lang="en-US" sz="1700" b="1" dirty="0">
                    <a:solidFill>
                      <a:srgbClr val="A9203C"/>
                    </a:solidFill>
                    <a:cs typeface="Arial" panose="020B0604020202020204" pitchFamily="34" charset="0"/>
                  </a:rPr>
                  <a:t>Counties</a:t>
                </a:r>
              </a:p>
            </p:txBody>
          </p:sp>
          <p:sp>
            <p:nvSpPr>
              <p:cNvPr id="1447" name="TextBox 1446"/>
              <p:cNvSpPr txBox="1"/>
              <p:nvPr/>
            </p:nvSpPr>
            <p:spPr>
              <a:xfrm>
                <a:off x="166577" y="3830389"/>
                <a:ext cx="1600200" cy="615553"/>
              </a:xfrm>
              <a:prstGeom prst="rect">
                <a:avLst/>
              </a:prstGeom>
              <a:noFill/>
            </p:spPr>
            <p:txBody>
              <a:bodyPr wrap="square" rtlCol="0">
                <a:spAutoFit/>
              </a:bodyPr>
              <a:lstStyle/>
              <a:p>
                <a:r>
                  <a:rPr lang="en-US" sz="1700" dirty="0">
                    <a:solidFill>
                      <a:srgbClr val="30405D"/>
                    </a:solidFill>
                    <a:cs typeface="Arial" panose="020B0604020202020204" pitchFamily="34" charset="0"/>
                  </a:rPr>
                  <a:t>Congressional Districts</a:t>
                </a:r>
              </a:p>
            </p:txBody>
          </p:sp>
          <p:sp>
            <p:nvSpPr>
              <p:cNvPr id="1452" name="TextBox 1451"/>
              <p:cNvSpPr txBox="1"/>
              <p:nvPr/>
            </p:nvSpPr>
            <p:spPr>
              <a:xfrm>
                <a:off x="2824052" y="3803330"/>
                <a:ext cx="952500" cy="369332"/>
              </a:xfrm>
              <a:prstGeom prst="rect">
                <a:avLst/>
              </a:prstGeom>
              <a:noFill/>
            </p:spPr>
            <p:txBody>
              <a:bodyPr wrap="square" rtlCol="0">
                <a:spAutoFit/>
              </a:bodyPr>
              <a:lstStyle/>
              <a:p>
                <a:r>
                  <a:rPr lang="en-US" dirty="0">
                    <a:solidFill>
                      <a:srgbClr val="30405D"/>
                    </a:solidFill>
                    <a:cs typeface="Arial" panose="020B0604020202020204" pitchFamily="34" charset="0"/>
                  </a:rPr>
                  <a:t>Places</a:t>
                </a:r>
              </a:p>
            </p:txBody>
          </p:sp>
          <p:sp>
            <p:nvSpPr>
              <p:cNvPr id="1453" name="TextBox 1452"/>
              <p:cNvSpPr txBox="1"/>
              <p:nvPr/>
            </p:nvSpPr>
            <p:spPr>
              <a:xfrm>
                <a:off x="1690577" y="3830388"/>
                <a:ext cx="1219200" cy="646331"/>
              </a:xfrm>
              <a:prstGeom prst="rect">
                <a:avLst/>
              </a:prstGeom>
              <a:noFill/>
            </p:spPr>
            <p:txBody>
              <a:bodyPr wrap="square" rtlCol="0">
                <a:spAutoFit/>
              </a:bodyPr>
              <a:lstStyle/>
              <a:p>
                <a:r>
                  <a:rPr lang="en-US" dirty="0">
                    <a:solidFill>
                      <a:srgbClr val="30405D"/>
                    </a:solidFill>
                    <a:cs typeface="Arial" panose="020B0604020202020204" pitchFamily="34" charset="0"/>
                  </a:rPr>
                  <a:t>School Districts</a:t>
                </a:r>
              </a:p>
            </p:txBody>
          </p:sp>
          <p:sp>
            <p:nvSpPr>
              <p:cNvPr id="1454" name="TextBox 1453"/>
              <p:cNvSpPr txBox="1"/>
              <p:nvPr/>
            </p:nvSpPr>
            <p:spPr>
              <a:xfrm>
                <a:off x="5138627" y="3786960"/>
                <a:ext cx="1371600" cy="1138773"/>
              </a:xfrm>
              <a:prstGeom prst="rect">
                <a:avLst/>
              </a:prstGeom>
              <a:noFill/>
            </p:spPr>
            <p:txBody>
              <a:bodyPr wrap="square" rtlCol="0">
                <a:spAutoFit/>
              </a:bodyPr>
              <a:lstStyle/>
              <a:p>
                <a:r>
                  <a:rPr lang="en-US" sz="1700" dirty="0">
                    <a:solidFill>
                      <a:srgbClr val="30405D"/>
                    </a:solidFill>
                    <a:cs typeface="Arial" panose="020B0604020202020204" pitchFamily="34" charset="0"/>
                  </a:rPr>
                  <a:t>Public Use Microdata Areas (PUMAs)</a:t>
                </a:r>
              </a:p>
            </p:txBody>
          </p:sp>
          <p:sp>
            <p:nvSpPr>
              <p:cNvPr id="1455" name="TextBox 1454"/>
              <p:cNvSpPr txBox="1"/>
              <p:nvPr/>
            </p:nvSpPr>
            <p:spPr>
              <a:xfrm>
                <a:off x="6567380" y="3849750"/>
                <a:ext cx="1114425" cy="1138773"/>
              </a:xfrm>
              <a:prstGeom prst="rect">
                <a:avLst/>
              </a:prstGeom>
              <a:noFill/>
            </p:spPr>
            <p:txBody>
              <a:bodyPr wrap="square" rtlCol="0">
                <a:spAutoFit/>
              </a:bodyPr>
              <a:lstStyle/>
              <a:p>
                <a:r>
                  <a:rPr lang="en-US" sz="1700" dirty="0">
                    <a:solidFill>
                      <a:srgbClr val="30405D"/>
                    </a:solidFill>
                    <a:cs typeface="Arial" panose="020B0604020202020204" pitchFamily="34" charset="0"/>
                  </a:rPr>
                  <a:t>Alaska Native Regional Areas</a:t>
                </a:r>
              </a:p>
            </p:txBody>
          </p:sp>
          <p:sp>
            <p:nvSpPr>
              <p:cNvPr id="1456" name="TextBox 1455"/>
              <p:cNvSpPr txBox="1"/>
              <p:nvPr/>
            </p:nvSpPr>
            <p:spPr>
              <a:xfrm>
                <a:off x="7786577" y="3849751"/>
                <a:ext cx="1219200" cy="877163"/>
              </a:xfrm>
              <a:prstGeom prst="rect">
                <a:avLst/>
              </a:prstGeom>
              <a:noFill/>
            </p:spPr>
            <p:txBody>
              <a:bodyPr wrap="square" rtlCol="0">
                <a:spAutoFit/>
              </a:bodyPr>
              <a:lstStyle/>
              <a:p>
                <a:r>
                  <a:rPr lang="en-US" sz="1700" dirty="0">
                    <a:solidFill>
                      <a:srgbClr val="30405D"/>
                    </a:solidFill>
                    <a:cs typeface="Arial" panose="020B0604020202020204" pitchFamily="34" charset="0"/>
                  </a:rPr>
                  <a:t>State Legislative Districts</a:t>
                </a:r>
              </a:p>
            </p:txBody>
          </p:sp>
          <p:cxnSp>
            <p:nvCxnSpPr>
              <p:cNvPr id="1471" name="Straight Connector 1470"/>
              <p:cNvCxnSpPr>
                <a:stCxn id="1460" idx="0"/>
                <a:endCxn id="1454" idx="2"/>
              </p:cNvCxnSpPr>
              <p:nvPr/>
            </p:nvCxnSpPr>
            <p:spPr>
              <a:xfrm flipH="1" flipV="1">
                <a:off x="4509977" y="3400158"/>
                <a:ext cx="3886200" cy="449593"/>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44" name="TextBox 43"/>
          <p:cNvSpPr txBox="1"/>
          <p:nvPr/>
        </p:nvSpPr>
        <p:spPr>
          <a:xfrm>
            <a:off x="5205302" y="6289363"/>
            <a:ext cx="1457325" cy="307777"/>
          </a:xfrm>
          <a:prstGeom prst="rect">
            <a:avLst/>
          </a:prstGeom>
          <a:noFill/>
        </p:spPr>
        <p:txBody>
          <a:bodyPr wrap="square" rtlCol="0">
            <a:spAutoFit/>
          </a:bodyPr>
          <a:lstStyle/>
          <a:p>
            <a:pPr algn="ctr"/>
            <a:r>
              <a:rPr lang="en-US" sz="1400" b="1" dirty="0" smtClean="0">
                <a:solidFill>
                  <a:srgbClr val="A9203C"/>
                </a:solidFill>
                <a:cs typeface="Arial" panose="020B0604020202020204" pitchFamily="34" charset="0"/>
              </a:rPr>
              <a:t>Blocks</a:t>
            </a:r>
            <a:endParaRPr lang="en-US" sz="1400" b="1" dirty="0">
              <a:solidFill>
                <a:srgbClr val="A9203C"/>
              </a:solidFill>
              <a:cs typeface="Arial" panose="020B0604020202020204" pitchFamily="34" charset="0"/>
            </a:endParaRPr>
          </a:p>
        </p:txBody>
      </p:sp>
      <p:sp>
        <p:nvSpPr>
          <p:cNvPr id="2" name="Slide Number Placeholder 1"/>
          <p:cNvSpPr>
            <a:spLocks noGrp="1"/>
          </p:cNvSpPr>
          <p:nvPr>
            <p:ph type="sldNum" sz="quarter" idx="12"/>
          </p:nvPr>
        </p:nvSpPr>
        <p:spPr/>
        <p:txBody>
          <a:bodyPr/>
          <a:lstStyle/>
          <a:p>
            <a:fld id="{24BFE6D4-27A9-4AE4-9EAE-AF75F97B179B}" type="slidenum">
              <a:rPr lang="en-US" smtClean="0"/>
              <a:t>6</a:t>
            </a:fld>
            <a:endParaRPr lang="en-US"/>
          </a:p>
        </p:txBody>
      </p:sp>
    </p:spTree>
    <p:extLst>
      <p:ext uri="{BB962C8B-B14F-4D97-AF65-F5344CB8AC3E}">
        <p14:creationId xmlns:p14="http://schemas.microsoft.com/office/powerpoint/2010/main" val="9316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BFE6D4-27A9-4AE4-9EAE-AF75F97B179B}" type="slidenum">
              <a:rPr lang="en-US" smtClean="0"/>
              <a:t>7</a:t>
            </a:fld>
            <a:endParaRPr lang="en-US"/>
          </a:p>
        </p:txBody>
      </p:sp>
      <p:sp>
        <p:nvSpPr>
          <p:cNvPr id="5" name="Title 10"/>
          <p:cNvSpPr txBox="1">
            <a:spLocks/>
          </p:cNvSpPr>
          <p:nvPr/>
        </p:nvSpPr>
        <p:spPr>
          <a:xfrm>
            <a:off x="1278448" y="-56896"/>
            <a:ext cx="5688409" cy="634315"/>
          </a:xfrm>
          <a:prstGeom prst="rect">
            <a:avLst/>
          </a:prstGeom>
        </p:spPr>
        <p:txBody>
          <a:bodyP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pPr fontAlgn="auto">
              <a:spcAft>
                <a:spcPts val="0"/>
              </a:spcAft>
            </a:pPr>
            <a:r>
              <a:rPr lang="en-US" dirty="0" smtClean="0">
                <a:solidFill>
                  <a:schemeClr val="tx2"/>
                </a:solidFill>
                <a:latin typeface="Calibri Light" panose="020F0302020204030204" pitchFamily="34" charset="0"/>
              </a:rPr>
              <a:t>Developers Page</a:t>
            </a:r>
            <a:endParaRPr lang="en-US" dirty="0">
              <a:solidFill>
                <a:schemeClr val="tx2"/>
              </a:solidFill>
              <a:latin typeface="Calibri Light" panose="020F0302020204030204" pitchFamily="34" charset="0"/>
            </a:endParaRPr>
          </a:p>
        </p:txBody>
      </p:sp>
      <p:sp>
        <p:nvSpPr>
          <p:cNvPr id="9" name="Rectangle 8"/>
          <p:cNvSpPr/>
          <p:nvPr/>
        </p:nvSpPr>
        <p:spPr>
          <a:xfrm>
            <a:off x="8369592" y="-20709"/>
            <a:ext cx="3822408" cy="61618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dirty="0">
              <a:solidFill>
                <a:prstClr val="white"/>
              </a:solidFill>
            </a:endParaRPr>
          </a:p>
        </p:txBody>
      </p:sp>
      <p:sp>
        <p:nvSpPr>
          <p:cNvPr id="10" name="Content Placeholder 11"/>
          <p:cNvSpPr txBox="1">
            <a:spLocks/>
          </p:cNvSpPr>
          <p:nvPr/>
        </p:nvSpPr>
        <p:spPr>
          <a:xfrm>
            <a:off x="8617748" y="532777"/>
            <a:ext cx="3326095" cy="4277347"/>
          </a:xfrm>
          <a:prstGeom prst="rect">
            <a:avLst/>
          </a:prstGeom>
        </p:spPr>
        <p:txBody>
          <a:bodyP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smtClean="0"/>
              <a:t>Accessing our API</a:t>
            </a:r>
            <a:endParaRPr lang="en-US" sz="2400" dirty="0"/>
          </a:p>
          <a:p>
            <a:r>
              <a:rPr lang="en-US" sz="1800" dirty="0" smtClean="0"/>
              <a:t>Request a Key</a:t>
            </a:r>
          </a:p>
          <a:p>
            <a:pPr lvl="1"/>
            <a:r>
              <a:rPr lang="en-US" sz="1400" dirty="0" smtClean="0"/>
              <a:t>For more than 500 queries per day</a:t>
            </a:r>
          </a:p>
          <a:p>
            <a:pPr lvl="1"/>
            <a:r>
              <a:rPr lang="en-US" sz="1400" dirty="0"/>
              <a:t>No  throttling/limitations</a:t>
            </a:r>
          </a:p>
          <a:p>
            <a:r>
              <a:rPr lang="en-US" sz="1800" dirty="0" smtClean="0"/>
              <a:t>Browse the Discovery Tool</a:t>
            </a:r>
          </a:p>
          <a:p>
            <a:pPr lvl="1"/>
            <a:r>
              <a:rPr lang="en-US" sz="1400" dirty="0" smtClean="0"/>
              <a:t>List of available datasets/endpoints (370 as of 9/12/2019)</a:t>
            </a:r>
          </a:p>
          <a:p>
            <a:pPr lvl="1"/>
            <a:r>
              <a:rPr lang="en-US" sz="1400" dirty="0" smtClean="0"/>
              <a:t>Descriptions, etc.</a:t>
            </a:r>
            <a:endParaRPr lang="en-US" sz="1400" dirty="0"/>
          </a:p>
          <a:p>
            <a:r>
              <a:rPr lang="en-US" sz="1800" dirty="0" smtClean="0"/>
              <a:t>Review the Updates Periodically</a:t>
            </a:r>
          </a:p>
          <a:p>
            <a:pPr lvl="1"/>
            <a:r>
              <a:rPr lang="en-US" sz="1400" dirty="0" smtClean="0"/>
              <a:t>Join the Mailing List</a:t>
            </a:r>
          </a:p>
          <a:p>
            <a:pPr lvl="1"/>
            <a:r>
              <a:rPr lang="en-US" sz="1400" dirty="0" smtClean="0"/>
              <a:t>Check your Spam folder for alerts</a:t>
            </a:r>
          </a:p>
          <a:p>
            <a:r>
              <a:rPr lang="en-US" sz="1800" dirty="0" smtClean="0"/>
              <a:t>Share your Experiences</a:t>
            </a:r>
          </a:p>
          <a:p>
            <a:pPr lvl="1"/>
            <a:r>
              <a:rPr lang="en-US" sz="1400" dirty="0" smtClean="0"/>
              <a:t>Developer s Forum</a:t>
            </a:r>
            <a:endParaRPr lang="en-US" sz="1400" dirty="0"/>
          </a:p>
        </p:txBody>
      </p:sp>
      <p:sp>
        <p:nvSpPr>
          <p:cNvPr id="11" name="Rectangle 10"/>
          <p:cNvSpPr/>
          <p:nvPr/>
        </p:nvSpPr>
        <p:spPr>
          <a:xfrm>
            <a:off x="7328489" y="5249477"/>
            <a:ext cx="3440395" cy="584775"/>
          </a:xfrm>
          <a:prstGeom prst="rect">
            <a:avLst/>
          </a:prstGeom>
          <a:solidFill>
            <a:schemeClr val="accent6">
              <a:lumMod val="40000"/>
              <a:lumOff val="60000"/>
            </a:schemeClr>
          </a:solidFill>
        </p:spPr>
        <p:txBody>
          <a:bodyPr wrap="square">
            <a:spAutoFit/>
          </a:bodyPr>
          <a:lstStyle/>
          <a:p>
            <a:pPr algn="ctr"/>
            <a:r>
              <a:rPr lang="en-US" sz="2000" dirty="0" smtClean="0"/>
              <a:t>Developers </a:t>
            </a:r>
            <a:r>
              <a:rPr lang="en-US" sz="2000" dirty="0"/>
              <a:t>Home Page</a:t>
            </a:r>
            <a:endParaRPr lang="en-US" dirty="0">
              <a:solidFill>
                <a:srgbClr val="0000FF"/>
              </a:solidFill>
            </a:endParaRPr>
          </a:p>
          <a:p>
            <a:pPr algn="ctr"/>
            <a:r>
              <a:rPr lang="en-US" sz="1200" dirty="0">
                <a:solidFill>
                  <a:srgbClr val="0000FF"/>
                </a:solidFill>
              </a:rPr>
              <a:t>https://www.census.gov/developers/</a:t>
            </a:r>
          </a:p>
        </p:txBody>
      </p:sp>
      <p:pic>
        <p:nvPicPr>
          <p:cNvPr id="12" name="Picture 11"/>
          <p:cNvPicPr>
            <a:picLocks noChangeAspect="1"/>
          </p:cNvPicPr>
          <p:nvPr/>
        </p:nvPicPr>
        <p:blipFill>
          <a:blip r:embed="rId3"/>
          <a:stretch>
            <a:fillRect/>
          </a:stretch>
        </p:blipFill>
        <p:spPr>
          <a:xfrm>
            <a:off x="1278448" y="763645"/>
            <a:ext cx="6050041" cy="5259485"/>
          </a:xfrm>
          <a:prstGeom prst="rect">
            <a:avLst/>
          </a:prstGeom>
          <a:ln>
            <a:solidFill>
              <a:schemeClr val="accent1"/>
            </a:solidFill>
          </a:ln>
        </p:spPr>
      </p:pic>
      <p:sp>
        <p:nvSpPr>
          <p:cNvPr id="13" name="Oval 12"/>
          <p:cNvSpPr/>
          <p:nvPr/>
        </p:nvSpPr>
        <p:spPr>
          <a:xfrm>
            <a:off x="1174675" y="3060204"/>
            <a:ext cx="1123950" cy="1042527"/>
          </a:xfrm>
          <a:prstGeom prst="ellipse">
            <a:avLst/>
          </a:prstGeom>
          <a:no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FF0000"/>
              </a:solidFill>
            </a:endParaRPr>
          </a:p>
        </p:txBody>
      </p:sp>
      <p:sp>
        <p:nvSpPr>
          <p:cNvPr id="14" name="Oval 13"/>
          <p:cNvSpPr/>
          <p:nvPr/>
        </p:nvSpPr>
        <p:spPr>
          <a:xfrm>
            <a:off x="2666388" y="1926788"/>
            <a:ext cx="782206" cy="423107"/>
          </a:xfrm>
          <a:prstGeom prst="ellipse">
            <a:avLst/>
          </a:prstGeom>
          <a:no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9977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BFE6D4-27A9-4AE4-9EAE-AF75F97B179B}" type="slidenum">
              <a:rPr lang="en-US" smtClean="0"/>
              <a:t>8</a:t>
            </a:fld>
            <a:endParaRPr lang="en-US"/>
          </a:p>
        </p:txBody>
      </p:sp>
      <p:pic>
        <p:nvPicPr>
          <p:cNvPr id="5" name="Picture 4"/>
          <p:cNvPicPr>
            <a:picLocks noChangeAspect="1"/>
          </p:cNvPicPr>
          <p:nvPr/>
        </p:nvPicPr>
        <p:blipFill>
          <a:blip r:embed="rId3"/>
          <a:stretch>
            <a:fillRect/>
          </a:stretch>
        </p:blipFill>
        <p:spPr>
          <a:xfrm>
            <a:off x="1002370" y="627326"/>
            <a:ext cx="6641078" cy="5334199"/>
          </a:xfrm>
          <a:prstGeom prst="rect">
            <a:avLst/>
          </a:prstGeom>
          <a:ln>
            <a:solidFill>
              <a:schemeClr val="accent1"/>
            </a:solidFill>
          </a:ln>
        </p:spPr>
      </p:pic>
      <p:sp>
        <p:nvSpPr>
          <p:cNvPr id="6" name="Title 10"/>
          <p:cNvSpPr txBox="1">
            <a:spLocks/>
          </p:cNvSpPr>
          <p:nvPr/>
        </p:nvSpPr>
        <p:spPr>
          <a:xfrm>
            <a:off x="906791" y="-48292"/>
            <a:ext cx="6210453" cy="634315"/>
          </a:xfrm>
          <a:prstGeom prst="rect">
            <a:avLst/>
          </a:prstGeom>
        </p:spPr>
        <p:txBody>
          <a:bodyP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pPr fontAlgn="auto">
              <a:spcAft>
                <a:spcPts val="0"/>
              </a:spcAft>
            </a:pPr>
            <a:r>
              <a:rPr lang="en-US" dirty="0" smtClean="0">
                <a:solidFill>
                  <a:schemeClr val="tx2"/>
                </a:solidFill>
                <a:latin typeface="Calibri Light" panose="020F0302020204030204" pitchFamily="34" charset="0"/>
              </a:rPr>
              <a:t>Discovery Tool</a:t>
            </a:r>
            <a:endParaRPr lang="en-US" dirty="0">
              <a:solidFill>
                <a:schemeClr val="tx2"/>
              </a:solidFill>
              <a:latin typeface="Calibri Light" panose="020F0302020204030204" pitchFamily="34" charset="0"/>
            </a:endParaRPr>
          </a:p>
        </p:txBody>
      </p:sp>
      <p:sp>
        <p:nvSpPr>
          <p:cNvPr id="7" name="Rectangle 6"/>
          <p:cNvSpPr/>
          <p:nvPr/>
        </p:nvSpPr>
        <p:spPr>
          <a:xfrm>
            <a:off x="8369592" y="-20709"/>
            <a:ext cx="3822408" cy="61618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dirty="0">
              <a:solidFill>
                <a:prstClr val="white"/>
              </a:solidFill>
            </a:endParaRPr>
          </a:p>
        </p:txBody>
      </p:sp>
      <p:sp>
        <p:nvSpPr>
          <p:cNvPr id="8" name="Content Placeholder 11"/>
          <p:cNvSpPr txBox="1">
            <a:spLocks/>
          </p:cNvSpPr>
          <p:nvPr/>
        </p:nvSpPr>
        <p:spPr>
          <a:xfrm>
            <a:off x="8810625" y="268866"/>
            <a:ext cx="3019425" cy="5144123"/>
          </a:xfrm>
          <a:prstGeom prst="rect">
            <a:avLst/>
          </a:prstGeom>
          <a:solidFill>
            <a:schemeClr val="accent1">
              <a:lumMod val="20000"/>
              <a:lumOff val="80000"/>
            </a:schemeClr>
          </a:solidFill>
        </p:spPr>
        <p:txBody>
          <a:bodyP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smtClean="0"/>
              <a:t>Information Provided</a:t>
            </a:r>
            <a:endParaRPr lang="en-US" sz="2400" dirty="0"/>
          </a:p>
          <a:p>
            <a:r>
              <a:rPr lang="en-US" sz="1800" dirty="0" smtClean="0"/>
              <a:t>Dataset Description</a:t>
            </a:r>
          </a:p>
          <a:p>
            <a:r>
              <a:rPr lang="en-US" sz="1800" dirty="0" smtClean="0"/>
              <a:t>Variables Included, Changes, Variable Formats, and Notes</a:t>
            </a:r>
            <a:endParaRPr lang="en-US" sz="1400" dirty="0"/>
          </a:p>
          <a:p>
            <a:r>
              <a:rPr lang="en-US" sz="1800" dirty="0" smtClean="0"/>
              <a:t>Annotation Variables and Values</a:t>
            </a:r>
          </a:p>
          <a:p>
            <a:r>
              <a:rPr lang="en-US" sz="1800" dirty="0" smtClean="0"/>
              <a:t>Cross-Tab Variables</a:t>
            </a:r>
          </a:p>
          <a:p>
            <a:r>
              <a:rPr lang="en-US" sz="1800" dirty="0" smtClean="0"/>
              <a:t>Supported </a:t>
            </a:r>
            <a:r>
              <a:rPr lang="en-US" sz="1800" dirty="0"/>
              <a:t>Geographies</a:t>
            </a:r>
          </a:p>
          <a:p>
            <a:r>
              <a:rPr lang="en-US" sz="1800" dirty="0" smtClean="0"/>
              <a:t>Example Calls</a:t>
            </a:r>
          </a:p>
          <a:p>
            <a:r>
              <a:rPr lang="en-US" sz="1800" dirty="0" smtClean="0"/>
              <a:t>Base URL for building queries from the dataset</a:t>
            </a:r>
          </a:p>
          <a:p>
            <a:r>
              <a:rPr lang="en-US" sz="1800" dirty="0" smtClean="0"/>
              <a:t>Links to Program Technical Documentation</a:t>
            </a:r>
          </a:p>
          <a:p>
            <a:pPr marL="0" indent="0">
              <a:buNone/>
            </a:pPr>
            <a:endParaRPr lang="en-US" sz="1800" dirty="0"/>
          </a:p>
        </p:txBody>
      </p:sp>
      <p:sp>
        <p:nvSpPr>
          <p:cNvPr id="9" name="Oval 8"/>
          <p:cNvSpPr/>
          <p:nvPr/>
        </p:nvSpPr>
        <p:spPr>
          <a:xfrm>
            <a:off x="2923716" y="1964559"/>
            <a:ext cx="1933574" cy="1076325"/>
          </a:xfrm>
          <a:prstGeom prst="ellipse">
            <a:avLst/>
          </a:prstGeom>
          <a:no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393322" y="3677453"/>
            <a:ext cx="7859173" cy="2284072"/>
          </a:xfrm>
          <a:prstGeom prst="rect">
            <a:avLst/>
          </a:prstGeom>
          <a:ln w="9525">
            <a:solidFill>
              <a:schemeClr val="tx1"/>
            </a:solidFill>
          </a:ln>
        </p:spPr>
      </p:pic>
    </p:spTree>
    <p:extLst>
      <p:ext uri="{BB962C8B-B14F-4D97-AF65-F5344CB8AC3E}">
        <p14:creationId xmlns:p14="http://schemas.microsoft.com/office/powerpoint/2010/main" val="3405387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50"/>
            <a:ext cx="10515600" cy="1325563"/>
          </a:xfrm>
        </p:spPr>
        <p:txBody>
          <a:bodyPr/>
          <a:lstStyle/>
          <a:p>
            <a:r>
              <a:rPr lang="en-US" b="1" dirty="0">
                <a:solidFill>
                  <a:schemeClr val="tx2"/>
                </a:solidFill>
              </a:rPr>
              <a:t>Outline</a:t>
            </a:r>
          </a:p>
        </p:txBody>
      </p:sp>
      <p:sp>
        <p:nvSpPr>
          <p:cNvPr id="3" name="Content Placeholder 2"/>
          <p:cNvSpPr>
            <a:spLocks noGrp="1"/>
          </p:cNvSpPr>
          <p:nvPr>
            <p:ph idx="1"/>
          </p:nvPr>
        </p:nvSpPr>
        <p:spPr>
          <a:xfrm>
            <a:off x="1181100" y="1473971"/>
            <a:ext cx="10515600" cy="4691269"/>
          </a:xfrm>
        </p:spPr>
        <p:txBody>
          <a:bodyPr>
            <a:normAutofit/>
          </a:bodyPr>
          <a:lstStyle/>
          <a:p>
            <a:r>
              <a:rPr lang="en-US" dirty="0" smtClean="0"/>
              <a:t>API Basics</a:t>
            </a:r>
          </a:p>
          <a:p>
            <a:r>
              <a:rPr lang="en-US" b="1" dirty="0" smtClean="0"/>
              <a:t>Building an API Request</a:t>
            </a:r>
          </a:p>
          <a:p>
            <a:r>
              <a:rPr lang="en-US" dirty="0" smtClean="0"/>
              <a:t>API Demo</a:t>
            </a:r>
          </a:p>
          <a:p>
            <a:r>
              <a:rPr lang="en-US" dirty="0" smtClean="0"/>
              <a:t>Resources for Learning More</a:t>
            </a:r>
          </a:p>
          <a:p>
            <a:r>
              <a:rPr lang="en-US" dirty="0" smtClean="0"/>
              <a:t>Other Options to Download Data in Bulk</a:t>
            </a:r>
          </a:p>
          <a:p>
            <a:r>
              <a:rPr lang="en-US" dirty="0" smtClean="0"/>
              <a:t>Real World Examples</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24BFE6D4-27A9-4AE4-9EAE-AF75F97B179B}" type="slidenum">
              <a:rPr lang="en-US" smtClean="0"/>
              <a:t>9</a:t>
            </a:fld>
            <a:endParaRPr lang="en-US" dirty="0"/>
          </a:p>
        </p:txBody>
      </p:sp>
    </p:spTree>
    <p:extLst>
      <p:ext uri="{BB962C8B-B14F-4D97-AF65-F5344CB8AC3E}">
        <p14:creationId xmlns:p14="http://schemas.microsoft.com/office/powerpoint/2010/main" val="11732328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Census Colors">
      <a:dk1>
        <a:srgbClr val="000000"/>
      </a:dk1>
      <a:lt1>
        <a:srgbClr val="FFFFFF"/>
      </a:lt1>
      <a:dk2>
        <a:srgbClr val="205493"/>
      </a:dk2>
      <a:lt2>
        <a:srgbClr val="A7C0CD"/>
      </a:lt2>
      <a:accent1>
        <a:srgbClr val="78909C"/>
      </a:accent1>
      <a:accent2>
        <a:srgbClr val="4B636E"/>
      </a:accent2>
      <a:accent3>
        <a:srgbClr val="FF7043"/>
      </a:accent3>
      <a:accent4>
        <a:srgbClr val="0095A8"/>
      </a:accent4>
      <a:accent5>
        <a:srgbClr val="981D3D"/>
      </a:accent5>
      <a:accent6>
        <a:srgbClr val="0072B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tandard Widescreen Template" id="{8196AB31-EAC9-43A6-AB09-884533ACEA3D}" vid="{AEF36F8B-787C-4517-817E-50F3CC1D1B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0D93C07B03B6469085D5BBA0B42030" ma:contentTypeVersion="33" ma:contentTypeDescription="Create a new document." ma:contentTypeScope="" ma:versionID="e4657032f0abdea72ec6a0aa8757a98b">
  <xsd:schema xmlns:xsd="http://www.w3.org/2001/XMLSchema" xmlns:xs="http://www.w3.org/2001/XMLSchema" xmlns:p="http://schemas.microsoft.com/office/2006/metadata/properties" targetNamespace="http://schemas.microsoft.com/office/2006/metadata/properties" ma:root="true" ma:fieldsID="6cb3ebd254fe635dbe1257546e75423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B00651-FE08-4BF5-B9EB-3D5E51C18001}">
  <ds:schemaRefs>
    <ds:schemaRef ds:uri="http://schemas.microsoft.com/sharepoint/v3/contenttype/forms"/>
  </ds:schemaRefs>
</ds:datastoreItem>
</file>

<file path=customXml/itemProps2.xml><?xml version="1.0" encoding="utf-8"?>
<ds:datastoreItem xmlns:ds="http://schemas.openxmlformats.org/officeDocument/2006/customXml" ds:itemID="{FE2B93F1-A0E3-4206-9B95-D8A6ECAC30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2F0B9AD-5FE1-47F7-97C4-FD87FADD30AE}">
  <ds:schemaRefs>
    <ds:schemaRef ds:uri="http://purl.org/dc/term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PPT Standard Widescreen Template March 2018</Template>
  <TotalTime>4986</TotalTime>
  <Words>2379</Words>
  <Application>Microsoft Office PowerPoint</Application>
  <PresentationFormat>Widescreen</PresentationFormat>
  <Paragraphs>386</Paragraphs>
  <Slides>40</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Proxima Nova</vt:lpstr>
      <vt:lpstr>Wingdings</vt:lpstr>
      <vt:lpstr>Office Theme</vt:lpstr>
      <vt:lpstr>Census Data API</vt:lpstr>
      <vt:lpstr>Outline</vt:lpstr>
      <vt:lpstr>Application Programming Interfaces</vt:lpstr>
      <vt:lpstr>Census Data API</vt:lpstr>
      <vt:lpstr>PowerPoint Presentation</vt:lpstr>
      <vt:lpstr>PowerPoint Presentation</vt:lpstr>
      <vt:lpstr>PowerPoint Presentation</vt:lpstr>
      <vt:lpstr>PowerPoint Presentation</vt:lpstr>
      <vt:lpstr>Outline</vt:lpstr>
      <vt:lpstr>How to Start Your Data Request</vt:lpstr>
      <vt:lpstr>Add the Dataset Name</vt:lpstr>
      <vt:lpstr>Start Your Variable Request</vt:lpstr>
      <vt:lpstr>Add Your Variables</vt:lpstr>
      <vt:lpstr>Add Your Geography</vt:lpstr>
      <vt:lpstr>Put it all Together</vt:lpstr>
      <vt:lpstr>Output From the API</vt:lpstr>
      <vt:lpstr>Outline</vt:lpstr>
      <vt:lpstr>Demo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New/Modified/Deleted ACS Tables</vt:lpstr>
      <vt:lpstr>Visualizing ACS Table &amp; Variable Changes</vt:lpstr>
      <vt:lpstr>Outline</vt:lpstr>
      <vt:lpstr>Downloading Data in Bulk</vt:lpstr>
      <vt:lpstr>Outline</vt:lpstr>
      <vt:lpstr>https://pasdc.hbg.psu.edu/Data/PaSDCDashboards/ACSIncome/tabid/1922/Default.aspx</vt:lpstr>
      <vt:lpstr>PowerPoint Presentation</vt:lpstr>
      <vt:lpstr>PowerPoint Presentation</vt:lpstr>
      <vt:lpstr>PowerPoint Presentation</vt:lpstr>
      <vt:lpstr>PowerPoint Presentation</vt:lpstr>
    </vt:vector>
  </TitlesOfParts>
  <Company>Bureau of the Census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Standard Widescreen Template Instructions Slide</dc:title>
  <dc:creator>Andrew W Hait (CENSUS/ITMD FED)</dc:creator>
  <cp:lastModifiedBy>Kanin L Reese (CENSUS/CED FED)</cp:lastModifiedBy>
  <cp:revision>433</cp:revision>
  <cp:lastPrinted>2019-09-13T18:12:18Z</cp:lastPrinted>
  <dcterms:created xsi:type="dcterms:W3CDTF">2018-07-27T14:32:50Z</dcterms:created>
  <dcterms:modified xsi:type="dcterms:W3CDTF">2019-09-18T23:29:19Z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0x010100340D93C07B03B6469085D5BBA0B42030</vt:lpwstr>
  </property>
  <property fmtid="{D5CDD505-2E9C-101B-9397-08002B2CF9AE}" pid="3" name="_dlc_DocIdItemGuid">
    <vt:lpwstr>4679d283-419e-4149-a499-5e2b0634dae0</vt:lpwstr>
  </property>
</Properties>
</file>