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20.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28.jpg" ContentType="image/jpg"/>
  <Override PartName="/ppt/media/image29.jpg" ContentType="image/jpg"/>
  <Override PartName="/ppt/media/image30.jpg" ContentType="image/jpg"/>
  <Override PartName="/ppt/media/image31.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40.jpg" ContentType="image/jpg"/>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38"/>
  </p:notesMasterIdLst>
  <p:handoutMasterIdLst>
    <p:handoutMasterId r:id="rId39"/>
  </p:handoutMasterIdLst>
  <p:sldIdLst>
    <p:sldId id="257" r:id="rId6"/>
    <p:sldId id="341" r:id="rId7"/>
    <p:sldId id="363" r:id="rId8"/>
    <p:sldId id="395" r:id="rId9"/>
    <p:sldId id="365" r:id="rId10"/>
    <p:sldId id="368" r:id="rId11"/>
    <p:sldId id="396" r:id="rId12"/>
    <p:sldId id="397" r:id="rId13"/>
    <p:sldId id="398" r:id="rId14"/>
    <p:sldId id="399" r:id="rId15"/>
    <p:sldId id="400" r:id="rId16"/>
    <p:sldId id="347" r:id="rId17"/>
    <p:sldId id="267" r:id="rId18"/>
    <p:sldId id="366" r:id="rId19"/>
    <p:sldId id="367" r:id="rId20"/>
    <p:sldId id="385" r:id="rId21"/>
    <p:sldId id="386" r:id="rId22"/>
    <p:sldId id="384" r:id="rId23"/>
    <p:sldId id="387" r:id="rId24"/>
    <p:sldId id="388" r:id="rId25"/>
    <p:sldId id="355" r:id="rId26"/>
    <p:sldId id="356" r:id="rId27"/>
    <p:sldId id="383" r:id="rId28"/>
    <p:sldId id="389" r:id="rId29"/>
    <p:sldId id="390" r:id="rId30"/>
    <p:sldId id="391" r:id="rId31"/>
    <p:sldId id="392" r:id="rId32"/>
    <p:sldId id="359" r:id="rId33"/>
    <p:sldId id="360" r:id="rId34"/>
    <p:sldId id="394" r:id="rId35"/>
    <p:sldId id="393" r:id="rId36"/>
    <p:sldId id="32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59" userDrawn="1">
          <p15:clr>
            <a:srgbClr val="A4A3A4"/>
          </p15:clr>
        </p15:guide>
        <p15:guide id="2" pos="45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5A8"/>
    <a:srgbClr val="FF7043"/>
    <a:srgbClr val="205493"/>
    <a:srgbClr val="4B636E"/>
    <a:srgbClr val="A7C0CD"/>
    <a:srgbClr val="78909C"/>
    <a:srgbClr val="D7E3E9"/>
    <a:srgbClr val="D5EFEB"/>
    <a:srgbClr val="80CDC1"/>
    <a:srgbClr val="4C8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2791" autoAdjust="0"/>
  </p:normalViewPr>
  <p:slideViewPr>
    <p:cSldViewPr snapToGrid="0">
      <p:cViewPr varScale="1">
        <p:scale>
          <a:sx n="115" d="100"/>
          <a:sy n="115" d="100"/>
        </p:scale>
        <p:origin x="330" y="126"/>
      </p:cViewPr>
      <p:guideLst>
        <p:guide orient="horz" pos="312"/>
        <p:guide pos="384"/>
      </p:guideLst>
    </p:cSldViewPr>
  </p:slideViewPr>
  <p:notesTextViewPr>
    <p:cViewPr>
      <p:scale>
        <a:sx n="1" d="1"/>
        <a:sy n="1" d="1"/>
      </p:scale>
      <p:origin x="0" y="0"/>
    </p:cViewPr>
  </p:notesTextViewPr>
  <p:notesViewPr>
    <p:cSldViewPr snapToGrid="0" showGuides="1">
      <p:cViewPr>
        <p:scale>
          <a:sx n="170" d="100"/>
          <a:sy n="170" d="100"/>
        </p:scale>
        <p:origin x="1878" y="-564"/>
      </p:cViewPr>
      <p:guideLst>
        <p:guide orient="horz" pos="259"/>
        <p:guide pos="45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 Id="rId4" Type="http://schemas.openxmlformats.org/officeDocument/2006/relationships/image" Target="../media/image49.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 Id="rId4" Type="http://schemas.openxmlformats.org/officeDocument/2006/relationships/image" Target="../media/image4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15E92-9A63-4203-893E-5D2178AC0DE7}"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US"/>
        </a:p>
      </dgm:t>
    </dgm:pt>
    <dgm:pt modelId="{FDBAE828-3F6F-47F5-8388-BD51C24AE807}">
      <dgm:prSet phldrT="[Text]" custT="1"/>
      <dgm:spPr/>
      <dgm:t>
        <a:bodyPr/>
        <a:lstStyle/>
        <a:p>
          <a:r>
            <a:rPr lang="en-US" sz="1600" dirty="0" smtClean="0">
              <a:solidFill>
                <a:srgbClr val="0095A8"/>
              </a:solidFill>
            </a:rPr>
            <a:t>Your story</a:t>
          </a:r>
          <a:endParaRPr lang="en-US" sz="1600" dirty="0">
            <a:solidFill>
              <a:srgbClr val="0095A8"/>
            </a:solidFill>
          </a:endParaRPr>
        </a:p>
      </dgm:t>
    </dgm:pt>
    <dgm:pt modelId="{D25EA331-6386-44F9-AE8C-7D6F1AD8FB73}" type="parTrans" cxnId="{859BB94F-67B2-4B9D-9A82-975BC3DC3D66}">
      <dgm:prSet/>
      <dgm:spPr/>
      <dgm:t>
        <a:bodyPr/>
        <a:lstStyle/>
        <a:p>
          <a:endParaRPr lang="en-US" sz="2000"/>
        </a:p>
      </dgm:t>
    </dgm:pt>
    <dgm:pt modelId="{12BFF09B-CC4A-42A6-954D-E5543493CBF0}" type="sibTrans" cxnId="{859BB94F-67B2-4B9D-9A82-975BC3DC3D66}">
      <dgm:prSet/>
      <dgm:spPr/>
      <dgm:t>
        <a:bodyPr/>
        <a:lstStyle/>
        <a:p>
          <a:endParaRPr lang="en-US" sz="2000"/>
        </a:p>
      </dgm:t>
    </dgm:pt>
    <dgm:pt modelId="{C14D5E8A-B7D9-479F-A221-00F3E7BD3DCC}">
      <dgm:prSet phldrT="[Text]" custT="1"/>
      <dgm:spPr/>
      <dgm:t>
        <a:bodyPr/>
        <a:lstStyle/>
        <a:p>
          <a:r>
            <a:rPr lang="en-US" sz="1600" dirty="0" smtClean="0">
              <a:solidFill>
                <a:srgbClr val="0095A8"/>
              </a:solidFill>
            </a:rPr>
            <a:t>Your outcome</a:t>
          </a:r>
          <a:endParaRPr lang="en-US" sz="1600" dirty="0">
            <a:solidFill>
              <a:srgbClr val="0095A8"/>
            </a:solidFill>
          </a:endParaRPr>
        </a:p>
      </dgm:t>
    </dgm:pt>
    <dgm:pt modelId="{4CA846A5-1B9A-4F6A-8245-BB787CFDF2F5}" type="parTrans" cxnId="{E0658EDC-D5A0-409B-BE05-4D22C9390007}">
      <dgm:prSet/>
      <dgm:spPr/>
      <dgm:t>
        <a:bodyPr/>
        <a:lstStyle/>
        <a:p>
          <a:endParaRPr lang="en-US" sz="2000"/>
        </a:p>
      </dgm:t>
    </dgm:pt>
    <dgm:pt modelId="{EDD57030-FB54-4D51-9692-C718C364C784}" type="sibTrans" cxnId="{E0658EDC-D5A0-409B-BE05-4D22C9390007}">
      <dgm:prSet/>
      <dgm:spPr/>
      <dgm:t>
        <a:bodyPr/>
        <a:lstStyle/>
        <a:p>
          <a:endParaRPr lang="en-US" sz="2000"/>
        </a:p>
      </dgm:t>
    </dgm:pt>
    <dgm:pt modelId="{47F46FC4-96A2-4D0E-9CAC-0587D0B683EE}">
      <dgm:prSet custT="1"/>
      <dgm:spPr/>
      <dgm:t>
        <a:bodyPr/>
        <a:lstStyle/>
        <a:p>
          <a:r>
            <a:rPr lang="en-US" sz="1600" dirty="0" smtClean="0">
              <a:solidFill>
                <a:srgbClr val="0095A8"/>
              </a:solidFill>
            </a:rPr>
            <a:t>Your data details</a:t>
          </a:r>
          <a:endParaRPr lang="en-US" sz="1600" dirty="0">
            <a:solidFill>
              <a:srgbClr val="0095A8"/>
            </a:solidFill>
          </a:endParaRPr>
        </a:p>
      </dgm:t>
    </dgm:pt>
    <dgm:pt modelId="{F71A605F-909B-4CD1-B226-F64E3EEFFEB5}" type="parTrans" cxnId="{A8A9DA32-D8A1-468F-84AF-4BF1F5F465E5}">
      <dgm:prSet/>
      <dgm:spPr/>
      <dgm:t>
        <a:bodyPr/>
        <a:lstStyle/>
        <a:p>
          <a:endParaRPr lang="en-US" sz="2000"/>
        </a:p>
      </dgm:t>
    </dgm:pt>
    <dgm:pt modelId="{277E4108-CC7A-4431-A705-42ED12E3E68F}" type="sibTrans" cxnId="{A8A9DA32-D8A1-468F-84AF-4BF1F5F465E5}">
      <dgm:prSet/>
      <dgm:spPr/>
      <dgm:t>
        <a:bodyPr/>
        <a:lstStyle/>
        <a:p>
          <a:endParaRPr lang="en-US" sz="2000"/>
        </a:p>
      </dgm:t>
    </dgm:pt>
    <dgm:pt modelId="{C633F05B-170F-49BD-A1DB-242F7E35CE54}">
      <dgm:prSet phldrT="[Text]" phldr="1" custT="1"/>
      <dgm:spPr/>
      <dgm:t>
        <a:bodyPr/>
        <a:lstStyle/>
        <a:p>
          <a:endParaRPr lang="en-US" sz="2000" dirty="0"/>
        </a:p>
      </dgm:t>
    </dgm:pt>
    <dgm:pt modelId="{B3E27EB6-1708-4719-ACFE-962D60900C43}" type="sibTrans" cxnId="{D59CC90E-9EFE-4967-B896-3235C2B327B7}">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a:solidFill>
            <a:schemeClr val="tx1"/>
          </a:solidFill>
        </a:ln>
      </dgm:spPr>
      <dgm:t>
        <a:bodyPr/>
        <a:lstStyle/>
        <a:p>
          <a:endParaRPr lang="en-US" sz="2000"/>
        </a:p>
      </dgm:t>
    </dgm:pt>
    <dgm:pt modelId="{F6C00B8D-03C1-4D11-9238-0355281AAFDD}" type="parTrans" cxnId="{D59CC90E-9EFE-4967-B896-3235C2B327B7}">
      <dgm:prSet/>
      <dgm:spPr/>
      <dgm:t>
        <a:bodyPr/>
        <a:lstStyle/>
        <a:p>
          <a:endParaRPr lang="en-US" sz="2000"/>
        </a:p>
      </dgm:t>
    </dgm:pt>
    <dgm:pt modelId="{DADD2251-DB4D-4CB7-82FC-2EEE46DB89BD}" type="pres">
      <dgm:prSet presAssocID="{6F315E92-9A63-4203-893E-5D2178AC0DE7}" presName="Name0" presStyleCnt="0">
        <dgm:presLayoutVars>
          <dgm:dir/>
        </dgm:presLayoutVars>
      </dgm:prSet>
      <dgm:spPr/>
      <dgm:t>
        <a:bodyPr/>
        <a:lstStyle/>
        <a:p>
          <a:endParaRPr lang="en-US"/>
        </a:p>
      </dgm:t>
    </dgm:pt>
    <dgm:pt modelId="{AAD83F0D-0CC7-4AE1-AFC4-953A14E34962}" type="pres">
      <dgm:prSet presAssocID="{B3E27EB6-1708-4719-ACFE-962D60900C43}" presName="picture_1" presStyleLbl="bgImgPlace1" presStyleIdx="0" presStyleCnt="1" custLinFactNeighborX="4725" custLinFactNeighborY="1376"/>
      <dgm:spPr/>
      <dgm:t>
        <a:bodyPr/>
        <a:lstStyle/>
        <a:p>
          <a:endParaRPr lang="en-US"/>
        </a:p>
      </dgm:t>
    </dgm:pt>
    <dgm:pt modelId="{97EF3026-D8AF-497E-BE2E-66DBE5BE9C45}" type="pres">
      <dgm:prSet presAssocID="{C633F05B-170F-49BD-A1DB-242F7E35CE54}" presName="text_1" presStyleLbl="node1" presStyleIdx="0" presStyleCnt="0" custFlipVert="1" custScaleX="1841" custScaleY="8035" custLinFactX="-21978" custLinFactNeighborX="-100000" custLinFactNeighborY="-7442">
        <dgm:presLayoutVars>
          <dgm:bulletEnabled val="1"/>
        </dgm:presLayoutVars>
      </dgm:prSet>
      <dgm:spPr/>
      <dgm:t>
        <a:bodyPr/>
        <a:lstStyle/>
        <a:p>
          <a:endParaRPr lang="en-US"/>
        </a:p>
      </dgm:t>
    </dgm:pt>
    <dgm:pt modelId="{C7C54272-7F9E-4ADB-BD0D-5A82B770B015}" type="pres">
      <dgm:prSet presAssocID="{6F315E92-9A63-4203-893E-5D2178AC0DE7}" presName="linV" presStyleCnt="0"/>
      <dgm:spPr/>
    </dgm:pt>
    <dgm:pt modelId="{D0F0ED33-C925-4765-92B1-76577B4E3B6D}" type="pres">
      <dgm:prSet presAssocID="{FDBAE828-3F6F-47F5-8388-BD51C24AE807}" presName="pair" presStyleCnt="0"/>
      <dgm:spPr/>
    </dgm:pt>
    <dgm:pt modelId="{5B1ACA7D-6540-4074-8224-A964469CC633}" type="pres">
      <dgm:prSet presAssocID="{FDBAE828-3F6F-47F5-8388-BD51C24AE807}" presName="spaceH" presStyleLbl="node1" presStyleIdx="0" presStyleCnt="0"/>
      <dgm:spPr/>
    </dgm:pt>
    <dgm:pt modelId="{B39FFB0E-565E-43AC-9B57-36EFE440E3DB}" type="pres">
      <dgm:prSet presAssocID="{FDBAE828-3F6F-47F5-8388-BD51C24AE807}" presName="desPictures" presStyleLbl="alignImgPlace1" presStyleIdx="0" presStyleCnt="3" custScaleX="85247" custScaleY="85247" custLinFactNeighborY="4232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en-US"/>
        </a:p>
      </dgm:t>
    </dgm:pt>
    <dgm:pt modelId="{30C5F080-685C-4798-8226-157FFF740CAA}" type="pres">
      <dgm:prSet presAssocID="{FDBAE828-3F6F-47F5-8388-BD51C24AE807}" presName="desTextWrapper" presStyleCnt="0"/>
      <dgm:spPr/>
    </dgm:pt>
    <dgm:pt modelId="{276F7510-BD49-480F-A3D9-853DA3BB433E}" type="pres">
      <dgm:prSet presAssocID="{FDBAE828-3F6F-47F5-8388-BD51C24AE807}" presName="desText" presStyleLbl="revTx" presStyleIdx="0" presStyleCnt="3" custScaleX="156105" custLinFactNeighborY="36083">
        <dgm:presLayoutVars>
          <dgm:bulletEnabled val="1"/>
        </dgm:presLayoutVars>
      </dgm:prSet>
      <dgm:spPr/>
      <dgm:t>
        <a:bodyPr/>
        <a:lstStyle/>
        <a:p>
          <a:endParaRPr lang="en-US"/>
        </a:p>
      </dgm:t>
    </dgm:pt>
    <dgm:pt modelId="{A701D599-CB29-4514-ACFF-EE54F706080A}" type="pres">
      <dgm:prSet presAssocID="{12BFF09B-CC4A-42A6-954D-E5543493CBF0}" presName="spaceV" presStyleCnt="0"/>
      <dgm:spPr/>
    </dgm:pt>
    <dgm:pt modelId="{7F656E22-78BA-4B02-9B19-4D60E4A0DBD8}" type="pres">
      <dgm:prSet presAssocID="{C14D5E8A-B7D9-479F-A221-00F3E7BD3DCC}" presName="pair" presStyleCnt="0"/>
      <dgm:spPr/>
    </dgm:pt>
    <dgm:pt modelId="{A76CF06A-A9F7-472E-BBB6-A6B5CBB1D365}" type="pres">
      <dgm:prSet presAssocID="{C14D5E8A-B7D9-479F-A221-00F3E7BD3DCC}" presName="spaceH" presStyleLbl="node1" presStyleIdx="0" presStyleCnt="0"/>
      <dgm:spPr/>
    </dgm:pt>
    <dgm:pt modelId="{A43D7EDA-C6F0-4785-90D6-E55DFD62EB95}" type="pres">
      <dgm:prSet presAssocID="{C14D5E8A-B7D9-479F-A221-00F3E7BD3DCC}" presName="desPictures" presStyleLbl="alignImgPlace1" presStyleIdx="1" presStyleCnt="3" custScaleX="85247" custScaleY="85247" custLinFactNeighborY="4232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t>
        <a:bodyPr/>
        <a:lstStyle/>
        <a:p>
          <a:endParaRPr lang="en-US"/>
        </a:p>
      </dgm:t>
    </dgm:pt>
    <dgm:pt modelId="{31AD374C-2421-478C-B2E8-275F975D1A47}" type="pres">
      <dgm:prSet presAssocID="{C14D5E8A-B7D9-479F-A221-00F3E7BD3DCC}" presName="desTextWrapper" presStyleCnt="0"/>
      <dgm:spPr/>
    </dgm:pt>
    <dgm:pt modelId="{678F3DFE-7E42-450F-9BB7-893A1C402603}" type="pres">
      <dgm:prSet presAssocID="{C14D5E8A-B7D9-479F-A221-00F3E7BD3DCC}" presName="desText" presStyleLbl="revTx" presStyleIdx="1" presStyleCnt="3" custScaleX="138715" custLinFactNeighborY="36083">
        <dgm:presLayoutVars>
          <dgm:bulletEnabled val="1"/>
        </dgm:presLayoutVars>
      </dgm:prSet>
      <dgm:spPr/>
      <dgm:t>
        <a:bodyPr/>
        <a:lstStyle/>
        <a:p>
          <a:endParaRPr lang="en-US"/>
        </a:p>
      </dgm:t>
    </dgm:pt>
    <dgm:pt modelId="{A1D62C13-19F7-4264-AACD-CBA534DCA44B}" type="pres">
      <dgm:prSet presAssocID="{EDD57030-FB54-4D51-9692-C718C364C784}" presName="spaceV" presStyleCnt="0"/>
      <dgm:spPr/>
    </dgm:pt>
    <dgm:pt modelId="{DEBBB80F-B907-4B37-99F5-6156BCCA85B6}" type="pres">
      <dgm:prSet presAssocID="{47F46FC4-96A2-4D0E-9CAC-0587D0B683EE}" presName="pair" presStyleCnt="0"/>
      <dgm:spPr/>
    </dgm:pt>
    <dgm:pt modelId="{E720C82D-E08F-4427-8EFC-809D6AA1E5A2}" type="pres">
      <dgm:prSet presAssocID="{47F46FC4-96A2-4D0E-9CAC-0587D0B683EE}" presName="spaceH" presStyleLbl="node1" presStyleIdx="0" presStyleCnt="0"/>
      <dgm:spPr/>
    </dgm:pt>
    <dgm:pt modelId="{37B168D1-73C4-4384-8AFD-CC6BA7D22A70}" type="pres">
      <dgm:prSet presAssocID="{47F46FC4-96A2-4D0E-9CAC-0587D0B683EE}" presName="desPictures" presStyleLbl="alignImgPlace1" presStyleIdx="2" presStyleCnt="3" custScaleX="85247" custScaleY="85247" custLinFactNeighborY="42328"/>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8868" t="-503" r="-18868" b="-503"/>
          </a:stretch>
        </a:blipFill>
      </dgm:spPr>
      <dgm:t>
        <a:bodyPr/>
        <a:lstStyle/>
        <a:p>
          <a:endParaRPr lang="en-US"/>
        </a:p>
      </dgm:t>
    </dgm:pt>
    <dgm:pt modelId="{389C28A0-6790-4EAE-97F3-6EE63EA53770}" type="pres">
      <dgm:prSet presAssocID="{47F46FC4-96A2-4D0E-9CAC-0587D0B683EE}" presName="desTextWrapper" presStyleCnt="0"/>
      <dgm:spPr/>
    </dgm:pt>
    <dgm:pt modelId="{CDC09DBB-A67F-470D-8B05-C1F12DEE5BFE}" type="pres">
      <dgm:prSet presAssocID="{47F46FC4-96A2-4D0E-9CAC-0587D0B683EE}" presName="desText" presStyleLbl="revTx" presStyleIdx="2" presStyleCnt="3" custScaleX="204496" custLinFactNeighborY="36083">
        <dgm:presLayoutVars>
          <dgm:bulletEnabled val="1"/>
        </dgm:presLayoutVars>
      </dgm:prSet>
      <dgm:spPr/>
      <dgm:t>
        <a:bodyPr/>
        <a:lstStyle/>
        <a:p>
          <a:endParaRPr lang="en-US"/>
        </a:p>
      </dgm:t>
    </dgm:pt>
    <dgm:pt modelId="{30D45412-4D5A-4690-82C5-AE444AC33C99}" type="pres">
      <dgm:prSet presAssocID="{6F315E92-9A63-4203-893E-5D2178AC0DE7}" presName="maxNode" presStyleCnt="0"/>
      <dgm:spPr/>
    </dgm:pt>
    <dgm:pt modelId="{D6D99510-982A-4C3B-9D71-5CF5FB32DF07}" type="pres">
      <dgm:prSet presAssocID="{6F315E92-9A63-4203-893E-5D2178AC0DE7}" presName="Name33" presStyleCnt="0"/>
      <dgm:spPr/>
    </dgm:pt>
  </dgm:ptLst>
  <dgm:cxnLst>
    <dgm:cxn modelId="{BB975F5E-5209-8747-B0CC-A091F0939957}" type="presOf" srcId="{C14D5E8A-B7D9-479F-A221-00F3E7BD3DCC}" destId="{678F3DFE-7E42-450F-9BB7-893A1C402603}" srcOrd="0" destOrd="0" presId="urn:microsoft.com/office/officeart/2008/layout/AccentedPicture"/>
    <dgm:cxn modelId="{18337285-C1EE-694F-9A78-738A59899CC9}" type="presOf" srcId="{47F46FC4-96A2-4D0E-9CAC-0587D0B683EE}" destId="{CDC09DBB-A67F-470D-8B05-C1F12DEE5BFE}" srcOrd="0" destOrd="0" presId="urn:microsoft.com/office/officeart/2008/layout/AccentedPicture"/>
    <dgm:cxn modelId="{E0658EDC-D5A0-409B-BE05-4D22C9390007}" srcId="{6F315E92-9A63-4203-893E-5D2178AC0DE7}" destId="{C14D5E8A-B7D9-479F-A221-00F3E7BD3DCC}" srcOrd="2" destOrd="0" parTransId="{4CA846A5-1B9A-4F6A-8245-BB787CFDF2F5}" sibTransId="{EDD57030-FB54-4D51-9692-C718C364C784}"/>
    <dgm:cxn modelId="{8BCE145A-B91C-7E4F-898B-77621912A526}" type="presOf" srcId="{FDBAE828-3F6F-47F5-8388-BD51C24AE807}" destId="{276F7510-BD49-480F-A3D9-853DA3BB433E}" srcOrd="0" destOrd="0" presId="urn:microsoft.com/office/officeart/2008/layout/AccentedPicture"/>
    <dgm:cxn modelId="{A8A9DA32-D8A1-468F-84AF-4BF1F5F465E5}" srcId="{6F315E92-9A63-4203-893E-5D2178AC0DE7}" destId="{47F46FC4-96A2-4D0E-9CAC-0587D0B683EE}" srcOrd="3" destOrd="0" parTransId="{F71A605F-909B-4CD1-B226-F64E3EEFFEB5}" sibTransId="{277E4108-CC7A-4431-A705-42ED12E3E68F}"/>
    <dgm:cxn modelId="{5CBC9F18-BF78-AC44-BB75-948F24D89D50}" type="presOf" srcId="{B3E27EB6-1708-4719-ACFE-962D60900C43}" destId="{AAD83F0D-0CC7-4AE1-AFC4-953A14E34962}" srcOrd="0" destOrd="0" presId="urn:microsoft.com/office/officeart/2008/layout/AccentedPicture"/>
    <dgm:cxn modelId="{E4673A0E-B4A9-4442-8E58-6A072060B219}" type="presOf" srcId="{C633F05B-170F-49BD-A1DB-242F7E35CE54}" destId="{97EF3026-D8AF-497E-BE2E-66DBE5BE9C45}" srcOrd="0" destOrd="0" presId="urn:microsoft.com/office/officeart/2008/layout/AccentedPicture"/>
    <dgm:cxn modelId="{D59CC90E-9EFE-4967-B896-3235C2B327B7}" srcId="{6F315E92-9A63-4203-893E-5D2178AC0DE7}" destId="{C633F05B-170F-49BD-A1DB-242F7E35CE54}" srcOrd="0" destOrd="0" parTransId="{F6C00B8D-03C1-4D11-9238-0355281AAFDD}" sibTransId="{B3E27EB6-1708-4719-ACFE-962D60900C43}"/>
    <dgm:cxn modelId="{859BB94F-67B2-4B9D-9A82-975BC3DC3D66}" srcId="{6F315E92-9A63-4203-893E-5D2178AC0DE7}" destId="{FDBAE828-3F6F-47F5-8388-BD51C24AE807}" srcOrd="1" destOrd="0" parTransId="{D25EA331-6386-44F9-AE8C-7D6F1AD8FB73}" sibTransId="{12BFF09B-CC4A-42A6-954D-E5543493CBF0}"/>
    <dgm:cxn modelId="{7557BC92-DF85-594B-AC0A-FC7D20FAD28B}" type="presOf" srcId="{6F315E92-9A63-4203-893E-5D2178AC0DE7}" destId="{DADD2251-DB4D-4CB7-82FC-2EEE46DB89BD}" srcOrd="0" destOrd="0" presId="urn:microsoft.com/office/officeart/2008/layout/AccentedPicture"/>
    <dgm:cxn modelId="{5D943A14-4F07-9243-9E94-3558BC7B2048}" type="presParOf" srcId="{DADD2251-DB4D-4CB7-82FC-2EEE46DB89BD}" destId="{AAD83F0D-0CC7-4AE1-AFC4-953A14E34962}" srcOrd="0" destOrd="0" presId="urn:microsoft.com/office/officeart/2008/layout/AccentedPicture"/>
    <dgm:cxn modelId="{77644B28-5CB4-F14C-AD19-459F5A5A271E}" type="presParOf" srcId="{DADD2251-DB4D-4CB7-82FC-2EEE46DB89BD}" destId="{97EF3026-D8AF-497E-BE2E-66DBE5BE9C45}" srcOrd="1" destOrd="0" presId="urn:microsoft.com/office/officeart/2008/layout/AccentedPicture"/>
    <dgm:cxn modelId="{C9A91A7F-993C-9540-A0F9-BD123976539B}" type="presParOf" srcId="{DADD2251-DB4D-4CB7-82FC-2EEE46DB89BD}" destId="{C7C54272-7F9E-4ADB-BD0D-5A82B770B015}" srcOrd="2" destOrd="0" presId="urn:microsoft.com/office/officeart/2008/layout/AccentedPicture"/>
    <dgm:cxn modelId="{7881B5BC-9368-C94B-8E28-EEA87590B4CA}" type="presParOf" srcId="{C7C54272-7F9E-4ADB-BD0D-5A82B770B015}" destId="{D0F0ED33-C925-4765-92B1-76577B4E3B6D}" srcOrd="0" destOrd="0" presId="urn:microsoft.com/office/officeart/2008/layout/AccentedPicture"/>
    <dgm:cxn modelId="{EFD28554-ECB9-5342-842C-1F71FC6FA55A}" type="presParOf" srcId="{D0F0ED33-C925-4765-92B1-76577B4E3B6D}" destId="{5B1ACA7D-6540-4074-8224-A964469CC633}" srcOrd="0" destOrd="0" presId="urn:microsoft.com/office/officeart/2008/layout/AccentedPicture"/>
    <dgm:cxn modelId="{C763408C-6E06-3249-8420-357F46616246}" type="presParOf" srcId="{D0F0ED33-C925-4765-92B1-76577B4E3B6D}" destId="{B39FFB0E-565E-43AC-9B57-36EFE440E3DB}" srcOrd="1" destOrd="0" presId="urn:microsoft.com/office/officeart/2008/layout/AccentedPicture"/>
    <dgm:cxn modelId="{4319DD27-F900-5243-BBE4-A8336087EA1B}" type="presParOf" srcId="{D0F0ED33-C925-4765-92B1-76577B4E3B6D}" destId="{30C5F080-685C-4798-8226-157FFF740CAA}" srcOrd="2" destOrd="0" presId="urn:microsoft.com/office/officeart/2008/layout/AccentedPicture"/>
    <dgm:cxn modelId="{80CD69D5-B9E3-5B48-B5C3-ED87E96DBBED}" type="presParOf" srcId="{30C5F080-685C-4798-8226-157FFF740CAA}" destId="{276F7510-BD49-480F-A3D9-853DA3BB433E}" srcOrd="0" destOrd="0" presId="urn:microsoft.com/office/officeart/2008/layout/AccentedPicture"/>
    <dgm:cxn modelId="{DE147103-5E5B-F249-B82A-35260A8C15AE}" type="presParOf" srcId="{C7C54272-7F9E-4ADB-BD0D-5A82B770B015}" destId="{A701D599-CB29-4514-ACFF-EE54F706080A}" srcOrd="1" destOrd="0" presId="urn:microsoft.com/office/officeart/2008/layout/AccentedPicture"/>
    <dgm:cxn modelId="{AE0E5D1D-BC98-8249-8763-5CB78013B026}" type="presParOf" srcId="{C7C54272-7F9E-4ADB-BD0D-5A82B770B015}" destId="{7F656E22-78BA-4B02-9B19-4D60E4A0DBD8}" srcOrd="2" destOrd="0" presId="urn:microsoft.com/office/officeart/2008/layout/AccentedPicture"/>
    <dgm:cxn modelId="{DAA3CD61-A559-0A46-B42B-A223C2C81BB5}" type="presParOf" srcId="{7F656E22-78BA-4B02-9B19-4D60E4A0DBD8}" destId="{A76CF06A-A9F7-472E-BBB6-A6B5CBB1D365}" srcOrd="0" destOrd="0" presId="urn:microsoft.com/office/officeart/2008/layout/AccentedPicture"/>
    <dgm:cxn modelId="{4EFB64B7-576B-B340-B8F7-BAF5DBEB1DDA}" type="presParOf" srcId="{7F656E22-78BA-4B02-9B19-4D60E4A0DBD8}" destId="{A43D7EDA-C6F0-4785-90D6-E55DFD62EB95}" srcOrd="1" destOrd="0" presId="urn:microsoft.com/office/officeart/2008/layout/AccentedPicture"/>
    <dgm:cxn modelId="{EFB46468-92C1-B346-863A-0975534061CB}" type="presParOf" srcId="{7F656E22-78BA-4B02-9B19-4D60E4A0DBD8}" destId="{31AD374C-2421-478C-B2E8-275F975D1A47}" srcOrd="2" destOrd="0" presId="urn:microsoft.com/office/officeart/2008/layout/AccentedPicture"/>
    <dgm:cxn modelId="{6E88A80D-31B0-DD4D-8BD0-C44C791047CF}" type="presParOf" srcId="{31AD374C-2421-478C-B2E8-275F975D1A47}" destId="{678F3DFE-7E42-450F-9BB7-893A1C402603}" srcOrd="0" destOrd="0" presId="urn:microsoft.com/office/officeart/2008/layout/AccentedPicture"/>
    <dgm:cxn modelId="{FE7BF303-BC58-BB4A-B328-F751A85B12E8}" type="presParOf" srcId="{C7C54272-7F9E-4ADB-BD0D-5A82B770B015}" destId="{A1D62C13-19F7-4264-AACD-CBA534DCA44B}" srcOrd="3" destOrd="0" presId="urn:microsoft.com/office/officeart/2008/layout/AccentedPicture"/>
    <dgm:cxn modelId="{A57CE47A-43F0-D04D-9BD7-DBAAB1B7A7E3}" type="presParOf" srcId="{C7C54272-7F9E-4ADB-BD0D-5A82B770B015}" destId="{DEBBB80F-B907-4B37-99F5-6156BCCA85B6}" srcOrd="4" destOrd="0" presId="urn:microsoft.com/office/officeart/2008/layout/AccentedPicture"/>
    <dgm:cxn modelId="{DE9A59FE-CA29-B946-9E57-1DADEE79E469}" type="presParOf" srcId="{DEBBB80F-B907-4B37-99F5-6156BCCA85B6}" destId="{E720C82D-E08F-4427-8EFC-809D6AA1E5A2}" srcOrd="0" destOrd="0" presId="urn:microsoft.com/office/officeart/2008/layout/AccentedPicture"/>
    <dgm:cxn modelId="{C445CE00-6669-FF45-8D19-325AE9943AAA}" type="presParOf" srcId="{DEBBB80F-B907-4B37-99F5-6156BCCA85B6}" destId="{37B168D1-73C4-4384-8AFD-CC6BA7D22A70}" srcOrd="1" destOrd="0" presId="urn:microsoft.com/office/officeart/2008/layout/AccentedPicture"/>
    <dgm:cxn modelId="{9F0DE857-8FC4-1141-843B-0F31E5103700}" type="presParOf" srcId="{DEBBB80F-B907-4B37-99F5-6156BCCA85B6}" destId="{389C28A0-6790-4EAE-97F3-6EE63EA53770}" srcOrd="2" destOrd="0" presId="urn:microsoft.com/office/officeart/2008/layout/AccentedPicture"/>
    <dgm:cxn modelId="{46367793-6A14-6349-A809-A85A7D765446}" type="presParOf" srcId="{389C28A0-6790-4EAE-97F3-6EE63EA53770}" destId="{CDC09DBB-A67F-470D-8B05-C1F12DEE5BFE}" srcOrd="0" destOrd="0" presId="urn:microsoft.com/office/officeart/2008/layout/AccentedPicture"/>
    <dgm:cxn modelId="{7DD0A382-F592-8944-A483-F63B0485ECA6}" type="presParOf" srcId="{DADD2251-DB4D-4CB7-82FC-2EEE46DB89BD}" destId="{30D45412-4D5A-4690-82C5-AE444AC33C99}" srcOrd="3" destOrd="0" presId="urn:microsoft.com/office/officeart/2008/layout/AccentedPicture"/>
    <dgm:cxn modelId="{9AA452D5-4B2C-6C40-86CC-62C77B05C60A}" type="presParOf" srcId="{30D45412-4D5A-4690-82C5-AE444AC33C99}" destId="{D6D99510-982A-4C3B-9D71-5CF5FB32DF07}"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83F0D-0CC7-4AE1-AFC4-953A14E34962}">
      <dsp:nvSpPr>
        <dsp:cNvPr id="0" name=""/>
        <dsp:cNvSpPr/>
      </dsp:nvSpPr>
      <dsp:spPr>
        <a:xfrm>
          <a:off x="2847160" y="365393"/>
          <a:ext cx="3225454" cy="411410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0" r="-40000"/>
          </a:stretch>
        </a:blip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7EF3026-D8AF-497E-BE2E-66DBE5BE9C45}">
      <dsp:nvSpPr>
        <dsp:cNvPr id="0" name=""/>
        <dsp:cNvSpPr/>
      </dsp:nvSpPr>
      <dsp:spPr>
        <a:xfrm flipV="1">
          <a:off x="2790444" y="1866301"/>
          <a:ext cx="841" cy="15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b" anchorCtr="0">
          <a:noAutofit/>
        </a:bodyPr>
        <a:lstStyle/>
        <a:p>
          <a:pPr lvl="0" algn="l" defTabSz="889000">
            <a:lnSpc>
              <a:spcPct val="90000"/>
            </a:lnSpc>
            <a:spcBef>
              <a:spcPct val="0"/>
            </a:spcBef>
            <a:spcAft>
              <a:spcPct val="35000"/>
            </a:spcAft>
          </a:pPr>
          <a:endParaRPr lang="en-US" sz="2000" kern="1200" dirty="0"/>
        </a:p>
      </dsp:txBody>
      <dsp:txXfrm rot="10800000">
        <a:off x="2790444" y="1866301"/>
        <a:ext cx="841" cy="15936"/>
      </dsp:txXfrm>
    </dsp:sp>
    <dsp:sp modelId="{B39FFB0E-565E-43AC-9B57-36EFE440E3DB}">
      <dsp:nvSpPr>
        <dsp:cNvPr id="0" name=""/>
        <dsp:cNvSpPr/>
      </dsp:nvSpPr>
      <dsp:spPr>
        <a:xfrm>
          <a:off x="5516598" y="655684"/>
          <a:ext cx="807229" cy="807229"/>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6F7510-BD49-480F-A3D9-853DA3BB433E}">
      <dsp:nvSpPr>
        <dsp:cNvPr id="0" name=""/>
        <dsp:cNvSpPr/>
      </dsp:nvSpPr>
      <dsp:spPr>
        <a:xfrm>
          <a:off x="6393677" y="503891"/>
          <a:ext cx="1438456" cy="1110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0095A8"/>
              </a:solidFill>
            </a:rPr>
            <a:t>Your story</a:t>
          </a:r>
          <a:endParaRPr lang="en-US" sz="1600" kern="1200" dirty="0">
            <a:solidFill>
              <a:srgbClr val="0095A8"/>
            </a:solidFill>
          </a:endParaRPr>
        </a:p>
      </dsp:txBody>
      <dsp:txXfrm>
        <a:off x="6393677" y="503891"/>
        <a:ext cx="1438456" cy="1110807"/>
      </dsp:txXfrm>
    </dsp:sp>
    <dsp:sp modelId="{A43D7EDA-C6F0-4785-90D6-E55DFD62EB95}">
      <dsp:nvSpPr>
        <dsp:cNvPr id="0" name=""/>
        <dsp:cNvSpPr/>
      </dsp:nvSpPr>
      <dsp:spPr>
        <a:xfrm>
          <a:off x="5516598" y="1966436"/>
          <a:ext cx="807229" cy="807229"/>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78F3DFE-7E42-450F-9BB7-893A1C402603}">
      <dsp:nvSpPr>
        <dsp:cNvPr id="0" name=""/>
        <dsp:cNvSpPr/>
      </dsp:nvSpPr>
      <dsp:spPr>
        <a:xfrm>
          <a:off x="6393677" y="1814643"/>
          <a:ext cx="1278213" cy="1110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0095A8"/>
              </a:solidFill>
            </a:rPr>
            <a:t>Your outcome</a:t>
          </a:r>
          <a:endParaRPr lang="en-US" sz="1600" kern="1200" dirty="0">
            <a:solidFill>
              <a:srgbClr val="0095A8"/>
            </a:solidFill>
          </a:endParaRPr>
        </a:p>
      </dsp:txBody>
      <dsp:txXfrm>
        <a:off x="6393677" y="1814643"/>
        <a:ext cx="1278213" cy="1110807"/>
      </dsp:txXfrm>
    </dsp:sp>
    <dsp:sp modelId="{37B168D1-73C4-4384-8AFD-CC6BA7D22A70}">
      <dsp:nvSpPr>
        <dsp:cNvPr id="0" name=""/>
        <dsp:cNvSpPr/>
      </dsp:nvSpPr>
      <dsp:spPr>
        <a:xfrm>
          <a:off x="5516598" y="3277188"/>
          <a:ext cx="807229" cy="807229"/>
        </a:xfrm>
        <a:prstGeom prst="ellipse">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l="-18868" t="-503" r="-18868" b="-50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C09DBB-A67F-470D-8B05-C1F12DEE5BFE}">
      <dsp:nvSpPr>
        <dsp:cNvPr id="0" name=""/>
        <dsp:cNvSpPr/>
      </dsp:nvSpPr>
      <dsp:spPr>
        <a:xfrm>
          <a:off x="6393677" y="3125396"/>
          <a:ext cx="1884364" cy="11108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lvl="0" algn="l" defTabSz="711200">
            <a:lnSpc>
              <a:spcPct val="90000"/>
            </a:lnSpc>
            <a:spcBef>
              <a:spcPct val="0"/>
            </a:spcBef>
            <a:spcAft>
              <a:spcPct val="35000"/>
            </a:spcAft>
          </a:pPr>
          <a:r>
            <a:rPr lang="en-US" sz="1600" kern="1200" dirty="0" smtClean="0">
              <a:solidFill>
                <a:srgbClr val="0095A8"/>
              </a:solidFill>
            </a:rPr>
            <a:t>Your data details</a:t>
          </a:r>
          <a:endParaRPr lang="en-US" sz="1600" kern="1200" dirty="0">
            <a:solidFill>
              <a:srgbClr val="0095A8"/>
            </a:solidFill>
          </a:endParaRPr>
        </a:p>
      </dsp:txBody>
      <dsp:txXfrm>
        <a:off x="6393677" y="3125396"/>
        <a:ext cx="1884364" cy="1110807"/>
      </dsp:txXfrm>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93A1280-469D-0A40-ABD7-5E0F46F4DD5F}" type="datetimeFigureOut">
              <a:rPr lang="en-US" smtClean="0"/>
              <a:t>9/20/2019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66CA15D-441A-B641-B2EB-22233D15A4B5}" type="slidenum">
              <a:rPr lang="en-US" smtClean="0"/>
              <a:t>‹#›</a:t>
            </a:fld>
            <a:endParaRPr lang="en-US"/>
          </a:p>
        </p:txBody>
      </p:sp>
    </p:spTree>
    <p:extLst>
      <p:ext uri="{BB962C8B-B14F-4D97-AF65-F5344CB8AC3E}">
        <p14:creationId xmlns:p14="http://schemas.microsoft.com/office/powerpoint/2010/main" val="1115778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108850" tIns="54425" rIns="108850" bIns="54425" rtlCol="0"/>
          <a:lstStyle>
            <a:lvl1pPr algn="l">
              <a:defRPr sz="14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108850" tIns="54425" rIns="108850" bIns="54425" rtlCol="0"/>
          <a:lstStyle>
            <a:lvl1pPr algn="r">
              <a:defRPr sz="1400"/>
            </a:lvl1pPr>
          </a:lstStyle>
          <a:p>
            <a:fld id="{545B527A-731F-4316-A55B-D6F52588EB0F}" type="datetimeFigureOut">
              <a:rPr lang="en-US" smtClean="0"/>
              <a:t>9/20/2019</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108850" tIns="54425" rIns="108850" bIns="54425"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108850" tIns="54425" rIns="108850" bIns="5442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4"/>
          </a:xfrm>
          <a:prstGeom prst="rect">
            <a:avLst/>
          </a:prstGeom>
        </p:spPr>
        <p:txBody>
          <a:bodyPr vert="horz" lIns="108850" tIns="54425" rIns="108850" bIns="54425"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8829967"/>
            <a:ext cx="3037840" cy="466434"/>
          </a:xfrm>
          <a:prstGeom prst="rect">
            <a:avLst/>
          </a:prstGeom>
        </p:spPr>
        <p:txBody>
          <a:bodyPr vert="horz" lIns="108850" tIns="54425" rIns="108850" bIns="54425" rtlCol="0" anchor="b"/>
          <a:lstStyle>
            <a:lvl1pPr algn="r">
              <a:defRPr sz="1400"/>
            </a:lvl1pPr>
          </a:lstStyle>
          <a:p>
            <a:fld id="{D71A8971-5F0B-4911-87AC-F8CFD894A892}" type="slidenum">
              <a:rPr lang="en-US" smtClean="0"/>
              <a:t>‹#›</a:t>
            </a:fld>
            <a:endParaRPr lang="en-US"/>
          </a:p>
        </p:txBody>
      </p:sp>
    </p:spTree>
    <p:extLst>
      <p:ext uri="{BB962C8B-B14F-4D97-AF65-F5344CB8AC3E}">
        <p14:creationId xmlns:p14="http://schemas.microsoft.com/office/powerpoint/2010/main" val="40030518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factfinder.census.gov/"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census.gov/prod/cen2010/doc/sf2.pdf" TargetMode="External"/><Relationship Id="rId4" Type="http://schemas.openxmlformats.org/officeDocument/2006/relationships/hyperlink" Target="https://www.census.gov/topics/population/race.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2.census.gov/geo/docs/maps-data/maps/reg_div.txt"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2.census.gov/geo/pdfs/maps-data/maps/reference/us_regdiv.pdf"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411163"/>
            <a:ext cx="5915025" cy="3327400"/>
          </a:xfrm>
        </p:spPr>
      </p:sp>
      <p:sp>
        <p:nvSpPr>
          <p:cNvPr id="3" name="Notes Placeholder 2"/>
          <p:cNvSpPr>
            <a:spLocks noGrp="1"/>
          </p:cNvSpPr>
          <p:nvPr>
            <p:ph type="body" idx="1"/>
          </p:nvPr>
        </p:nvSpPr>
        <p:spPr>
          <a:xfrm>
            <a:off x="312516" y="3738623"/>
            <a:ext cx="6423950" cy="5208607"/>
          </a:xfrm>
        </p:spPr>
        <p:txBody>
          <a:bodyPr/>
          <a:lstStyle/>
          <a:p>
            <a:endParaRPr lang="en-US" dirty="0"/>
          </a:p>
        </p:txBody>
      </p:sp>
      <p:sp>
        <p:nvSpPr>
          <p:cNvPr id="4" name="Slide Number Placeholder 3"/>
          <p:cNvSpPr>
            <a:spLocks noGrp="1"/>
          </p:cNvSpPr>
          <p:nvPr>
            <p:ph type="sldNum" sz="quarter" idx="10"/>
          </p:nvPr>
        </p:nvSpPr>
        <p:spPr/>
        <p:txBody>
          <a:bodyPr/>
          <a:lstStyle/>
          <a:p>
            <a:fld id="{3168C1EF-2D61-4156-8550-AC7C1B91CA8C}" type="slidenum">
              <a:rPr lang="en-US" smtClean="0"/>
              <a:t>1</a:t>
            </a:fld>
            <a:endParaRPr lang="en-US" dirty="0"/>
          </a:p>
        </p:txBody>
      </p:sp>
    </p:spTree>
    <p:extLst>
      <p:ext uri="{BB962C8B-B14F-4D97-AF65-F5344CB8AC3E}">
        <p14:creationId xmlns:p14="http://schemas.microsoft.com/office/powerpoint/2010/main" val="383794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47638"/>
            <a:ext cx="5832475" cy="3281362"/>
          </a:xfrm>
        </p:spPr>
      </p:sp>
      <p:sp>
        <p:nvSpPr>
          <p:cNvPr id="4" name="Slide Number Placeholder 3"/>
          <p:cNvSpPr>
            <a:spLocks noGrp="1"/>
          </p:cNvSpPr>
          <p:nvPr>
            <p:ph type="sldNum" sz="quarter" idx="10"/>
          </p:nvPr>
        </p:nvSpPr>
        <p:spPr/>
        <p:txBody>
          <a:bodyPr/>
          <a:lstStyle/>
          <a:p>
            <a:pPr defTabSz="913998">
              <a:defRPr/>
            </a:pPr>
            <a:fld id="{C3ED95A9-C117-4A99-AF00-8EBF9051FD39}" type="slidenum">
              <a:rPr lang="en-US">
                <a:solidFill>
                  <a:prstClr val="black">
                    <a:lumMod val="85000"/>
                    <a:lumOff val="15000"/>
                  </a:prstClr>
                </a:solidFill>
                <a:latin typeface="Calibri"/>
              </a:rPr>
              <a:pPr defTabSz="913998">
                <a:defRPr/>
              </a:pPr>
              <a:t>10</a:t>
            </a:fld>
            <a:endParaRPr lang="en-US" dirty="0">
              <a:solidFill>
                <a:prstClr val="black">
                  <a:lumMod val="85000"/>
                  <a:lumOff val="15000"/>
                </a:prstClr>
              </a:solidFill>
              <a:latin typeface="Calibri"/>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75530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52400"/>
            <a:ext cx="6234113" cy="3506788"/>
          </a:xfrm>
        </p:spPr>
      </p:sp>
      <p:sp>
        <p:nvSpPr>
          <p:cNvPr id="4" name="Slide Number Placeholder 3"/>
          <p:cNvSpPr>
            <a:spLocks noGrp="1"/>
          </p:cNvSpPr>
          <p:nvPr>
            <p:ph type="sldNum" sz="quarter" idx="10"/>
          </p:nvPr>
        </p:nvSpPr>
        <p:spPr/>
        <p:txBody>
          <a:bodyPr/>
          <a:lstStyle/>
          <a:p>
            <a:pPr defTabSz="913998">
              <a:defRPr/>
            </a:pPr>
            <a:fld id="{C3ED95A9-C117-4A99-AF00-8EBF9051FD39}" type="slidenum">
              <a:rPr lang="en-US">
                <a:solidFill>
                  <a:prstClr val="black">
                    <a:lumMod val="85000"/>
                    <a:lumOff val="15000"/>
                  </a:prstClr>
                </a:solidFill>
                <a:latin typeface="Calibri"/>
              </a:rPr>
              <a:pPr defTabSz="913998">
                <a:defRPr/>
              </a:pPr>
              <a:t>11</a:t>
            </a:fld>
            <a:endParaRPr lang="en-US" dirty="0">
              <a:solidFill>
                <a:prstClr val="black">
                  <a:lumMod val="85000"/>
                  <a:lumOff val="15000"/>
                </a:prstClr>
              </a:solidFill>
              <a:latin typeface="Calibri"/>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849866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12</a:t>
            </a:fld>
            <a:endParaRPr lang="en-US"/>
          </a:p>
        </p:txBody>
      </p:sp>
    </p:spTree>
    <p:extLst>
      <p:ext uri="{BB962C8B-B14F-4D97-AF65-F5344CB8AC3E}">
        <p14:creationId xmlns:p14="http://schemas.microsoft.com/office/powerpoint/2010/main" val="2333937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88950" y="411163"/>
            <a:ext cx="5984875" cy="3367087"/>
          </a:xfrm>
          <a:ln/>
        </p:spPr>
      </p:sp>
      <p:sp>
        <p:nvSpPr>
          <p:cNvPr id="51203" name="Notes Placeholder 2"/>
          <p:cNvSpPr>
            <a:spLocks noGrp="1"/>
          </p:cNvSpPr>
          <p:nvPr>
            <p:ph type="body" idx="1"/>
          </p:nvPr>
        </p:nvSpPr>
        <p:spPr>
          <a:xfrm>
            <a:off x="324091" y="3778275"/>
            <a:ext cx="6412375" cy="5435173"/>
          </a:xfrm>
          <a:noFill/>
          <a:ln/>
        </p:spPr>
        <p:txBody>
          <a:bodyPr/>
          <a:lstStyle/>
          <a:p>
            <a:pPr eaLnBrk="1" hangingPunct="1">
              <a:spcBef>
                <a:spcPct val="0"/>
              </a:spcBef>
            </a:pPr>
            <a:endParaRPr lang="en-US"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13</a:t>
            </a:fld>
            <a:endParaRPr lang="en-US" dirty="0"/>
          </a:p>
        </p:txBody>
      </p:sp>
    </p:spTree>
    <p:extLst>
      <p:ext uri="{BB962C8B-B14F-4D97-AF65-F5344CB8AC3E}">
        <p14:creationId xmlns:p14="http://schemas.microsoft.com/office/powerpoint/2010/main" val="42554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American Community Survey (ACS) provides sample data from the 1-year, 3-year, and 5-year estimates based on population size. </a:t>
            </a:r>
            <a:r>
              <a:rPr lang="en-US" dirty="0" smtClean="0">
                <a:hlinkClick r:id="rId3"/>
              </a:rPr>
              <a:t>Selected Population Profiles</a:t>
            </a:r>
            <a:r>
              <a:rPr lang="en-US" dirty="0" smtClean="0"/>
              <a:t> enable you to select characteristics by Race or Ethnic Groups (Mexican, Puerto Rican, Cuban, etc.) and by Country of Birth.</a:t>
            </a:r>
          </a:p>
          <a:p>
            <a:r>
              <a:rPr lang="en-US" dirty="0" smtClean="0"/>
              <a:t>Data on </a:t>
            </a:r>
            <a:r>
              <a:rPr lang="en-US" dirty="0" smtClean="0">
                <a:hlinkClick r:id="rId4"/>
              </a:rPr>
              <a:t>race</a:t>
            </a:r>
            <a:r>
              <a:rPr lang="en-US" dirty="0" smtClean="0"/>
              <a:t> and the Hispanic population from the 2010, 2000, and 1990 decennial censuses also are available. Data can be accessed for the 2010 and 2000 Censuses using </a:t>
            </a:r>
            <a:r>
              <a:rPr lang="en-US" dirty="0" smtClean="0">
                <a:hlinkClick r:id="rId3"/>
              </a:rPr>
              <a:t>American FactFinder.</a:t>
            </a:r>
            <a:endParaRPr lang="en-US" dirty="0" smtClean="0"/>
          </a:p>
          <a:p>
            <a:endParaRPr lang="en-US" dirty="0" smtClean="0"/>
          </a:p>
          <a:p>
            <a:pPr defTabSz="931774">
              <a:defRPr/>
            </a:pPr>
            <a:r>
              <a:rPr lang="en-US" b="1" dirty="0" smtClean="0"/>
              <a:t>Data on Hispanic Subgroups Other Than Mexican, Puerto Rican, and Cuban</a:t>
            </a:r>
          </a:p>
          <a:p>
            <a:endParaRPr lang="en-US" dirty="0" smtClean="0"/>
          </a:p>
          <a:p>
            <a:r>
              <a:rPr lang="en-US" dirty="0" smtClean="0"/>
              <a:t>The American Community Survey (ACS) has data on these groups. In the survey questionnaire, the Hispanic-origin question obtained write-in responses of Hispanic subgroups other than the major groups of Mexican, Cuban, and Puerto Ricans. Persons with other Hispanic origins (</a:t>
            </a:r>
            <a:r>
              <a:rPr lang="en-US" dirty="0" err="1" smtClean="0"/>
              <a:t>e.g.,Salvadoran</a:t>
            </a:r>
            <a:r>
              <a:rPr lang="en-US" dirty="0" smtClean="0"/>
              <a:t>, Nicaraguan, Argentinean) were able to write in their specific origin group. The Census Bureau's code list contains over 30 Hispanic or Latino subgroups.</a:t>
            </a:r>
          </a:p>
          <a:p>
            <a:endParaRPr lang="en-US" dirty="0" smtClean="0"/>
          </a:p>
          <a:p>
            <a:r>
              <a:rPr lang="en-US" dirty="0" smtClean="0"/>
              <a:t>You can access the American Community Survey 1-year estimates for a population of 65,000 or more, 3-year estimates for a population of 20,000 or more, and 5-year estimates in </a:t>
            </a:r>
            <a:r>
              <a:rPr lang="en-US" dirty="0" smtClean="0">
                <a:hlinkClick r:id="rId3"/>
              </a:rPr>
              <a:t>American Factfinder</a:t>
            </a:r>
            <a:r>
              <a:rPr lang="en-US" dirty="0" smtClean="0"/>
              <a:t>. Data on these groups are available in the Detailed Tables, the Subject Tables, and the Selected Population Profiles.</a:t>
            </a:r>
          </a:p>
          <a:p>
            <a:endParaRPr lang="en-US" dirty="0" smtClean="0"/>
          </a:p>
          <a:p>
            <a:r>
              <a:rPr lang="en-US" dirty="0" smtClean="0"/>
              <a:t>This is the same approach we use in the decennial census. For the </a:t>
            </a:r>
            <a:r>
              <a:rPr lang="en-US" dirty="0" smtClean="0">
                <a:hlinkClick r:id="rId5"/>
              </a:rPr>
              <a:t>2010 Census, Summary File 2</a:t>
            </a:r>
            <a:r>
              <a:rPr lang="en-US" dirty="0" smtClean="0"/>
              <a:t> [PDF 4.5 MB] allows users to access any table in the files for a particular Hispanic subgroup, provided the group meets certain population criteria for the geographic area under consideration. At present, census data provide information on geographic areas smaller than those reported in the ACS.</a:t>
            </a:r>
          </a:p>
          <a:p>
            <a:endParaRPr lang="en-US" dirty="0"/>
          </a:p>
        </p:txBody>
      </p:sp>
      <p:sp>
        <p:nvSpPr>
          <p:cNvPr id="4" name="Slide Number Placeholder 3"/>
          <p:cNvSpPr>
            <a:spLocks noGrp="1"/>
          </p:cNvSpPr>
          <p:nvPr>
            <p:ph type="sldNum" sz="quarter" idx="10"/>
          </p:nvPr>
        </p:nvSpPr>
        <p:spPr/>
        <p:txBody>
          <a:bodyPr/>
          <a:lstStyle/>
          <a:p>
            <a:fld id="{F0E903AF-0D75-4B24-B69B-87DDB4D3D1D3}" type="slidenum">
              <a:rPr lang="en-US" smtClean="0"/>
              <a:t>15</a:t>
            </a:fld>
            <a:endParaRPr lang="en-US"/>
          </a:p>
        </p:txBody>
      </p:sp>
    </p:spTree>
    <p:extLst>
      <p:ext uri="{BB962C8B-B14F-4D97-AF65-F5344CB8AC3E}">
        <p14:creationId xmlns:p14="http://schemas.microsoft.com/office/powerpoint/2010/main" val="1875791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701675" y="411163"/>
            <a:ext cx="5578475" cy="3138487"/>
          </a:xfrm>
          <a:ln/>
        </p:spPr>
      </p:sp>
      <p:sp>
        <p:nvSpPr>
          <p:cNvPr id="51203" name="Notes Placeholder 2"/>
          <p:cNvSpPr>
            <a:spLocks noGrp="1"/>
          </p:cNvSpPr>
          <p:nvPr>
            <p:ph type="body" idx="1"/>
          </p:nvPr>
        </p:nvSpPr>
        <p:spPr>
          <a:xfrm>
            <a:off x="300942" y="3549651"/>
            <a:ext cx="6435524" cy="4584699"/>
          </a:xfrm>
          <a:noFill/>
          <a:ln/>
        </p:spPr>
        <p:txBody>
          <a:bodyPr/>
          <a:lstStyle/>
          <a:p>
            <a:pPr eaLnBrk="1" hangingPunct="1">
              <a:spcBef>
                <a:spcPct val="0"/>
              </a:spcBef>
            </a:pPr>
            <a:endParaRPr lang="en-US"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16</a:t>
            </a:fld>
            <a:endParaRPr lang="en-US" dirty="0"/>
          </a:p>
        </p:txBody>
      </p:sp>
    </p:spTree>
    <p:extLst>
      <p:ext uri="{BB962C8B-B14F-4D97-AF65-F5344CB8AC3E}">
        <p14:creationId xmlns:p14="http://schemas.microsoft.com/office/powerpoint/2010/main" val="290398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11250" y="538163"/>
            <a:ext cx="4787900" cy="2692400"/>
          </a:xfrm>
          <a:ln/>
        </p:spPr>
      </p:sp>
      <p:sp>
        <p:nvSpPr>
          <p:cNvPr id="68611" name="Rectangle 3"/>
          <p:cNvSpPr>
            <a:spLocks noGrp="1" noChangeArrowheads="1"/>
          </p:cNvSpPr>
          <p:nvPr>
            <p:ph type="body" idx="1"/>
          </p:nvPr>
        </p:nvSpPr>
        <p:spPr>
          <a:noFill/>
          <a:ln/>
        </p:spPr>
        <p:txBody>
          <a:bodyPr/>
          <a:lstStyle/>
          <a:p>
            <a:pPr defTabSz="931637">
              <a:spcBef>
                <a:spcPct val="0"/>
              </a:spcBef>
              <a:defRPr/>
            </a:pPr>
            <a:r>
              <a:rPr lang="en-US" sz="1200" b="0" dirty="0" smtClean="0"/>
              <a:t>ACS data products are released about one year after the data are collected, and the first year of data collection with a full sample was in 2005. </a:t>
            </a:r>
            <a:r>
              <a:rPr lang="en-US" sz="1200" b="0" baseline="0" dirty="0" smtClean="0"/>
              <a:t> The 2018 ACS data products will be released on a modified, staggered schedule due to delays in post data collection processing that resulted from the recent lapse in federal funding.  </a:t>
            </a:r>
            <a:r>
              <a:rPr lang="en-US" sz="1200" b="0" dirty="0" smtClean="0"/>
              <a:t>The</a:t>
            </a:r>
            <a:r>
              <a:rPr lang="en-US" sz="1200" b="0" baseline="0" dirty="0" smtClean="0"/>
              <a:t> </a:t>
            </a:r>
            <a:r>
              <a:rPr lang="en-US" sz="1200" b="0" dirty="0" smtClean="0"/>
              <a:t>ACS data collected in 2018 is planned to be released on September 26, 2019 as 1-year estimates with some remaining tables and products coming out on October 17, 2019. </a:t>
            </a:r>
            <a:r>
              <a:rPr lang="en-US" sz="1200" b="0" baseline="0" dirty="0" smtClean="0"/>
              <a:t> </a:t>
            </a:r>
            <a:r>
              <a:rPr lang="en-US" sz="1200" b="0" dirty="0" smtClean="0"/>
              <a:t>ACS 1-year estimates, combining data collected over 12 months, are available for geographic areas with a population of 65,000 or more. </a:t>
            </a:r>
          </a:p>
          <a:p>
            <a:pPr defTabSz="931637">
              <a:spcBef>
                <a:spcPct val="0"/>
              </a:spcBef>
              <a:defRPr/>
            </a:pPr>
            <a:endParaRPr 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ACS 1-year Supplemental Estimates are a subset of Detailed Tables that are available for geographic areas with populations of 20,000 or more. They are simplified versions of popular ACS tables and provide the most current data to almost twice as many geographies as compared to the standard 1-year release. We plan to release the 1-year</a:t>
            </a:r>
            <a:r>
              <a:rPr lang="en-US" sz="1200" b="0" kern="1200" baseline="0" dirty="0" smtClean="0">
                <a:solidFill>
                  <a:schemeClr val="tx1"/>
                </a:solidFill>
                <a:effectLst/>
                <a:latin typeface="+mn-lt"/>
                <a:ea typeface="+mn-ea"/>
                <a:cs typeface="+mn-cs"/>
              </a:rPr>
              <a:t> Supplemental Estimates on February 6, 2020.</a:t>
            </a:r>
            <a:endParaRPr lang="en-US" sz="1200" b="0" kern="1200" dirty="0" smtClean="0">
              <a:solidFill>
                <a:schemeClr val="tx1"/>
              </a:solidFill>
              <a:effectLst/>
              <a:latin typeface="+mn-lt"/>
              <a:ea typeface="+mn-ea"/>
              <a:cs typeface="+mn-cs"/>
            </a:endParaRPr>
          </a:p>
          <a:p>
            <a:pPr rtl="0"/>
            <a:r>
              <a:rPr lang="en-US" sz="1200" b="0" kern="1200" dirty="0" smtClean="0">
                <a:solidFill>
                  <a:schemeClr val="tx1"/>
                </a:solidFill>
                <a:effectLst/>
                <a:latin typeface="+mn-lt"/>
                <a:ea typeface="+mn-ea"/>
                <a:cs typeface="+mn-cs"/>
              </a:rPr>
              <a:t>(note: 15,101 geographies in the 2014 Supplemental Estimates vs. 7,819 geographies in the 2014 ACS 1-year release)</a:t>
            </a:r>
          </a:p>
          <a:p>
            <a:pPr rtl="0"/>
            <a:r>
              <a:rPr lang="en-US" sz="1200" b="0" kern="1200" dirty="0" smtClean="0">
                <a:solidFill>
                  <a:schemeClr val="tx1"/>
                </a:solidFill>
                <a:effectLst/>
                <a:latin typeface="+mn-lt"/>
                <a:ea typeface="+mn-ea"/>
                <a:cs typeface="+mn-cs"/>
              </a:rPr>
              <a:t> </a:t>
            </a:r>
            <a:endParaRPr lang="en-US" sz="1200" b="0" dirty="0" smtClean="0"/>
          </a:p>
          <a:p>
            <a:pPr defTabSz="931637">
              <a:spcBef>
                <a:spcPct val="0"/>
              </a:spcBef>
              <a:defRPr/>
            </a:pPr>
            <a:r>
              <a:rPr lang="en-US" sz="1200" b="0" dirty="0" smtClean="0"/>
              <a:t>ACS 5-year estimates, combining data collected over 60 months, are available for geographic areas of all sizes down to the census tract and block group level.  The 2014-2018 ACS 5-year estimates are planned to be released on December 19, 2019 with some remaining tables and products coming out on January 16, 2020.</a:t>
            </a:r>
          </a:p>
          <a:p>
            <a:pPr defTabSz="931637">
              <a:spcBef>
                <a:spcPct val="0"/>
              </a:spcBef>
              <a:defRPr/>
            </a:pPr>
            <a:endParaRPr lang="en-US" sz="1200" b="0" dirty="0" smtClean="0"/>
          </a:p>
          <a:p>
            <a:pPr defTabSz="931637">
              <a:spcBef>
                <a:spcPct val="0"/>
              </a:spcBef>
              <a:defRPr/>
            </a:pPr>
            <a:r>
              <a:rPr lang="en-US" sz="1200" b="0" dirty="0" smtClean="0"/>
              <a:t>Thus, ACS data are available for geographic areas with a population of 20,000 or more in the form of 1-year and 5-year estimates. ACS data are only available for geographic areas with a population less than 20,000 in the form of 5-year estimates. </a:t>
            </a:r>
          </a:p>
          <a:p>
            <a:pPr defTabSz="931637">
              <a:spcBef>
                <a:spcPct val="0"/>
              </a:spcBef>
              <a:defRPr/>
            </a:pPr>
            <a:endParaRPr lang="en-US" sz="1200" b="0" dirty="0" smtClean="0"/>
          </a:p>
          <a:p>
            <a:pPr defTabSz="931637">
              <a:spcBef>
                <a:spcPct val="0"/>
              </a:spcBef>
              <a:defRPr/>
            </a:pPr>
            <a:r>
              <a:rPr lang="en-US" sz="1200" b="0" dirty="0" smtClean="0"/>
              <a:t>We also release</a:t>
            </a:r>
            <a:r>
              <a:rPr lang="en-US" sz="1200" b="0" baseline="0" dirty="0" smtClean="0"/>
              <a:t> 1-year and 5-year Public Use Microdata Sample (or PUMS) files for users who want to create custom tables, and Variance Replicate Estimates for users who want to calculate margins of error.  Use the link on the slide to access our complete release schedule.</a:t>
            </a:r>
            <a:endParaRPr lang="en-US" sz="1200" b="0" dirty="0" smtClean="0"/>
          </a:p>
          <a:p>
            <a:pPr defTabSz="931637">
              <a:spcBef>
                <a:spcPct val="0"/>
              </a:spcBef>
              <a:defRPr/>
            </a:pPr>
            <a:endParaRPr lang="en-US" sz="1200" b="0" dirty="0" smtClean="0"/>
          </a:p>
          <a:p>
            <a:pPr defTabSz="931637">
              <a:spcBef>
                <a:spcPct val="0"/>
              </a:spcBef>
              <a:defRPr/>
            </a:pPr>
            <a:r>
              <a:rPr lang="en-US" sz="1200" b="0" dirty="0" smtClean="0"/>
              <a:t>Note</a:t>
            </a:r>
            <a:r>
              <a:rPr lang="en-US" sz="1200" b="0" baseline="0" dirty="0" smtClean="0"/>
              <a:t> to speaker:</a:t>
            </a:r>
          </a:p>
          <a:p>
            <a:pPr defTabSz="931637">
              <a:spcBef>
                <a:spcPct val="0"/>
              </a:spcBef>
              <a:defRPr/>
            </a:pPr>
            <a:r>
              <a:rPr lang="en-US" sz="1200" b="0" dirty="0" smtClean="0"/>
              <a:t>The Census Bureau used to produce 3-year estimates,</a:t>
            </a:r>
            <a:r>
              <a:rPr lang="en-US" sz="1200" b="0" baseline="0" dirty="0" smtClean="0"/>
              <a:t> but they were discontinued due to budget reasons beginning with the 2014 data release.  Past 3-year data products for populations of 20,000+ are still available to the public.</a:t>
            </a:r>
          </a:p>
          <a:p>
            <a:pPr defTabSz="914350" fontAlgn="base">
              <a:spcBef>
                <a:spcPct val="30000"/>
              </a:spcBef>
              <a:spcAft>
                <a:spcPct val="0"/>
              </a:spcAft>
              <a:defRPr/>
            </a:pPr>
            <a:endParaRPr lang="en-US" b="0" dirty="0"/>
          </a:p>
        </p:txBody>
      </p:sp>
    </p:spTree>
    <p:extLst>
      <p:ext uri="{BB962C8B-B14F-4D97-AF65-F5344CB8AC3E}">
        <p14:creationId xmlns:p14="http://schemas.microsoft.com/office/powerpoint/2010/main" val="1275897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18</a:t>
            </a:fld>
            <a:endParaRPr lang="en-US"/>
          </a:p>
        </p:txBody>
      </p:sp>
    </p:spTree>
    <p:extLst>
      <p:ext uri="{BB962C8B-B14F-4D97-AF65-F5344CB8AC3E}">
        <p14:creationId xmlns:p14="http://schemas.microsoft.com/office/powerpoint/2010/main" val="2333937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6B3C30-77FF-4A95-9EBA-59DD865F163A}" type="slidenum">
              <a:rPr lang="en-US" smtClean="0"/>
              <a:pPr/>
              <a:t>19</a:t>
            </a:fld>
            <a:endParaRPr lang="en-US" smtClean="0"/>
          </a:p>
        </p:txBody>
      </p:sp>
      <p:sp>
        <p:nvSpPr>
          <p:cNvPr id="36867" name="Rectangle 1026"/>
          <p:cNvSpPr>
            <a:spLocks noGrp="1" noRot="1" noChangeAspect="1" noChangeArrowheads="1" noTextEdit="1"/>
          </p:cNvSpPr>
          <p:nvPr>
            <p:ph type="sldImg"/>
          </p:nvPr>
        </p:nvSpPr>
        <p:spPr>
          <a:xfrm>
            <a:off x="382588" y="346075"/>
            <a:ext cx="6096000" cy="3429000"/>
          </a:xfrm>
          <a:ln/>
        </p:spPr>
      </p:sp>
      <p:sp>
        <p:nvSpPr>
          <p:cNvPr id="36868" name="Rectangle 1027"/>
          <p:cNvSpPr>
            <a:spLocks noGrp="1" noChangeArrowheads="1"/>
          </p:cNvSpPr>
          <p:nvPr>
            <p:ph type="body" idx="1"/>
          </p:nvPr>
        </p:nvSpPr>
        <p:spPr>
          <a:xfrm>
            <a:off x="461963" y="3830303"/>
            <a:ext cx="5956300" cy="4862434"/>
          </a:xfrm>
          <a:noFill/>
          <a:ln/>
        </p:spPr>
        <p:txBody>
          <a:bodyPr/>
          <a:lstStyle/>
          <a:p>
            <a:r>
              <a:rPr lang="en-US" sz="1100" dirty="0" smtClean="0">
                <a:latin typeface="Arial" charset="0"/>
              </a:rPr>
              <a:t>Statistical geographic areas are defined primarily for data tabulation and presentation purposes.  </a:t>
            </a:r>
          </a:p>
          <a:p>
            <a:endParaRPr lang="en-US" sz="1100" dirty="0" smtClean="0">
              <a:latin typeface="Arial" charset="0"/>
            </a:endParaRPr>
          </a:p>
          <a:p>
            <a:r>
              <a:rPr lang="en-US" sz="1100" b="1" dirty="0" smtClean="0"/>
              <a:t>Census Regions</a:t>
            </a:r>
            <a:r>
              <a:rPr lang="en-US" sz="1100" dirty="0" smtClean="0"/>
              <a:t> are groupings of states and the District of Columbia that subdivide the United States for the presentation of census data.  There are four census regions—Northeast, Midwest, South, and West.  Each of the four census regions is divided into two or more census divisions (see "Census Divisions" above).  Each census region is identified by a single-digit census code.  Puerto Rico and the Island Areas are not part of any census region or census division.  For more information on census regions, census divisions, and their constituent states, see our </a:t>
            </a:r>
            <a:r>
              <a:rPr lang="en-US" sz="1100" dirty="0" smtClean="0">
                <a:hlinkClick r:id="rId3"/>
              </a:rPr>
              <a:t>list</a:t>
            </a:r>
            <a:r>
              <a:rPr lang="en-US" sz="1100" dirty="0" smtClean="0"/>
              <a:t> or </a:t>
            </a:r>
            <a:r>
              <a:rPr lang="en-US" sz="1100" dirty="0" smtClean="0">
                <a:hlinkClick r:id="rId4"/>
              </a:rPr>
              <a:t>map</a:t>
            </a:r>
            <a:r>
              <a:rPr lang="en-US" sz="1100" dirty="0" smtClean="0"/>
              <a:t> [PDF].</a:t>
            </a:r>
          </a:p>
          <a:p>
            <a:endParaRPr lang="en-US" sz="11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t>Census Divisions</a:t>
            </a:r>
            <a:r>
              <a:rPr lang="en-US" sz="1100" dirty="0" smtClean="0"/>
              <a:t> are groupings of states and the District of Columbia that are subdivisions of the four census regions (see "Census Region" below).  There are nine census divisions, and each is identified by a single-digit census code.  Puerto Rico and the Island Areas are not part of any census region or census division.  For more information on census regions, census divisions, and their constituent states, see our </a:t>
            </a:r>
            <a:r>
              <a:rPr lang="en-US" sz="1100" dirty="0" smtClean="0">
                <a:hlinkClick r:id="rId3"/>
              </a:rPr>
              <a:t>list</a:t>
            </a:r>
            <a:r>
              <a:rPr lang="en-US" sz="1100" dirty="0" smtClean="0"/>
              <a:t> or </a:t>
            </a:r>
            <a:r>
              <a:rPr lang="en-US" sz="1100" dirty="0" smtClean="0">
                <a:hlinkClick r:id="rId4"/>
              </a:rPr>
              <a:t>map</a:t>
            </a:r>
            <a:r>
              <a:rPr lang="en-US" sz="1100" dirty="0" smtClean="0"/>
              <a:t> [PDF].</a:t>
            </a:r>
          </a:p>
          <a:p>
            <a:endParaRPr lang="en-US" sz="1100" dirty="0" smtClean="0">
              <a:latin typeface="Arial" charset="0"/>
            </a:endParaRPr>
          </a:p>
          <a:p>
            <a:r>
              <a:rPr lang="en-US" sz="1100" b="1" dirty="0" smtClean="0"/>
              <a:t>County Subdivisions</a:t>
            </a:r>
            <a:r>
              <a:rPr lang="en-US" sz="1100" dirty="0" smtClean="0"/>
              <a:t> are the primary divisions of counties and equivalent entities.  They include census county divisions, census subareas, minor civil divisions, and unorganized territories and can be classified as either legal or statistical.  Each county subdivision is assigned a five-character numeric Federal Information Processing Series (FIPS) code based on alphabetical sequence within state and an eight-digit National Standard feature identifier.</a:t>
            </a:r>
          </a:p>
          <a:p>
            <a:endParaRPr lang="en-US" sz="1100" dirty="0" smtClean="0">
              <a:latin typeface="Arial" charset="0"/>
            </a:endParaRPr>
          </a:p>
          <a:p>
            <a:r>
              <a:rPr lang="en-US" sz="1100" b="1" dirty="0" smtClean="0"/>
              <a:t>Census Designated Places (CDPs)</a:t>
            </a:r>
            <a:r>
              <a:rPr lang="en-US" sz="1100" dirty="0" smtClean="0"/>
              <a:t> are the statistical counterparts of incorporated places, and are delineated to provide data for settled concentrations of population that are identifiable by name but are not legally incorporated under the laws of the state in which they are located.   The boundaries usually are defined in cooperation with local or tribal officials and generally updated prior to each decennial census.   These boundaries, which usually coincide with visible features or the boundary of an adjacent incorporated place or another legal entity boundary, have no legal status, nor do these places have officials elected to serve traditional municipal functions.   CDP boundaries may change from one decennial census to the next with changes in the settlement pattern; a CDP with the same name as in an earlier census does not necessarily have the same boundary.   CDPs must be contained within a single state and may not extend into an incorporated place.   There are no population size requirements for CDPs.</a:t>
            </a:r>
          </a:p>
          <a:p>
            <a:r>
              <a:rPr lang="en-US" sz="1100" dirty="0" smtClean="0"/>
              <a:t>Hawaii is the only state that has no incorporated places recognized by the Census Bureau.   All places shown in decennial census data products for Hawaii are CDPs.   By agreement with the state of Hawaii, the Census Bureau does not show data separately for the city of Honolulu, which is coextensive with Honolulu County.   In Puerto Rico, which also does not have incorporated places, the Census Bureau recognizes only CDPs and refers to them as </a:t>
            </a:r>
            <a:r>
              <a:rPr lang="en-US" sz="1100" dirty="0" err="1" smtClean="0"/>
              <a:t>comunidades</a:t>
            </a:r>
            <a:r>
              <a:rPr lang="en-US" sz="1100" dirty="0" smtClean="0"/>
              <a:t> or zonas </a:t>
            </a:r>
            <a:r>
              <a:rPr lang="en-US" sz="1100" dirty="0" err="1" smtClean="0"/>
              <a:t>urbanas</a:t>
            </a:r>
            <a:r>
              <a:rPr lang="en-US" sz="1100" dirty="0" smtClean="0"/>
              <a:t>.   Guam also has only CDPs.  </a:t>
            </a:r>
          </a:p>
          <a:p>
            <a:endParaRPr lang="en-US" sz="1100" dirty="0" smtClean="0">
              <a:latin typeface="Arial" charset="0"/>
            </a:endParaRPr>
          </a:p>
          <a:p>
            <a:r>
              <a:rPr lang="en-US" sz="1100" b="1" dirty="0" smtClean="0"/>
              <a:t>Public Use Microdata Areas (PUMAs)</a:t>
            </a:r>
            <a:r>
              <a:rPr lang="en-US" sz="1100" dirty="0" smtClean="0"/>
              <a:t> are geographic areas for which the Census Bureau provides selected extracts of raw data from a small sample of census records that are screened to protect confidentiality.  These extracts are referred to as public use microdata sample (PUMS) files.</a:t>
            </a:r>
          </a:p>
          <a:p>
            <a:r>
              <a:rPr lang="en-US" sz="1100" dirty="0" smtClean="0"/>
              <a:t>For the 2010 Census, each state, the District of Columbia, Puerto Rico, and some Island Area participants delineated PUMAs for use in presenting PUMS data based on a 5 percent sample of decennial census or American Community Survey data.  These areas are required to contain at least 100,000 people.  This is different from Census 2000 when two types of PUMAs were defined:  a 5 percent PUMA as for 2010 and an additional super-PUMA designed to provide a 1 percent sample.  The PUMAs are identified by a five-digit census code unique within state.</a:t>
            </a:r>
          </a:p>
          <a:p>
            <a:endParaRPr lang="en-US" sz="1100" dirty="0" smtClean="0"/>
          </a:p>
          <a:p>
            <a:r>
              <a:rPr lang="en-US" sz="1100" b="1" dirty="0" smtClean="0"/>
              <a:t>ZIP Code Tabulation Areas (ZCTAs)</a:t>
            </a:r>
            <a:r>
              <a:rPr lang="en-US" sz="1100" dirty="0" smtClean="0"/>
              <a:t> are approximate area representations of U.S. Postal Service (USPS) five-digit ZIP Code service areas that the Census Bureau creates using whole blocks to present statistical data from censuses and surveys.  The Census Bureau defines ZCTAs by allocating each block that contains addresses to a single ZCTA, usually to the ZCTA that reflects the most frequently occurring ZIP Code for the addresses within that tabulation block.  Blocks that do not contain addresses but are completely surrounded by a single ZCTA (enclaves) are assigned to the surrounding ZCTA; those surrounded by multiple ZCTAs will be added to a single ZCTA based on limited buffering performed between multiple ZCTAs.  The Census Bureau identifies five-digit ZCTAs using a five-character numeric code that represents the most frequently occurring USPS ZIP Code within that ZCTA, and this code may contain leading zeros</a:t>
            </a:r>
          </a:p>
          <a:p>
            <a:endParaRPr lang="en-US" sz="1100" dirty="0" smtClean="0">
              <a:latin typeface="Arial" charset="0"/>
            </a:endParaRPr>
          </a:p>
          <a:p>
            <a:pPr eaLnBrk="1" hangingPunct="1">
              <a:spcBef>
                <a:spcPct val="0"/>
              </a:spcBef>
              <a:defRPr/>
            </a:pPr>
            <a:endParaRPr lang="en-US" sz="1100" b="1" dirty="0" smtClean="0"/>
          </a:p>
          <a:p>
            <a:pPr eaLnBrk="1" hangingPunct="1">
              <a:spcBef>
                <a:spcPct val="0"/>
              </a:spcBef>
              <a:defRPr/>
            </a:pPr>
            <a:r>
              <a:rPr lang="en-US" sz="1100" b="1" dirty="0" smtClean="0"/>
              <a:t>Census tracts </a:t>
            </a:r>
            <a:r>
              <a:rPr lang="en-US" sz="1100" dirty="0" smtClean="0"/>
              <a:t>are small, relatively permanent of a county or county equivalent. Census tracts generally have a minimum population of 1,200, or 480 housing units, and a maximum population of 8,000 people or 3,200 housing units. Tracts have</a:t>
            </a:r>
            <a:r>
              <a:rPr lang="en-US" sz="1100" strike="sngStrike" dirty="0" smtClean="0"/>
              <a:t> </a:t>
            </a:r>
            <a:r>
              <a:rPr lang="en-US" sz="1100" dirty="0" smtClean="0"/>
              <a:t>an optimum size of 4,000 people or 1,600 housing units. </a:t>
            </a:r>
          </a:p>
          <a:p>
            <a:pPr eaLnBrk="1" hangingPunct="1">
              <a:spcBef>
                <a:spcPct val="0"/>
              </a:spcBef>
              <a:defRPr/>
            </a:pPr>
            <a:endParaRPr lang="en-US" sz="1100" dirty="0" smtClean="0"/>
          </a:p>
          <a:p>
            <a:pPr eaLnBrk="1" hangingPunct="1">
              <a:spcBef>
                <a:spcPct val="0"/>
              </a:spcBef>
              <a:defRPr/>
            </a:pPr>
            <a:r>
              <a:rPr lang="en-US" sz="1100" b="1" dirty="0" smtClean="0"/>
              <a:t>Block groups </a:t>
            </a:r>
            <a:r>
              <a:rPr lang="en-US" sz="1100" dirty="0" smtClean="0"/>
              <a:t>are statistical divisions of census tracts and are defined to contain a minimum of 600 persons or 240 housing units and a maximum of 3,000 people or 1,200 housing units. In the American Community Survey, block groups are the lowest level of geography published.</a:t>
            </a:r>
          </a:p>
          <a:p>
            <a:pPr eaLnBrk="1" hangingPunct="1">
              <a:spcBef>
                <a:spcPct val="0"/>
              </a:spcBef>
              <a:defRPr/>
            </a:pPr>
            <a:endParaRPr lang="en-US" sz="1100" dirty="0" smtClean="0"/>
          </a:p>
          <a:p>
            <a:pPr eaLnBrk="1" hangingPunct="1">
              <a:spcBef>
                <a:spcPct val="0"/>
              </a:spcBef>
              <a:defRPr/>
            </a:pPr>
            <a:r>
              <a:rPr lang="en-US" sz="1100" b="1" dirty="0" smtClean="0"/>
              <a:t>Blocks (Census Blocks) </a:t>
            </a:r>
            <a:r>
              <a:rPr lang="en-US" sz="1100" dirty="0" smtClean="0"/>
              <a:t>are statistical areas bounded by visible features, such as streets, roads, streams, and railroad tracks, and by nonvisible boundaries, such as selected property lines and city, township, school district, and county limits and short line-of-sight extensions of streets and roads.  Generally, census blocks are small in area; for example, a block in a city bounded on all sides by streets. Census blocks in suburban and rural areas may be large, irregular, and bounded by a variety of features, such as roads, streams, and transmission lines. In remote areas, census blocks may encompass hundreds of square miles.   Census blocks cover the entire territory of the United States, Puerto Rico, and the Island Areas.  Census blocks nest within all other tabulated census geographic entities and are the basis for all tabulated data.</a:t>
            </a:r>
          </a:p>
          <a:p>
            <a:pPr eaLnBrk="1" hangingPunct="1">
              <a:spcBef>
                <a:spcPct val="0"/>
              </a:spcBef>
              <a:defRPr/>
            </a:pPr>
            <a:endParaRPr lang="en-US" sz="1100" dirty="0" smtClean="0"/>
          </a:p>
          <a:p>
            <a:pPr eaLnBrk="1" hangingPunct="1">
              <a:spcBef>
                <a:spcPct val="0"/>
              </a:spcBef>
              <a:defRPr/>
            </a:pPr>
            <a:r>
              <a:rPr lang="en-US" sz="1100" dirty="0" smtClean="0"/>
              <a:t>These statistical areas are designed to have stable boundaries. Boundary changes to existing census tracts, as well as newly defined census tracts, may occur at the time of each decennial census.   </a:t>
            </a:r>
          </a:p>
          <a:p>
            <a:pPr eaLnBrk="1" hangingPunct="1"/>
            <a:endParaRPr lang="en-US" sz="1100" dirty="0" smtClean="0"/>
          </a:p>
        </p:txBody>
      </p:sp>
    </p:spTree>
    <p:extLst>
      <p:ext uri="{BB962C8B-B14F-4D97-AF65-F5344CB8AC3E}">
        <p14:creationId xmlns:p14="http://schemas.microsoft.com/office/powerpoint/2010/main" val="868131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30B835-0517-434B-AF5B-24586D9D13B4}" type="slidenum">
              <a:rPr lang="en-US" smtClean="0"/>
              <a:pPr>
                <a:defRPr/>
              </a:pPr>
              <a:t>20</a:t>
            </a:fld>
            <a:endParaRPr lang="en-US"/>
          </a:p>
        </p:txBody>
      </p:sp>
    </p:spTree>
    <p:extLst>
      <p:ext uri="{BB962C8B-B14F-4D97-AF65-F5344CB8AC3E}">
        <p14:creationId xmlns:p14="http://schemas.microsoft.com/office/powerpoint/2010/main" val="118029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FE174-8A2A-45BA-8A3C-FDCF205800B7}" type="slidenum">
              <a:rPr lang="en-US" smtClean="0"/>
              <a:pPr/>
              <a:t>2</a:t>
            </a:fld>
            <a:endParaRPr lang="en-US" dirty="0"/>
          </a:p>
        </p:txBody>
      </p:sp>
    </p:spTree>
    <p:extLst>
      <p:ext uri="{BB962C8B-B14F-4D97-AF65-F5344CB8AC3E}">
        <p14:creationId xmlns:p14="http://schemas.microsoft.com/office/powerpoint/2010/main" val="1479579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6B3C30-77FF-4A95-9EBA-59DD865F163A}" type="slidenum">
              <a:rPr lang="en-US" smtClean="0"/>
              <a:pPr/>
              <a:t>21</a:t>
            </a:fld>
            <a:endParaRPr lang="en-US" smtClean="0"/>
          </a:p>
        </p:txBody>
      </p:sp>
      <p:sp>
        <p:nvSpPr>
          <p:cNvPr id="36867" name="Rectangle 1026"/>
          <p:cNvSpPr>
            <a:spLocks noGrp="1" noRot="1" noChangeAspect="1" noChangeArrowheads="1" noTextEdit="1"/>
          </p:cNvSpPr>
          <p:nvPr>
            <p:ph type="sldImg"/>
          </p:nvPr>
        </p:nvSpPr>
        <p:spPr>
          <a:xfrm>
            <a:off x="407988" y="352425"/>
            <a:ext cx="6197600" cy="3486150"/>
          </a:xfrm>
          <a:ln/>
        </p:spPr>
      </p:sp>
      <p:sp>
        <p:nvSpPr>
          <p:cNvPr id="36868" name="Rectangle 1027"/>
          <p:cNvSpPr>
            <a:spLocks noGrp="1" noChangeArrowheads="1"/>
          </p:cNvSpPr>
          <p:nvPr>
            <p:ph type="body" idx="1"/>
          </p:nvPr>
        </p:nvSpPr>
        <p:spPr>
          <a:xfrm>
            <a:off x="472229" y="3894141"/>
            <a:ext cx="6088662" cy="4943475"/>
          </a:xfrm>
          <a:noFill/>
          <a:ln/>
        </p:spPr>
        <p:txBody>
          <a:bodyPr/>
          <a:lstStyle/>
          <a:p>
            <a:r>
              <a:rPr lang="en-US" sz="1100" dirty="0" smtClean="0">
                <a:latin typeface="Arial" charset="0"/>
              </a:rPr>
              <a:t>Statistical geographic areas are defined primarily for data tabulation and presentation purposes.  </a:t>
            </a:r>
          </a:p>
          <a:p>
            <a:endParaRPr lang="en-US" sz="1100" dirty="0" smtClean="0">
              <a:latin typeface="Arial" charset="0"/>
            </a:endParaRPr>
          </a:p>
          <a:p>
            <a:r>
              <a:rPr lang="en-US" sz="1100" dirty="0" smtClean="0">
                <a:latin typeface="Arial" charset="0"/>
              </a:rPr>
              <a:t>CDP:</a:t>
            </a:r>
            <a:r>
              <a:rPr lang="en-US" sz="1100" baseline="0" dirty="0" smtClean="0">
                <a:latin typeface="Arial" charset="0"/>
              </a:rPr>
              <a:t> settled concentrations of populations known by name, not legally incorporated</a:t>
            </a:r>
          </a:p>
          <a:p>
            <a:endParaRPr lang="en-US" sz="1100" baseline="0" dirty="0" smtClean="0">
              <a:latin typeface="Arial" charset="0"/>
            </a:endParaRPr>
          </a:p>
          <a:p>
            <a:r>
              <a:rPr lang="en-US" sz="1100" baseline="0" dirty="0" smtClean="0">
                <a:latin typeface="Arial" charset="0"/>
              </a:rPr>
              <a:t>CCD: primary division of county with no legal function</a:t>
            </a:r>
            <a:endParaRPr lang="en-US" sz="1050" dirty="0" smtClean="0"/>
          </a:p>
          <a:p>
            <a:pPr eaLnBrk="1" hangingPunct="1">
              <a:spcBef>
                <a:spcPct val="0"/>
              </a:spcBef>
              <a:defRPr/>
            </a:pPr>
            <a:endParaRPr lang="en-US" sz="1100" dirty="0" smtClean="0"/>
          </a:p>
          <a:p>
            <a:pPr eaLnBrk="1" hangingPunct="1">
              <a:spcBef>
                <a:spcPct val="0"/>
              </a:spcBef>
              <a:defRPr/>
            </a:pPr>
            <a:r>
              <a:rPr lang="en-US" sz="1100" dirty="0" smtClean="0"/>
              <a:t>Census tracts are small, relatively permanent of a county or county equivalent. Census tracts generally have a minimum population of 1,200, or 480 housing units, and a maximum population of 8,000 people or 3,200 housing units. Tracts have</a:t>
            </a:r>
            <a:r>
              <a:rPr lang="en-US" sz="1100" strike="sngStrike" dirty="0" smtClean="0"/>
              <a:t> </a:t>
            </a:r>
            <a:r>
              <a:rPr lang="en-US" sz="1100" dirty="0" smtClean="0"/>
              <a:t>an optimum size of 4,000 people or 1,600 housing units. </a:t>
            </a:r>
          </a:p>
          <a:p>
            <a:pPr eaLnBrk="1" hangingPunct="1">
              <a:spcBef>
                <a:spcPct val="0"/>
              </a:spcBef>
              <a:defRPr/>
            </a:pPr>
            <a:endParaRPr lang="en-US" sz="1100" dirty="0" smtClean="0"/>
          </a:p>
          <a:p>
            <a:pPr eaLnBrk="1" hangingPunct="1">
              <a:spcBef>
                <a:spcPct val="0"/>
              </a:spcBef>
              <a:defRPr/>
            </a:pPr>
            <a:r>
              <a:rPr lang="en-US" sz="1100" dirty="0" smtClean="0"/>
              <a:t>Block groups are statistical divisions of census tracts and are defined to contain a minimum of 600 persons or 240 housing units and a maximum of 3,000 people or 1,200 housing units. In the American Community Survey, block groups are the lowest level of geography published.</a:t>
            </a:r>
          </a:p>
          <a:p>
            <a:pPr eaLnBrk="1" hangingPunct="1">
              <a:spcBef>
                <a:spcPct val="0"/>
              </a:spcBef>
              <a:defRPr/>
            </a:pPr>
            <a:endParaRPr lang="en-US" sz="1100" dirty="0" smtClean="0"/>
          </a:p>
          <a:p>
            <a:pPr eaLnBrk="1" hangingPunct="1">
              <a:spcBef>
                <a:spcPct val="0"/>
              </a:spcBef>
              <a:defRPr/>
            </a:pPr>
            <a:r>
              <a:rPr lang="en-US" sz="1100" dirty="0" smtClean="0"/>
              <a:t>These statistical areas are designed to have stable boundaries. Boundary changes to existing census tracts, as well as newly defined census tracts, may occur at the time of each decennial census.   </a:t>
            </a:r>
          </a:p>
          <a:p>
            <a:pPr eaLnBrk="1" hangingPunct="1"/>
            <a:endParaRPr lang="en-US" sz="1100" dirty="0" smtClean="0"/>
          </a:p>
          <a:p>
            <a:pPr eaLnBrk="1" hangingPunct="1"/>
            <a:endParaRPr lang="en-US" sz="1100" dirty="0"/>
          </a:p>
        </p:txBody>
      </p:sp>
    </p:spTree>
    <p:extLst>
      <p:ext uri="{BB962C8B-B14F-4D97-AF65-F5344CB8AC3E}">
        <p14:creationId xmlns:p14="http://schemas.microsoft.com/office/powerpoint/2010/main" val="215263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22</a:t>
            </a:fld>
            <a:endParaRPr lang="en-US"/>
          </a:p>
        </p:txBody>
      </p:sp>
    </p:spTree>
    <p:extLst>
      <p:ext uri="{BB962C8B-B14F-4D97-AF65-F5344CB8AC3E}">
        <p14:creationId xmlns:p14="http://schemas.microsoft.com/office/powerpoint/2010/main" val="2333937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88950" y="411163"/>
            <a:ext cx="5984875" cy="3367087"/>
          </a:xfrm>
          <a:ln/>
        </p:spPr>
      </p:sp>
      <p:sp>
        <p:nvSpPr>
          <p:cNvPr id="51203" name="Notes Placeholder 2"/>
          <p:cNvSpPr>
            <a:spLocks noGrp="1"/>
          </p:cNvSpPr>
          <p:nvPr>
            <p:ph type="body" idx="1"/>
          </p:nvPr>
        </p:nvSpPr>
        <p:spPr>
          <a:xfrm>
            <a:off x="324091" y="3778275"/>
            <a:ext cx="6412375" cy="4356075"/>
          </a:xfrm>
          <a:noFill/>
          <a:ln/>
        </p:spPr>
        <p:txBody>
          <a:bodyPr/>
          <a:lstStyle/>
          <a:p>
            <a:endParaRPr lang="en-US" dirty="0"/>
          </a:p>
        </p:txBody>
      </p:sp>
      <p:sp>
        <p:nvSpPr>
          <p:cNvPr id="51204" name="Slide Number Placeholder 3"/>
          <p:cNvSpPr>
            <a:spLocks noGrp="1"/>
          </p:cNvSpPr>
          <p:nvPr>
            <p:ph type="sldNum" sz="quarter" idx="5"/>
          </p:nvPr>
        </p:nvSpPr>
        <p:spPr>
          <a:noFill/>
        </p:spPr>
        <p:txBody>
          <a:bodyPr/>
          <a:lstStyle/>
          <a:p>
            <a:fld id="{0B25B270-CC2D-46CD-99C6-96504479E69D}" type="slidenum">
              <a:rPr lang="en-US"/>
              <a:pPr/>
              <a:t>24</a:t>
            </a:fld>
            <a:endParaRPr lang="en-US" dirty="0"/>
          </a:p>
        </p:txBody>
      </p:sp>
    </p:spTree>
    <p:extLst>
      <p:ext uri="{BB962C8B-B14F-4D97-AF65-F5344CB8AC3E}">
        <p14:creationId xmlns:p14="http://schemas.microsoft.com/office/powerpoint/2010/main" val="1150030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89983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5232572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C566C-8980-4CDA-9D23-9C5F37E3D42F}" type="slidenum">
              <a:rPr lang="en-US" smtClean="0"/>
              <a:t>28</a:t>
            </a:fld>
            <a:endParaRPr lang="en-US"/>
          </a:p>
        </p:txBody>
      </p:sp>
    </p:spTree>
    <p:extLst>
      <p:ext uri="{BB962C8B-B14F-4D97-AF65-F5344CB8AC3E}">
        <p14:creationId xmlns:p14="http://schemas.microsoft.com/office/powerpoint/2010/main" val="4016829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6C566C-8980-4CDA-9D23-9C5F37E3D42F}" type="slidenum">
              <a:rPr lang="en-US" smtClean="0"/>
              <a:t>29</a:t>
            </a:fld>
            <a:endParaRPr lang="en-US"/>
          </a:p>
        </p:txBody>
      </p:sp>
    </p:spTree>
    <p:extLst>
      <p:ext uri="{BB962C8B-B14F-4D97-AF65-F5344CB8AC3E}">
        <p14:creationId xmlns:p14="http://schemas.microsoft.com/office/powerpoint/2010/main" val="4016829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411163"/>
            <a:ext cx="5578475" cy="3138487"/>
          </a:xfrm>
        </p:spPr>
      </p:sp>
      <p:sp>
        <p:nvSpPr>
          <p:cNvPr id="3" name="Notes Placeholder 2"/>
          <p:cNvSpPr>
            <a:spLocks noGrp="1"/>
          </p:cNvSpPr>
          <p:nvPr>
            <p:ph type="body" idx="1"/>
          </p:nvPr>
        </p:nvSpPr>
        <p:spPr>
          <a:xfrm>
            <a:off x="312515" y="3549651"/>
            <a:ext cx="6435525" cy="4584699"/>
          </a:xfrm>
        </p:spPr>
        <p:txBody>
          <a:bodyPr/>
          <a:lstStyle/>
          <a:p>
            <a:endParaRPr lang="en-US" dirty="0"/>
          </a:p>
        </p:txBody>
      </p:sp>
      <p:sp>
        <p:nvSpPr>
          <p:cNvPr id="4" name="Slide Number Placeholder 3"/>
          <p:cNvSpPr>
            <a:spLocks noGrp="1"/>
          </p:cNvSpPr>
          <p:nvPr>
            <p:ph type="sldNum" sz="quarter" idx="10"/>
          </p:nvPr>
        </p:nvSpPr>
        <p:spPr/>
        <p:txBody>
          <a:bodyPr/>
          <a:lstStyle/>
          <a:p>
            <a:fld id="{5EE910F4-9059-4B7D-9B28-6A5D9714FBEB}" type="slidenum">
              <a:rPr lang="en-US" smtClean="0"/>
              <a:t>30</a:t>
            </a:fld>
            <a:endParaRPr lang="en-US"/>
          </a:p>
        </p:txBody>
      </p:sp>
    </p:spTree>
    <p:extLst>
      <p:ext uri="{BB962C8B-B14F-4D97-AF65-F5344CB8AC3E}">
        <p14:creationId xmlns:p14="http://schemas.microsoft.com/office/powerpoint/2010/main" val="4150420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1163526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1A8971-5F0B-4911-87AC-F8CFD894A892}" type="slidenum">
              <a:rPr lang="en-US" smtClean="0"/>
              <a:t>32</a:t>
            </a:fld>
            <a:endParaRPr lang="en-US"/>
          </a:p>
        </p:txBody>
      </p:sp>
    </p:spTree>
    <p:extLst>
      <p:ext uri="{BB962C8B-B14F-4D97-AF65-F5344CB8AC3E}">
        <p14:creationId xmlns:p14="http://schemas.microsoft.com/office/powerpoint/2010/main" val="3312966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effectLst/>
              </a:rPr>
              <a:t>WHAT ANCESTRY IS NOT</a:t>
            </a:r>
          </a:p>
          <a:p>
            <a:r>
              <a:rPr lang="en-US" b="1" dirty="0" smtClean="0"/>
              <a:t>Race - Definition</a:t>
            </a:r>
          </a:p>
          <a:p>
            <a:r>
              <a:rPr lang="en-US" dirty="0" smtClean="0"/>
              <a:t>The data on race were derived from answers to the question on race. The U.S. Census Bureau collects race data in accordance with guidelines provided by the U.S. Office of Management and Budget (OMB), and these data are based on self-identification. The racial categories included in the census questionnaire generally reflect a social definition of race recognized in this country and not an attempt to define race biologically, anthropologically, or genetically. In addition, it is recognized that the categories of the race question include race and national origin or sociocultural groups. OMB requires that race data be collected for a minimum of five </a:t>
            </a:r>
            <a:r>
              <a:rPr lang="en-US" dirty="0" err="1" smtClean="0"/>
              <a:t>groups:White</a:t>
            </a:r>
            <a:r>
              <a:rPr lang="en-US" dirty="0" smtClean="0"/>
              <a:t>, Black or African American, American Indian or Alaska Native, Asian, and Native Hawaiian or other Pacific Islander. OMB permits the Census Bureau to also use a sixth category - Some Other Race. Respondents may report more than one race.</a:t>
            </a:r>
          </a:p>
          <a:p>
            <a:endParaRPr lang="en-US" dirty="0" smtClean="0"/>
          </a:p>
          <a:p>
            <a:r>
              <a:rPr lang="en-US" b="1" dirty="0" smtClean="0"/>
              <a:t>Ethnicity</a:t>
            </a:r>
            <a:r>
              <a:rPr lang="en-US" b="1" baseline="0" dirty="0" smtClean="0"/>
              <a:t> – </a:t>
            </a:r>
            <a:r>
              <a:rPr lang="en-US" b="1" dirty="0" smtClean="0"/>
              <a:t>Definition</a:t>
            </a:r>
          </a:p>
          <a:p>
            <a:r>
              <a:rPr lang="en-US" dirty="0" smtClean="0"/>
              <a:t>The U.S. Office of Management and Budget (OMB) requires federal agencies to use a minimum of two ethnicities in collecting and reporting data: Hispanic or Latino and Not Hispanic or Latino. OMB defines "Hispanic or Latino" as a person of Cuban, Mexican, Puerto Rican, South or Central American, or other Spanish culture or origin regardless of race.</a:t>
            </a:r>
          </a:p>
          <a:p>
            <a:endParaRPr lang="en-US" dirty="0" smtClean="0"/>
          </a:p>
          <a:p>
            <a:r>
              <a:rPr lang="en-US" dirty="0" smtClean="0"/>
              <a:t>People who identify with the terms “Hispanic” or “Latino” are those who classify themselves in one of the specific Hispanic or Latino categories listed on the decennial census questionnaire and various Census Bureau survey questionnaires – “Mexican, Mexican Am., Chicano” or ”Puerto Rican” or “Cuban” – as well as those who indicate that they are “another Hispanic, Latino, or Spanish origin.”</a:t>
            </a:r>
          </a:p>
          <a:p>
            <a:endParaRPr lang="en-US" dirty="0" smtClean="0"/>
          </a:p>
          <a:p>
            <a:pPr defTabSz="931774">
              <a:defRPr/>
            </a:pPr>
            <a:r>
              <a:rPr lang="en-US" dirty="0" smtClean="0"/>
              <a:t>The 2010 Census question on Hispanic origin included five separate response categories and one area where respondents could write in a specific Hispanic origin group. The first response category was intended for respondents who do not identify as Hispanic. The remaining response categories (“Mexican, Mexican Am., Chicano”; “Puerto Rican”; “Cuban”; and “another Hispanic, Latino, or Spanish origin”) and write-in answers can be combined to create the OMB category of Hispanic.</a:t>
            </a:r>
          </a:p>
          <a:p>
            <a:endParaRPr lang="en-US" dirty="0" smtClean="0"/>
          </a:p>
          <a:p>
            <a:endParaRPr lang="en-US" dirty="0" smtClean="0"/>
          </a:p>
          <a:p>
            <a:endParaRPr lang="en-US" b="1" dirty="0" smtClean="0"/>
          </a:p>
          <a:p>
            <a:r>
              <a:rPr lang="en-US" b="1" dirty="0" smtClean="0"/>
              <a:t>FOREIGN</a:t>
            </a:r>
            <a:r>
              <a:rPr lang="en-US" b="1" baseline="0" dirty="0" smtClean="0"/>
              <a:t> BORN</a:t>
            </a:r>
            <a:endParaRPr lang="en-US" b="1" dirty="0" smtClean="0"/>
          </a:p>
          <a:p>
            <a:r>
              <a:rPr lang="en-US" dirty="0" smtClean="0"/>
              <a:t>The foreign-born population includes anyone who is not a U.S. citizen at birth, including those who become U.S. citizens through naturalization. The native-born population includes anyone who is a U.S. citizen at birth.</a:t>
            </a:r>
          </a:p>
          <a:p>
            <a:endParaRPr lang="en-US" dirty="0" smtClean="0"/>
          </a:p>
          <a:p>
            <a:endParaRPr lang="en-US" b="1" dirty="0" smtClean="0"/>
          </a:p>
          <a:p>
            <a:r>
              <a:rPr lang="en-US" b="1" dirty="0" smtClean="0"/>
              <a:t>ANCESTRY</a:t>
            </a:r>
          </a:p>
          <a:p>
            <a:pPr defTabSz="465887">
              <a:defRPr/>
            </a:pPr>
            <a:r>
              <a:rPr lang="en-US" baseline="0" dirty="0" smtClean="0">
                <a:effectLst/>
              </a:rPr>
              <a:t>Ancestry r</a:t>
            </a:r>
            <a:r>
              <a:rPr lang="en-US" dirty="0" smtClean="0"/>
              <a:t>efers to a person’s self-identification of the ethnic origin, descent, roots, heritage, or place of birth of the person or of the person’s ancestors. </a:t>
            </a:r>
            <a:r>
              <a:rPr lang="en-US" i="1" dirty="0" smtClean="0"/>
              <a:t>(*Selected ancestry groups include Arab, Brazilian, Canadian, Czech, Ethiopian, Haitian, Irish, Jamaican, Italian, Nigerian, Russian, etc.) </a:t>
            </a:r>
            <a:r>
              <a:rPr lang="en-US" i="0" dirty="0" smtClean="0"/>
              <a:t>which may reflect their place of birth or that of previous generations of their family. Some ethnic identities, such as “Egyptian” or “Polish” can be traced to geographic areas outside the United States, while other ethnicities such as “Pennsylvania German” or “Cajun” evolved in the United States</a:t>
            </a:r>
            <a:r>
              <a:rPr lang="en-US" i="1" dirty="0" smtClean="0"/>
              <a:t>. </a:t>
            </a:r>
          </a:p>
          <a:p>
            <a:endParaRPr lang="en-US" dirty="0" smtClean="0"/>
          </a:p>
          <a:p>
            <a:r>
              <a:rPr lang="en-US" dirty="0" smtClean="0">
                <a:effectLst/>
              </a:rPr>
              <a:t>Ethnic identities may or may not represent geographies.</a:t>
            </a:r>
          </a:p>
          <a:p>
            <a:endParaRPr lang="en-US" dirty="0" smtClean="0">
              <a:effectLst/>
            </a:endParaRPr>
          </a:p>
          <a:p>
            <a:r>
              <a:rPr lang="en-US" dirty="0" smtClean="0">
                <a:effectLst/>
              </a:rPr>
              <a:t>The intent behind the question of Ancestry is not to measure the degree of attachment the respondent has to a particular ethnicity (which</a:t>
            </a:r>
            <a:r>
              <a:rPr lang="en-US" baseline="0" dirty="0" smtClean="0">
                <a:effectLst/>
              </a:rPr>
              <a:t> we will cover briefly in a moment)</a:t>
            </a:r>
            <a:r>
              <a:rPr lang="en-US" dirty="0" smtClean="0">
                <a:effectLst/>
              </a:rPr>
              <a:t>. </a:t>
            </a:r>
            <a:r>
              <a:rPr lang="en-US" baseline="0" dirty="0" smtClean="0">
                <a:effectLst/>
              </a:rPr>
              <a:t> Someone who responds as “Swedish” f</a:t>
            </a:r>
            <a:r>
              <a:rPr lang="en-US" dirty="0" smtClean="0">
                <a:effectLst/>
              </a:rPr>
              <a:t>or example, could represent a person </a:t>
            </a:r>
            <a:r>
              <a:rPr lang="en-US" baseline="0" dirty="0" smtClean="0">
                <a:effectLst/>
              </a:rPr>
              <a:t>who is perhaps a first generation child, or feel the connection to a</a:t>
            </a:r>
            <a:r>
              <a:rPr lang="en-US" dirty="0" smtClean="0">
                <a:effectLst/>
              </a:rPr>
              <a:t>ncestors several generations removed. A person’s ancestry is not necessarily the same as his or her place of birth.</a:t>
            </a:r>
          </a:p>
          <a:p>
            <a:endParaRPr lang="en-US" dirty="0" smtClean="0">
              <a:effectLst/>
            </a:endParaRPr>
          </a:p>
          <a:p>
            <a:r>
              <a:rPr lang="en-US" dirty="0" smtClean="0">
                <a:effectLst/>
              </a:rPr>
              <a:t>Some people may have one distinct ancestry, while others are descendants of several ancestry groups, and still others may know only that their ancestors were from a particular region of the world or may not know their ethnic origins at all. Currently, when someone reports more than two groups for their ancestry in the American Community Survey, only the first two ancestries are tabulated.</a:t>
            </a:r>
          </a:p>
          <a:p>
            <a:endParaRPr lang="en-US" dirty="0" smtClean="0">
              <a:effectLst/>
            </a:endParaRPr>
          </a:p>
          <a:p>
            <a:r>
              <a:rPr lang="en-US" dirty="0" smtClean="0">
                <a:effectLst/>
              </a:rPr>
              <a:t>Some people identify their ancestry as American,</a:t>
            </a:r>
            <a:r>
              <a:rPr lang="en-US" baseline="0" dirty="0" smtClean="0">
                <a:effectLst/>
              </a:rPr>
              <a:t> whether </a:t>
            </a:r>
            <a:r>
              <a:rPr lang="en-US" dirty="0" smtClean="0">
                <a:effectLst/>
              </a:rPr>
              <a:t>because their ancestors have been in United States for a long time or they have such mixed backgrounds that they do not identify with any particular group. There</a:t>
            </a:r>
            <a:r>
              <a:rPr lang="en-US" baseline="0" dirty="0" smtClean="0">
                <a:effectLst/>
              </a:rPr>
              <a:t> </a:t>
            </a:r>
            <a:r>
              <a:rPr lang="en-US" dirty="0" smtClean="0">
                <a:effectLst/>
              </a:rPr>
              <a:t>are many reasons a person</a:t>
            </a:r>
            <a:r>
              <a:rPr lang="en-US" baseline="0" dirty="0" smtClean="0">
                <a:effectLst/>
              </a:rPr>
              <a:t> </a:t>
            </a:r>
            <a:r>
              <a:rPr lang="en-US" dirty="0" smtClean="0">
                <a:effectLst/>
              </a:rPr>
              <a:t>may report their ancestors as American, and the growth in this response has been substantial.</a:t>
            </a:r>
          </a:p>
          <a:p>
            <a:r>
              <a:rPr lang="en-US" baseline="0" dirty="0" smtClean="0"/>
              <a:t> </a:t>
            </a:r>
          </a:p>
          <a:p>
            <a:r>
              <a:rPr lang="en-US" baseline="0" dirty="0" smtClean="0"/>
              <a:t>Needless to say Ancestry is a broad concept because it means different things to different people. For instance, one person may interpret is as “where my ancestors or parents come from”; another person may consider how they see themselves ethnically.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0E903AF-0D75-4B24-B69B-87DDB4D3D1D3}" type="slidenum">
              <a:rPr lang="en-US" smtClean="0"/>
              <a:t>3</a:t>
            </a:fld>
            <a:endParaRPr lang="en-US"/>
          </a:p>
        </p:txBody>
      </p:sp>
    </p:spTree>
    <p:extLst>
      <p:ext uri="{BB962C8B-B14F-4D97-AF65-F5344CB8AC3E}">
        <p14:creationId xmlns:p14="http://schemas.microsoft.com/office/powerpoint/2010/main" val="3783634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xfrm>
            <a:off x="3859428" y="8743865"/>
            <a:ext cx="3037840" cy="4664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0889" indent="-284709" eaLnBrk="0" hangingPunct="0">
              <a:defRPr>
                <a:solidFill>
                  <a:schemeClr val="tx1"/>
                </a:solidFill>
                <a:latin typeface="Calibri" panose="020F0502020204030204" pitchFamily="34" charset="0"/>
                <a:cs typeface="Arial" panose="020B0604020202020204" pitchFamily="34" charset="0"/>
              </a:defRPr>
            </a:lvl2pPr>
            <a:lvl3pPr marL="1140453" indent="-226473" eaLnBrk="0" hangingPunct="0">
              <a:defRPr>
                <a:solidFill>
                  <a:schemeClr val="tx1"/>
                </a:solidFill>
                <a:latin typeface="Calibri" panose="020F0502020204030204" pitchFamily="34" charset="0"/>
                <a:cs typeface="Arial" panose="020B0604020202020204" pitchFamily="34" charset="0"/>
              </a:defRPr>
            </a:lvl3pPr>
            <a:lvl4pPr marL="1598251" indent="-226473" eaLnBrk="0" hangingPunct="0">
              <a:defRPr>
                <a:solidFill>
                  <a:schemeClr val="tx1"/>
                </a:solidFill>
                <a:latin typeface="Calibri" panose="020F0502020204030204" pitchFamily="34" charset="0"/>
                <a:cs typeface="Arial" panose="020B0604020202020204" pitchFamily="34" charset="0"/>
              </a:defRPr>
            </a:lvl4pPr>
            <a:lvl5pPr marL="2056050" indent="-226473" eaLnBrk="0" hangingPunct="0">
              <a:defRPr>
                <a:solidFill>
                  <a:schemeClr val="tx1"/>
                </a:solidFill>
                <a:latin typeface="Calibri" panose="020F0502020204030204" pitchFamily="34" charset="0"/>
                <a:cs typeface="Arial" panose="020B0604020202020204" pitchFamily="34" charset="0"/>
              </a:defRPr>
            </a:lvl5pPr>
            <a:lvl6pPr marL="2521936" indent="-22647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87823" indent="-22647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3710" indent="-22647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9597" indent="-22647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36D94881-97F4-4A6D-BCF2-C2B1482F0081}" type="slidenum">
              <a:rPr lang="en-US" altLang="en-US">
                <a:ea typeface="ＭＳ Ｐゴシック" panose="020B0600070205080204" pitchFamily="34" charset="-128"/>
              </a:rPr>
              <a:pPr eaLnBrk="1" hangingPunct="1"/>
              <a:t>4</a:t>
            </a:fld>
            <a:endParaRPr lang="en-US" altLang="en-US">
              <a:ea typeface="ＭＳ Ｐゴシック" panose="020B0600070205080204" pitchFamily="34" charset="-128"/>
            </a:endParaRPr>
          </a:p>
        </p:txBody>
      </p:sp>
      <p:sp>
        <p:nvSpPr>
          <p:cNvPr id="58371" name="Rectangle 2"/>
          <p:cNvSpPr>
            <a:spLocks noGrp="1" noRot="1" noChangeAspect="1" noChangeArrowheads="1" noTextEdit="1"/>
          </p:cNvSpPr>
          <p:nvPr>
            <p:ph type="sldImg"/>
          </p:nvPr>
        </p:nvSpPr>
        <p:spPr bwMode="auto">
          <a:xfrm>
            <a:off x="962025" y="223838"/>
            <a:ext cx="5019675" cy="2824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106808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1ECE9-DF9E-4A65-B1B5-F4B0E8391311}" type="slidenum">
              <a:rPr lang="en-US" smtClean="0"/>
              <a:pPr/>
              <a:t>5</a:t>
            </a:fld>
            <a:endParaRPr lang="en-US"/>
          </a:p>
        </p:txBody>
      </p:sp>
    </p:spTree>
    <p:extLst>
      <p:ext uri="{BB962C8B-B14F-4D97-AF65-F5344CB8AC3E}">
        <p14:creationId xmlns:p14="http://schemas.microsoft.com/office/powerpoint/2010/main" val="309815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U.S. Census Bureau must adhere to the 1997 Office of Management and Budget (OMB) standards on race and ethnicity which guide the Census Bureau in classifying written responses to the race question:</a:t>
            </a:r>
          </a:p>
          <a:p>
            <a:r>
              <a:rPr lang="en-US" b="1" dirty="0" smtClean="0"/>
              <a:t>White</a:t>
            </a:r>
            <a:r>
              <a:rPr lang="en-US" dirty="0" smtClean="0"/>
              <a:t> – A person having origins in any of the original peoples of Europe, the Middle East, or North Africa.</a:t>
            </a:r>
          </a:p>
          <a:p>
            <a:r>
              <a:rPr lang="en-US" b="1" dirty="0" smtClean="0"/>
              <a:t>Black or African American</a:t>
            </a:r>
            <a:r>
              <a:rPr lang="en-US" dirty="0" smtClean="0"/>
              <a:t> – A person having origins in any of the Black racial groups of Africa.</a:t>
            </a:r>
          </a:p>
          <a:p>
            <a:r>
              <a:rPr lang="en-US" b="1" dirty="0" smtClean="0"/>
              <a:t>American Indian or Alaska Native</a:t>
            </a:r>
            <a:r>
              <a:rPr lang="en-US" dirty="0" smtClean="0"/>
              <a:t> – A person having origins in any of the original peoples of North and South America (including Central America) and who maintains tribal affiliation or community attachment.</a:t>
            </a:r>
          </a:p>
          <a:p>
            <a:r>
              <a:rPr lang="en-US" b="1" dirty="0" smtClean="0"/>
              <a:t>Asian</a:t>
            </a:r>
            <a:r>
              <a:rPr lang="en-US" dirty="0" smtClean="0"/>
              <a:t> – A person having origins in any of the original peoples of the Far East, Southeast Asia, or the Indian subcontinent including, for example, Cambodia, China, India, Japan, Korea, Malaysia, Pakistan, the Philippine Islands, Thailand, and Vietnam.</a:t>
            </a:r>
          </a:p>
          <a:p>
            <a:r>
              <a:rPr lang="en-US" b="1" dirty="0" smtClean="0"/>
              <a:t>Native Hawaiian or Other Pacific Islander</a:t>
            </a:r>
            <a:r>
              <a:rPr lang="en-US" dirty="0" smtClean="0"/>
              <a:t> – A person having origins in any of the original peoples of Hawaii, Guam, Samoa, or other Pacific Islands.</a:t>
            </a:r>
          </a:p>
          <a:p>
            <a:r>
              <a:rPr lang="en-US" dirty="0" smtClean="0"/>
              <a:t>The 1997 OMB standards permit the reporting of more than one race. An individual’s response to the race question is based upon self-identification. </a:t>
            </a:r>
          </a:p>
          <a:p>
            <a:r>
              <a:rPr lang="en-US" dirty="0" smtClean="0"/>
              <a:t>An individual’s response to the race question is based upon self-identification. The Census Bureau does not tell individuals which boxes to mark or what heritage to write in. For the first time in Census 2000, individuals were presented with the option to self-identify with more than one race and this continued with the 2010 Census. People who identify with more than one race may choose to provide multiple races in response to the race question. For example, if a respondent identifies as "Asian" and "White," they may respond to the question on race by checking the appropriate boxes that describe their racial identities and/or writing in these identities on the spaces provided.</a:t>
            </a:r>
          </a:p>
          <a:p>
            <a:r>
              <a:rPr lang="en-US" b="1" dirty="0" smtClean="0"/>
              <a:t>What is Race?</a:t>
            </a:r>
          </a:p>
          <a:p>
            <a:r>
              <a:rPr lang="en-US" dirty="0" smtClean="0"/>
              <a:t>The data on race were derived from answers to the question on race that was asked of individuals in the United States. The Census Bureau collects racial data in accordance with guidelines provided by the U.S. Office of Management and Budget (OMB), and these data are based on self-identification.</a:t>
            </a:r>
          </a:p>
          <a:p>
            <a:r>
              <a:rPr lang="en-US" dirty="0" smtClean="0"/>
              <a:t>The racial categories included in the census questionnaire generally reflect a social definition of race recognized in this country and not an attempt to define race biologically, anthropologically, or genetically. In addition, it is recognized that the categories of the race item include racial and national origin or sociocultural groups. People may choose to report more than one race to indicate their racial mixture, such as “American Indian” and “White.” People who identify their origin as Hispanic, Latino, or Spanish may be of any race.</a:t>
            </a:r>
          </a:p>
          <a:p>
            <a:r>
              <a:rPr lang="en-US" dirty="0" smtClean="0"/>
              <a:t>OMB requires five minimum categories: White, Black or African American, American Indian or Alaska Native, Asian, and Native Hawaiian or Other Pacific Islander.</a:t>
            </a:r>
          </a:p>
          <a:p>
            <a:r>
              <a:rPr lang="en-US" b="1" dirty="0" smtClean="0"/>
              <a:t>Reasons for Collecting Information on Race</a:t>
            </a:r>
          </a:p>
          <a:p>
            <a:r>
              <a:rPr lang="en-US" dirty="0" smtClean="0"/>
              <a:t>Information on race is required for many Federal programs and is critical in making policy decisions, particularly for civil rights. States use these data to meet legislative redistricting principles. Race data also are used to promote equal employment opportunities and to assess racial disparities in health and environmental risks.</a:t>
            </a:r>
          </a:p>
          <a:p>
            <a:r>
              <a:rPr lang="en-US" b="1" dirty="0" smtClean="0"/>
              <a:t>Race and Ethnicity Research</a:t>
            </a:r>
          </a:p>
          <a:p>
            <a:r>
              <a:rPr lang="en-US" dirty="0" smtClean="0"/>
              <a:t>The Census Bureau has a long history of conducting research to improve questions and data on race and ethnicity. Since the 1970s, the Census Bureau has conducted content tests to research and improve the design and function of different questions, including questions on race and ethnicity.</a:t>
            </a:r>
          </a:p>
          <a:p>
            <a:pPr eaLnBrk="1" hangingPunct="1">
              <a:spcBef>
                <a:spcPct val="0"/>
              </a:spcBef>
            </a:pPr>
            <a:endParaRPr lang="en-US" altLang="en-US" dirty="0" smtClean="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F15AF52-C18E-4FEF-A68A-51556A132924}" type="slidenum">
              <a:rPr lang="en-US" smtClean="0"/>
              <a:t>7</a:t>
            </a:fld>
            <a:endParaRPr lang="en-US"/>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60702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971925" y="8829675"/>
            <a:ext cx="3038475" cy="465138"/>
          </a:xfrm>
        </p:spPr>
        <p:txBody>
          <a:bodyPr/>
          <a:lstStyle/>
          <a:p>
            <a:pPr defTabSz="914132">
              <a:defRPr/>
            </a:pPr>
            <a:fld id="{C3ED95A9-C117-4A99-AF00-8EBF9051FD39}" type="slidenum">
              <a:rPr lang="en-US">
                <a:solidFill>
                  <a:prstClr val="black">
                    <a:lumMod val="85000"/>
                    <a:lumOff val="15000"/>
                  </a:prstClr>
                </a:solidFill>
                <a:latin typeface="Calibri"/>
              </a:rPr>
              <a:pPr defTabSz="914132">
                <a:defRPr/>
              </a:pPr>
              <a:t>8</a:t>
            </a:fld>
            <a:endParaRPr lang="en-US" dirty="0">
              <a:solidFill>
                <a:prstClr val="black">
                  <a:lumMod val="85000"/>
                  <a:lumOff val="15000"/>
                </a:prstClr>
              </a:solidFill>
              <a:latin typeface="Calibri"/>
            </a:endParaRPr>
          </a:p>
        </p:txBody>
      </p:sp>
      <p:sp>
        <p:nvSpPr>
          <p:cNvPr id="5" name="Slide Image Placeholder 4"/>
          <p:cNvSpPr>
            <a:spLocks noGrp="1" noRot="1" noChangeAspect="1"/>
          </p:cNvSpPr>
          <p:nvPr>
            <p:ph type="sldImg"/>
          </p:nvPr>
        </p:nvSpPr>
        <p:spPr/>
      </p:sp>
      <p:sp>
        <p:nvSpPr>
          <p:cNvPr id="2" name="Notes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05292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5546725" cy="3121025"/>
          </a:xfrm>
        </p:spPr>
      </p:sp>
      <p:sp>
        <p:nvSpPr>
          <p:cNvPr id="4" name="Slide Number Placeholder 3"/>
          <p:cNvSpPr>
            <a:spLocks noGrp="1"/>
          </p:cNvSpPr>
          <p:nvPr>
            <p:ph type="sldNum" sz="quarter" idx="10"/>
          </p:nvPr>
        </p:nvSpPr>
        <p:spPr/>
        <p:txBody>
          <a:bodyPr/>
          <a:lstStyle/>
          <a:p>
            <a:pPr defTabSz="913998">
              <a:defRPr/>
            </a:pPr>
            <a:fld id="{C3ED95A9-C117-4A99-AF00-8EBF9051FD39}" type="slidenum">
              <a:rPr lang="en-US">
                <a:solidFill>
                  <a:prstClr val="black">
                    <a:lumMod val="85000"/>
                    <a:lumOff val="15000"/>
                  </a:prstClr>
                </a:solidFill>
                <a:latin typeface="Calibri"/>
              </a:rPr>
              <a:pPr defTabSz="913998">
                <a:defRPr/>
              </a:pPr>
              <a:t>9</a:t>
            </a:fld>
            <a:endParaRPr lang="en-US" dirty="0">
              <a:solidFill>
                <a:prstClr val="black">
                  <a:lumMod val="85000"/>
                  <a:lumOff val="15000"/>
                </a:prstClr>
              </a:solidFill>
              <a:latin typeface="Calibri"/>
            </a:endParaRPr>
          </a:p>
        </p:txBody>
      </p:sp>
      <p:sp>
        <p:nvSpPr>
          <p:cNvPr id="5" name="Notes Placeholder 4"/>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69541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BFE6D4-27A9-4AE4-9EAE-AF75F97B179B}" type="slidenum">
              <a:rPr lang="en-US" smtClean="0"/>
              <a:t>‹#›</a:t>
            </a:fld>
            <a:endParaRPr lang="en-US"/>
          </a:p>
        </p:txBody>
      </p:sp>
    </p:spTree>
    <p:extLst>
      <p:ext uri="{BB962C8B-B14F-4D97-AF65-F5344CB8AC3E}">
        <p14:creationId xmlns:p14="http://schemas.microsoft.com/office/powerpoint/2010/main" val="353888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223599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4163367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41371"/>
            <a:ext cx="10363200" cy="6093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1" y="3840480"/>
            <a:ext cx="8534399" cy="387798"/>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defRPr sz="1200" b="1" i="0">
                <a:solidFill>
                  <a:srgbClr val="8A8A8A"/>
                </a:solidFill>
                <a:latin typeface="Arial"/>
                <a:cs typeface="Arial"/>
              </a:defRPr>
            </a:lvl1pPr>
          </a:lstStyle>
          <a:p>
            <a:pPr marL="25400"/>
            <a:fld id="{81D60167-4931-47E6-BA6A-407CBD079E47}" type="slidenum">
              <a:rPr lang="en-US" smtClean="0"/>
              <a:pPr marL="25400"/>
              <a:t>‹#›</a:t>
            </a:fld>
            <a:endParaRPr lang="en-US" dirty="0"/>
          </a:p>
        </p:txBody>
      </p:sp>
    </p:spTree>
    <p:extLst>
      <p:ext uri="{BB962C8B-B14F-4D97-AF65-F5344CB8AC3E}">
        <p14:creationId xmlns:p14="http://schemas.microsoft.com/office/powerpoint/2010/main" val="376755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a:lvl1pPr>
            <a:lvl5pPr marL="1828800" indent="0">
              <a:buNone/>
              <a:defRPr/>
            </a:lvl5pPr>
          </a:lstStyle>
          <a:p>
            <a:pPr lvl="4"/>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b="0"/>
            </a:lvl1pPr>
          </a:lstStyle>
          <a:p>
            <a:endParaRPr lang="en-US" dirty="0"/>
          </a:p>
        </p:txBody>
      </p:sp>
    </p:spTree>
    <p:extLst>
      <p:ext uri="{BB962C8B-B14F-4D97-AF65-F5344CB8AC3E}">
        <p14:creationId xmlns:p14="http://schemas.microsoft.com/office/powerpoint/2010/main" val="86759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vl1pPr>
          </a:lstStyle>
          <a:p>
            <a:fld id="{24BFE6D4-27A9-4AE4-9EAE-AF75F97B179B}" type="slidenum">
              <a:rPr lang="en-US" smtClean="0"/>
              <a:pPr/>
              <a:t>‹#›</a:t>
            </a:fld>
            <a:endParaRPr lang="en-US" dirty="0"/>
          </a:p>
        </p:txBody>
      </p:sp>
    </p:spTree>
    <p:extLst>
      <p:ext uri="{BB962C8B-B14F-4D97-AF65-F5344CB8AC3E}">
        <p14:creationId xmlns:p14="http://schemas.microsoft.com/office/powerpoint/2010/main" val="139784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3074466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244044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4100245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3132675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19089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4079300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b="0"/>
            </a:lvl1pPr>
          </a:lstStyle>
          <a:p>
            <a:fld id="{24BFE6D4-27A9-4AE4-9EAE-AF75F97B179B}" type="slidenum">
              <a:rPr lang="en-US" smtClean="0"/>
              <a:pPr/>
              <a:t>‹#›</a:t>
            </a:fld>
            <a:endParaRPr lang="en-US"/>
          </a:p>
        </p:txBody>
      </p:sp>
    </p:spTree>
    <p:extLst>
      <p:ext uri="{BB962C8B-B14F-4D97-AF65-F5344CB8AC3E}">
        <p14:creationId xmlns:p14="http://schemas.microsoft.com/office/powerpoint/2010/main" val="3085702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24BFE6D4-27A9-4AE4-9EAE-AF75F97B179B}" type="slidenum">
              <a:rPr lang="en-US" smtClean="0"/>
              <a:pPr/>
              <a:t>‹#›</a:t>
            </a:fld>
            <a:endParaRPr lang="en-US" dirty="0"/>
          </a:p>
        </p:txBody>
      </p:sp>
      <p:pic>
        <p:nvPicPr>
          <p:cNvPr id="7" name="Picture 6">
            <a:extLst>
              <a:ext uri="{FF2B5EF4-FFF2-40B4-BE49-F238E27FC236}">
                <a16:creationId xmlns:a16="http://schemas.microsoft.com/office/drawing/2014/main" id="{709DBF00-6528-42F1-B328-44F742AF3A8A}"/>
              </a:ext>
            </a:extLst>
          </p:cNvPr>
          <p:cNvPicPr>
            <a:picLocks noGrp="1" noSelect="1" noRot="1" noMove="1" noResize="1" noEditPoints="1" noAdjustHandles="1" noChangeArrowheads="1" noChangeShapeType="1"/>
          </p:cNvPicPr>
          <p:nvPr userDrawn="1">
            <p:custDataLst>
              <p:tags r:id="rId15"/>
            </p:custDataLst>
          </p:nvPr>
        </p:nvPicPr>
        <p:blipFill>
          <a:blip r:embed="rId16">
            <a:extLst>
              <a:ext uri="{28A0092B-C50C-407E-A947-70E740481C1C}">
                <a14:useLocalDpi xmlns:a14="http://schemas.microsoft.com/office/drawing/2010/main" val="0"/>
              </a:ext>
            </a:extLst>
          </a:blip>
          <a:stretch>
            <a:fillRect/>
          </a:stretch>
        </p:blipFill>
        <p:spPr>
          <a:xfrm>
            <a:off x="335112" y="6013680"/>
            <a:ext cx="3877392" cy="554784"/>
          </a:xfrm>
          <a:prstGeom prst="rect">
            <a:avLst/>
          </a:prstGeom>
        </p:spPr>
      </p:pic>
    </p:spTree>
    <p:extLst>
      <p:ext uri="{BB962C8B-B14F-4D97-AF65-F5344CB8AC3E}">
        <p14:creationId xmlns:p14="http://schemas.microsoft.com/office/powerpoint/2010/main" val="2099243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2020census.gov/en" TargetMode="External"/><Relationship Id="rId5" Type="http://schemas.openxmlformats.org/officeDocument/2006/relationships/hyperlink" Target="https://www.census.gov/programs-surveys/decennial-census/2020-census.html"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census.gov/programs-surveys/acs/news/data-release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s://www.census.gov/geo/reference/gtc/gtc_ct.html" TargetMode="External"/><Relationship Id="rId3" Type="http://schemas.openxmlformats.org/officeDocument/2006/relationships/hyperlink" Target="https://www.census.gov/geo/reference/gtc/gtc_census_divreg.html" TargetMode="External"/><Relationship Id="rId7" Type="http://schemas.openxmlformats.org/officeDocument/2006/relationships/hyperlink" Target="https://www.census.gov/geo/reference/gtc/gtc_zcta.html"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www.census.gov/geo/reference/gtc/gtc_pumas.html" TargetMode="External"/><Relationship Id="rId11" Type="http://schemas.openxmlformats.org/officeDocument/2006/relationships/image" Target="../media/image17.png"/><Relationship Id="rId5" Type="http://schemas.openxmlformats.org/officeDocument/2006/relationships/hyperlink" Target="https://www.census.gov/geo/reference/gtc/gtc_cousub.html%23ccd" TargetMode="External"/><Relationship Id="rId10" Type="http://schemas.openxmlformats.org/officeDocument/2006/relationships/hyperlink" Target="https://www.census.gov/geo/reference/gtc/gtc_block.html" TargetMode="External"/><Relationship Id="rId4" Type="http://schemas.openxmlformats.org/officeDocument/2006/relationships/hyperlink" Target="https://www.census.gov/geo/reference/gtc/gtc_place.html%23cdp" TargetMode="External"/><Relationship Id="rId9" Type="http://schemas.openxmlformats.org/officeDocument/2006/relationships/hyperlink" Target="https://www.census.gov/geo/reference/gtc/gtc_bg.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www.census.gov/programs-surveys/ac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census.gov/library/visualizations.html" TargetMode="External"/><Relationship Id="rId13" Type="http://schemas.openxmlformats.org/officeDocument/2006/relationships/hyperlink" Target="https://www.census.gov/roam" TargetMode="External"/><Relationship Id="rId18" Type="http://schemas.openxmlformats.org/officeDocument/2006/relationships/image" Target="../media/image25.png"/><Relationship Id="rId3" Type="http://schemas.openxmlformats.org/officeDocument/2006/relationships/hyperlink" Target="https://factfinder.census.gov/faces/nav/jsf/pages/index.xhtml" TargetMode="External"/><Relationship Id="rId7" Type="http://schemas.openxmlformats.org/officeDocument/2006/relationships/hyperlink" Target="https://www.census.gov/acs/www/data/data-tables-and-tools/data-profiles/2016/" TargetMode="External"/><Relationship Id="rId12" Type="http://schemas.openxmlformats.org/officeDocument/2006/relationships/hyperlink" Target="https://www.census.gov/quickfacts/fact/table/US/PST045217" TargetMode="External"/><Relationship Id="rId17" Type="http://schemas.openxmlformats.org/officeDocument/2006/relationships/image" Target="../media/image24.png"/><Relationship Id="rId2" Type="http://schemas.openxmlformats.org/officeDocument/2006/relationships/notesSlide" Target="../notesSlides/notesSlide22.xml"/><Relationship Id="rId16" Type="http://schemas.openxmlformats.org/officeDocument/2006/relationships/image" Target="../media/image23.png"/><Relationship Id="rId20" Type="http://schemas.openxmlformats.org/officeDocument/2006/relationships/hyperlink" Target="https://www.census.gov/data/data-tools.html" TargetMode="External"/><Relationship Id="rId1" Type="http://schemas.openxmlformats.org/officeDocument/2006/relationships/slideLayout" Target="../slideLayouts/slideLayout2.xml"/><Relationship Id="rId6" Type="http://schemas.openxmlformats.org/officeDocument/2006/relationships/hyperlink" Target="https://census.gov/library/visualizations/interactive/engagement.html" TargetMode="External"/><Relationship Id="rId11" Type="http://schemas.openxmlformats.org/officeDocument/2006/relationships/hyperlink" Target="https://www.census.gov/acs/www/data/data-tables-and-tools/narrative-profiles/2016/" TargetMode="External"/><Relationship Id="rId5" Type="http://schemas.openxmlformats.org/officeDocument/2006/relationships/hyperlink" Target="https://www.census.gov/data/data-tools/cbb.html" TargetMode="External"/><Relationship Id="rId15" Type="http://schemas.openxmlformats.org/officeDocument/2006/relationships/image" Target="../media/image22.png"/><Relationship Id="rId10" Type="http://schemas.openxmlformats.org/officeDocument/2006/relationships/hyperlink" Target="https://www.census.gov/tribal/" TargetMode="External"/><Relationship Id="rId19" Type="http://schemas.openxmlformats.org/officeDocument/2006/relationships/image" Target="../media/image26.png"/><Relationship Id="rId4" Type="http://schemas.openxmlformats.org/officeDocument/2006/relationships/hyperlink" Target="https://www.census.gov/developers/" TargetMode="External"/><Relationship Id="rId9" Type="http://schemas.openxmlformats.org/officeDocument/2006/relationships/hyperlink" Target="https://www.census.gov/mycd/" TargetMode="External"/><Relationship Id="rId1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census.gov/geography/interactive-maps.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hyperlink" Target="https://data.census.gov/" TargetMode="External"/><Relationship Id="rId7"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hyperlink" Target="https://www.census.gov/" TargetMode="Externa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hyperlink" Target="mailto:Census.academy@census.gov" TargetMode="External"/><Relationship Id="rId2" Type="http://schemas.openxmlformats.org/officeDocument/2006/relationships/hyperlink" Target="mailto:census.askdata@census.gov" TargetMode="Externa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hyperlink" Target="https://www.census.gov/academy"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census.gov/newsroom/stories.html" TargetMode="External"/><Relationship Id="rId3" Type="http://schemas.openxmlformats.org/officeDocument/2006/relationships/hyperlink" Target="https://www.census.gov/newsroom.html" TargetMode="External"/><Relationship Id="rId7" Type="http://schemas.openxmlformats.org/officeDocument/2006/relationships/hyperlink" Target="https://www.census.gov/newsroom/blogs/director.html"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6.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hyperlink" Target="https://www.census.gov/AmericaCounts" TargetMode="External"/><Relationship Id="rId9" Type="http://schemas.openxmlformats.org/officeDocument/2006/relationships/hyperlink" Target="https://www.census.gov/newsroom/facts-for-features.html" TargetMode="External"/></Relationships>
</file>

<file path=ppt/slides/_rels/slide29.xml.rels><?xml version="1.0" encoding="UTF-8" standalone="yes"?>
<Relationships xmlns="http://schemas.openxmlformats.org/package/2006/relationships"><Relationship Id="rId8" Type="http://schemas.openxmlformats.org/officeDocument/2006/relationships/image" Target="../media/image40.jpg"/><Relationship Id="rId13" Type="http://schemas.openxmlformats.org/officeDocument/2006/relationships/hyperlink" Target="https://twitter.com/uscensusbureau" TargetMode="External"/><Relationship Id="rId18" Type="http://schemas.openxmlformats.org/officeDocument/2006/relationships/image" Target="../media/image44.png"/><Relationship Id="rId3" Type="http://schemas.openxmlformats.org/officeDocument/2006/relationships/hyperlink" Target="https://public.govdelivery.com/accounts/USCENSUS/subscriber/new" TargetMode="External"/><Relationship Id="rId7" Type="http://schemas.openxmlformats.org/officeDocument/2006/relationships/image" Target="../media/image39.png"/><Relationship Id="rId12" Type="http://schemas.openxmlformats.org/officeDocument/2006/relationships/hyperlink" Target="https://www.facebook.com/uscensusbureau" TargetMode="External"/><Relationship Id="rId17" Type="http://schemas.openxmlformats.org/officeDocument/2006/relationships/hyperlink" Target="https://www.linkedin.com/company/us-census-bureau" TargetMode="External"/><Relationship Id="rId2" Type="http://schemas.openxmlformats.org/officeDocument/2006/relationships/notesSlide" Target="../notesSlides/notesSlide26.xml"/><Relationship Id="rId16" Type="http://schemas.openxmlformats.org/officeDocument/2006/relationships/hyperlink" Target="https://www.pinterest.com/uscensusbureau/" TargetMode="Externa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hyperlink" Target="https://www.instagram.com/uscensusbureau/" TargetMode="External"/><Relationship Id="rId10" Type="http://schemas.openxmlformats.org/officeDocument/2006/relationships/image" Target="../media/image42.png"/><Relationship Id="rId19" Type="http://schemas.openxmlformats.org/officeDocument/2006/relationships/image" Target="../media/image45.jpeg"/><Relationship Id="rId4" Type="http://schemas.openxmlformats.org/officeDocument/2006/relationships/hyperlink" Target="http://www.census.gov/acs" TargetMode="External"/><Relationship Id="rId9" Type="http://schemas.openxmlformats.org/officeDocument/2006/relationships/image" Target="../media/image41.png"/><Relationship Id="rId14" Type="http://schemas.openxmlformats.org/officeDocument/2006/relationships/hyperlink" Target="https://www.youtube.com/user/uscensusbure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www.census.gov/topics/population/ancestry/abou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census.gov/topics/population/foreign-born/about.html" TargetMode="External"/><Relationship Id="rId5" Type="http://schemas.openxmlformats.org/officeDocument/2006/relationships/hyperlink" Target="https://www.census.gov/topics/population/hispanic-origin/about.html" TargetMode="External"/><Relationship Id="rId4" Type="http://schemas.openxmlformats.org/officeDocument/2006/relationships/hyperlink" Target="https://www.census.gov/topics/population/race/about.html" TargetMode="Externa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eric.a.coyle@census.gov"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Census.askdata@census.gov"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census.gov/data-tools/demo/race/MREAD_1790_2010.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obamawhitehouse.archives.gov/omb/fedreg_1997standard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9604-U.S.CensusBureauHispanicorLatinoPopulationasaPercentofTotalPopulationbyCounty2010.bmp"/>
          <p:cNvPicPr>
            <a:picLocks noChangeAspect="1"/>
          </p:cNvPicPr>
          <p:nvPr/>
        </p:nvPicPr>
        <p:blipFill rotWithShape="1">
          <a:blip r:embed="rId3">
            <a:extLst>
              <a:ext uri="{28A0092B-C50C-407E-A947-70E740481C1C}">
                <a14:useLocalDpi xmlns:a14="http://schemas.microsoft.com/office/drawing/2010/main" val="0"/>
              </a:ext>
            </a:extLst>
          </a:blip>
          <a:srcRect l="76" t="24207"/>
          <a:stretch/>
        </p:blipFill>
        <p:spPr>
          <a:xfrm>
            <a:off x="3995600" y="1346635"/>
            <a:ext cx="8196399" cy="4674138"/>
          </a:xfrm>
          <a:prstGeom prst="rect">
            <a:avLst/>
          </a:prstGeom>
        </p:spPr>
      </p:pic>
      <p:sp>
        <p:nvSpPr>
          <p:cNvPr id="2" name="Title 1"/>
          <p:cNvSpPr>
            <a:spLocks noGrp="1"/>
          </p:cNvSpPr>
          <p:nvPr>
            <p:ph type="ctrTitle"/>
          </p:nvPr>
        </p:nvSpPr>
        <p:spPr>
          <a:xfrm>
            <a:off x="123895" y="1"/>
            <a:ext cx="12068106" cy="6118374"/>
          </a:xfrm>
        </p:spPr>
        <p:txBody>
          <a:bodyPr>
            <a:noAutofit/>
          </a:bodyPr>
          <a:lstStyle/>
          <a:p>
            <a:pPr algn="l"/>
            <a:r>
              <a:rPr lang="en-US" sz="3600" dirty="0" smtClean="0">
                <a:solidFill>
                  <a:srgbClr val="000000"/>
                </a:solidFill>
              </a:rPr>
              <a:t>Your Community by the Numbers:</a:t>
            </a:r>
            <a:br>
              <a:rPr lang="en-US" sz="3600" dirty="0" smtClean="0">
                <a:solidFill>
                  <a:srgbClr val="000000"/>
                </a:solidFill>
              </a:rPr>
            </a:br>
            <a:r>
              <a:rPr lang="en-US" sz="3600" dirty="0" smtClean="0"/>
              <a:t>Race</a:t>
            </a:r>
            <a:r>
              <a:rPr lang="en-US" sz="3600" dirty="0"/>
              <a:t>, Ethnicity, Foreign Born, and Ancestry</a:t>
            </a:r>
            <a:r>
              <a:rPr lang="en-US" sz="3600" dirty="0">
                <a:solidFill>
                  <a:schemeClr val="tx1">
                    <a:lumMod val="75000"/>
                    <a:lumOff val="25000"/>
                  </a:schemeClr>
                </a:solidFill>
              </a:rPr>
              <a:t/>
            </a:r>
            <a:br>
              <a:rPr lang="en-US" sz="3600" dirty="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dirty="0" smtClean="0">
                <a:solidFill>
                  <a:schemeClr val="tx1">
                    <a:lumMod val="75000"/>
                    <a:lumOff val="25000"/>
                  </a:schemeClr>
                </a:solidFill>
              </a:rPr>
              <a:t/>
            </a:r>
            <a:br>
              <a:rPr lang="en-US" sz="3600" dirty="0" smtClean="0">
                <a:solidFill>
                  <a:schemeClr val="tx1">
                    <a:lumMod val="75000"/>
                    <a:lumOff val="25000"/>
                  </a:schemeClr>
                </a:solidFill>
              </a:rPr>
            </a:br>
            <a:r>
              <a:rPr lang="en-US" sz="3600">
                <a:solidFill>
                  <a:schemeClr val="tx1">
                    <a:lumMod val="75000"/>
                    <a:lumOff val="25000"/>
                  </a:schemeClr>
                </a:solidFill>
              </a:rPr>
              <a:t/>
            </a:r>
            <a:br>
              <a:rPr lang="en-US" sz="3600">
                <a:solidFill>
                  <a:schemeClr val="tx1">
                    <a:lumMod val="75000"/>
                    <a:lumOff val="25000"/>
                  </a:schemeClr>
                </a:solidFill>
              </a:rPr>
            </a:br>
            <a:r>
              <a:rPr lang="en-US" sz="2000" smtClean="0"/>
              <a:t>September 19, </a:t>
            </a:r>
            <a:r>
              <a:rPr lang="en-US" sz="2000" dirty="0" smtClean="0"/>
              <a:t>2019</a:t>
            </a:r>
            <a:r>
              <a:rPr lang="en-US" sz="2000" dirty="0"/>
              <a:t/>
            </a:r>
            <a:br>
              <a:rPr lang="en-US" sz="2000" dirty="0"/>
            </a:br>
            <a:r>
              <a:rPr lang="en-US" sz="2000" dirty="0"/>
              <a:t/>
            </a:r>
            <a:br>
              <a:rPr lang="en-US" sz="2000" dirty="0"/>
            </a:br>
            <a:r>
              <a:rPr lang="en-US" sz="2000" dirty="0" smtClean="0"/>
              <a:t/>
            </a:r>
            <a:br>
              <a:rPr lang="en-US" sz="2000" dirty="0" smtClean="0"/>
            </a:br>
            <a:r>
              <a:rPr lang="en-US" sz="2000" dirty="0" smtClean="0"/>
              <a:t>Presented </a:t>
            </a:r>
            <a:r>
              <a:rPr lang="en-US" sz="2000" dirty="0"/>
              <a:t>by: Eric Coyle</a:t>
            </a:r>
            <a:br>
              <a:rPr lang="en-US" sz="2000" dirty="0"/>
            </a:br>
            <a:r>
              <a:rPr lang="en-US" sz="2000" dirty="0"/>
              <a:t>Data Dissemination Specialist</a:t>
            </a:r>
            <a:br>
              <a:rPr lang="en-US" sz="2000" dirty="0"/>
            </a:br>
            <a:r>
              <a:rPr lang="en-US" sz="2000" dirty="0"/>
              <a:t>U.S. Census Bureau</a:t>
            </a:r>
            <a:r>
              <a:rPr lang="en-US" sz="2000" dirty="0" smtClean="0">
                <a:solidFill>
                  <a:schemeClr val="accent1"/>
                </a:solidFill>
              </a:rPr>
              <a:t/>
            </a:r>
            <a:br>
              <a:rPr lang="en-US" sz="2000" dirty="0" smtClean="0">
                <a:solidFill>
                  <a:schemeClr val="accent1"/>
                </a:solidFill>
              </a:rPr>
            </a:br>
            <a:r>
              <a:rPr lang="en-US" sz="1600" dirty="0" smtClean="0"/>
              <a:t/>
            </a:r>
            <a:br>
              <a:rPr lang="en-US" sz="1600" dirty="0" smtClean="0"/>
            </a:br>
            <a:endParaRPr lang="en-US" sz="2400" dirty="0"/>
          </a:p>
        </p:txBody>
      </p:sp>
    </p:spTree>
    <p:extLst>
      <p:ext uri="{BB962C8B-B14F-4D97-AF65-F5344CB8AC3E}">
        <p14:creationId xmlns:p14="http://schemas.microsoft.com/office/powerpoint/2010/main" val="2072393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0" y="1197353"/>
            <a:ext cx="11049000" cy="5127247"/>
          </a:xfrm>
        </p:spPr>
        <p:txBody>
          <a:bodyPr>
            <a:noAutofit/>
          </a:bodyPr>
          <a:lstStyle/>
          <a:p>
            <a:pPr marL="0" indent="0">
              <a:spcBef>
                <a:spcPts val="0"/>
              </a:spcBef>
              <a:buNone/>
            </a:pPr>
            <a:r>
              <a:rPr lang="en-US" sz="1600" dirty="0" smtClean="0">
                <a:latin typeface="Calibri" panose="020F0502020204030204" pitchFamily="34" charset="0"/>
              </a:rPr>
              <a:t>OMB </a:t>
            </a:r>
            <a:r>
              <a:rPr lang="en-US" sz="1600" dirty="0">
                <a:latin typeface="Calibri" panose="020F0502020204030204" pitchFamily="34" charset="0"/>
              </a:rPr>
              <a:t>minimum categories for data on race and ethnicity for Federal statistics, program administrative reporting, </a:t>
            </a:r>
            <a:endParaRPr lang="en-US" sz="1600" dirty="0" smtClean="0">
              <a:latin typeface="Calibri" panose="020F0502020204030204" pitchFamily="34" charset="0"/>
            </a:endParaRPr>
          </a:p>
          <a:p>
            <a:pPr marL="0" indent="0">
              <a:spcBef>
                <a:spcPts val="0"/>
              </a:spcBef>
              <a:buNone/>
            </a:pPr>
            <a:r>
              <a:rPr lang="en-US" sz="1600" dirty="0" smtClean="0">
                <a:latin typeface="Calibri" panose="020F0502020204030204" pitchFamily="34" charset="0"/>
              </a:rPr>
              <a:t>and </a:t>
            </a:r>
            <a:r>
              <a:rPr lang="en-US" sz="1600" dirty="0">
                <a:latin typeface="Calibri" panose="020F0502020204030204" pitchFamily="34" charset="0"/>
              </a:rPr>
              <a:t>civil rights compliance reporting are defined as follows</a:t>
            </a:r>
            <a:r>
              <a:rPr lang="en-US" sz="1600" dirty="0" smtClean="0">
                <a:latin typeface="Calibri" panose="020F0502020204030204" pitchFamily="34" charset="0"/>
              </a:rPr>
              <a:t>:</a:t>
            </a:r>
          </a:p>
          <a:p>
            <a:pPr>
              <a:spcBef>
                <a:spcPts val="0"/>
              </a:spcBef>
            </a:pPr>
            <a:endParaRPr lang="en-US" sz="700" b="0" dirty="0">
              <a:latin typeface="Calibri" panose="020F0502020204030204" pitchFamily="34" charset="0"/>
            </a:endParaRPr>
          </a:p>
          <a:p>
            <a:pPr marL="690563" indent="-225425">
              <a:spcAft>
                <a:spcPts val="600"/>
              </a:spcAft>
            </a:pPr>
            <a:r>
              <a:rPr lang="en-US" sz="1600" dirty="0" smtClean="0">
                <a:latin typeface="Calibri" panose="020F0502020204030204" pitchFamily="34" charset="0"/>
              </a:rPr>
              <a:t>American </a:t>
            </a:r>
            <a:r>
              <a:rPr lang="en-US" sz="1600" dirty="0">
                <a:latin typeface="Calibri" panose="020F0502020204030204" pitchFamily="34" charset="0"/>
              </a:rPr>
              <a:t>Indian or Alaska Native </a:t>
            </a:r>
            <a:r>
              <a:rPr lang="en-US" sz="1600" b="0" dirty="0">
                <a:latin typeface="Calibri" panose="020F0502020204030204" pitchFamily="34" charset="0"/>
              </a:rPr>
              <a:t>- A person having origins in any of the original peoples of North and South America (including Central America), and who maintains tribal affiliation or community attachment. </a:t>
            </a:r>
            <a:endParaRPr lang="en-US" sz="700" b="0" dirty="0">
              <a:latin typeface="Calibri" panose="020F0502020204030204" pitchFamily="34" charset="0"/>
            </a:endParaRPr>
          </a:p>
          <a:p>
            <a:pPr marL="690563" indent="-225425">
              <a:spcAft>
                <a:spcPts val="600"/>
              </a:spcAft>
            </a:pPr>
            <a:r>
              <a:rPr lang="en-US" sz="1600" dirty="0">
                <a:latin typeface="Calibri" panose="020F0502020204030204" pitchFamily="34" charset="0"/>
              </a:rPr>
              <a:t>Asian</a:t>
            </a:r>
            <a:r>
              <a:rPr lang="en-US" sz="1600" b="0" dirty="0">
                <a:latin typeface="Calibri" panose="020F0502020204030204" pitchFamily="34" charset="0"/>
              </a:rPr>
              <a:t> - A person having origins in any of the original peoples of the Far East, Southeast Asia, or the Indian subcontinent including, for example, Cambodia, China, India, Japan, Korea, Malaysia, Pakistan, the Philippine Islands, Thailand, and Vietnam.  </a:t>
            </a:r>
            <a:endParaRPr lang="en-US" sz="800" b="0" dirty="0">
              <a:latin typeface="Calibri" panose="020F0502020204030204" pitchFamily="34" charset="0"/>
            </a:endParaRPr>
          </a:p>
          <a:p>
            <a:pPr marL="690563" indent="-225425">
              <a:spcAft>
                <a:spcPts val="600"/>
              </a:spcAft>
            </a:pPr>
            <a:r>
              <a:rPr lang="en-US" sz="1600" dirty="0" smtClean="0">
                <a:latin typeface="Calibri" panose="020F0502020204030204" pitchFamily="34" charset="0"/>
              </a:rPr>
              <a:t>Black </a:t>
            </a:r>
            <a:r>
              <a:rPr lang="en-US" sz="1600" dirty="0">
                <a:latin typeface="Calibri" panose="020F0502020204030204" pitchFamily="34" charset="0"/>
              </a:rPr>
              <a:t>or African American </a:t>
            </a:r>
            <a:r>
              <a:rPr lang="en-US" sz="1600" b="0" dirty="0">
                <a:latin typeface="Calibri" panose="020F0502020204030204" pitchFamily="34" charset="0"/>
              </a:rPr>
              <a:t>- A person having origins in any of the black racial groups of Africa. </a:t>
            </a:r>
            <a:endParaRPr lang="en-US" sz="800" b="0" dirty="0">
              <a:latin typeface="Calibri" panose="020F0502020204030204" pitchFamily="34" charset="0"/>
            </a:endParaRPr>
          </a:p>
          <a:p>
            <a:pPr marL="690563" indent="-225425">
              <a:spcAft>
                <a:spcPts val="600"/>
              </a:spcAft>
            </a:pPr>
            <a:r>
              <a:rPr lang="en-US" sz="1600" dirty="0">
                <a:latin typeface="Calibri" panose="020F0502020204030204" pitchFamily="34" charset="0"/>
              </a:rPr>
              <a:t>H</a:t>
            </a:r>
            <a:r>
              <a:rPr lang="en-US" sz="1600" dirty="0" smtClean="0">
                <a:latin typeface="Calibri" panose="020F0502020204030204" pitchFamily="34" charset="0"/>
              </a:rPr>
              <a:t>ispanic </a:t>
            </a:r>
            <a:r>
              <a:rPr lang="en-US" sz="1600" dirty="0">
                <a:latin typeface="Calibri" panose="020F0502020204030204" pitchFamily="34" charset="0"/>
              </a:rPr>
              <a:t>or Latino</a:t>
            </a:r>
            <a:r>
              <a:rPr lang="en-US" sz="1600" b="0" dirty="0">
                <a:latin typeface="Calibri" panose="020F0502020204030204" pitchFamily="34" charset="0"/>
              </a:rPr>
              <a:t> - A person of Cuban, Mexican, Puerto Rican</a:t>
            </a:r>
            <a:r>
              <a:rPr lang="en-US" sz="1600" b="0" dirty="0" smtClean="0">
                <a:latin typeface="Calibri" panose="020F0502020204030204" pitchFamily="34" charset="0"/>
              </a:rPr>
              <a:t>, </a:t>
            </a:r>
            <a:r>
              <a:rPr lang="en-US" sz="1600" b="0" dirty="0">
                <a:latin typeface="Calibri" panose="020F0502020204030204" pitchFamily="34" charset="0"/>
              </a:rPr>
              <a:t>South or Central American, or other Spanish culture or origin, regardless of race. </a:t>
            </a:r>
            <a:endParaRPr lang="en-US" sz="800" b="0" dirty="0">
              <a:latin typeface="Calibri" panose="020F0502020204030204" pitchFamily="34" charset="0"/>
            </a:endParaRPr>
          </a:p>
          <a:p>
            <a:pPr marL="690563" indent="-225425">
              <a:spcAft>
                <a:spcPts val="600"/>
              </a:spcAft>
            </a:pPr>
            <a:r>
              <a:rPr lang="en-US" sz="1600" dirty="0" smtClean="0">
                <a:latin typeface="Calibri" panose="020F0502020204030204" pitchFamily="34" charset="0"/>
              </a:rPr>
              <a:t>Native </a:t>
            </a:r>
            <a:r>
              <a:rPr lang="en-US" sz="1600" dirty="0">
                <a:latin typeface="Calibri" panose="020F0502020204030204" pitchFamily="34" charset="0"/>
              </a:rPr>
              <a:t>Hawaiian or Other Pacific Islander </a:t>
            </a:r>
            <a:r>
              <a:rPr lang="en-US" sz="1600" b="0" dirty="0">
                <a:latin typeface="Calibri" panose="020F0502020204030204" pitchFamily="34" charset="0"/>
              </a:rPr>
              <a:t>- A person having origins in any of the original peoples of Hawaii, Guam, Samoa, or other Pacific Islands.  </a:t>
            </a:r>
            <a:endParaRPr lang="en-US" sz="800" b="0" dirty="0">
              <a:latin typeface="Calibri" panose="020F0502020204030204" pitchFamily="34" charset="0"/>
            </a:endParaRPr>
          </a:p>
          <a:p>
            <a:pPr marL="690563" indent="-225425">
              <a:spcAft>
                <a:spcPts val="600"/>
              </a:spcAft>
            </a:pPr>
            <a:r>
              <a:rPr lang="en-US" sz="1600" dirty="0" smtClean="0">
                <a:latin typeface="Calibri" panose="020F0502020204030204" pitchFamily="34" charset="0"/>
              </a:rPr>
              <a:t>White</a:t>
            </a:r>
            <a:r>
              <a:rPr lang="en-US" sz="1600" b="0" dirty="0" smtClean="0">
                <a:latin typeface="Calibri" panose="020F0502020204030204" pitchFamily="34" charset="0"/>
              </a:rPr>
              <a:t> </a:t>
            </a:r>
            <a:r>
              <a:rPr lang="en-US" sz="1600" b="0" i="1" dirty="0">
                <a:latin typeface="Calibri" panose="020F0502020204030204" pitchFamily="34" charset="0"/>
              </a:rPr>
              <a:t>- </a:t>
            </a:r>
            <a:r>
              <a:rPr lang="en-US" sz="1600" b="0" dirty="0">
                <a:latin typeface="Calibri" panose="020F0502020204030204" pitchFamily="34" charset="0"/>
              </a:rPr>
              <a:t>A person having origins in any of the original peoples of Europe, the Middle East, or North Africa. </a:t>
            </a:r>
          </a:p>
          <a:p>
            <a:pPr>
              <a:spcBef>
                <a:spcPts val="0"/>
              </a:spcBef>
            </a:pPr>
            <a:endParaRPr lang="en-US" sz="1600" b="0" dirty="0" smtClean="0">
              <a:latin typeface="Calibri" panose="020F0502020204030204" pitchFamily="34" charset="0"/>
            </a:endParaRPr>
          </a:p>
          <a:p>
            <a:pPr>
              <a:spcBef>
                <a:spcPts val="0"/>
              </a:spcBef>
            </a:pPr>
            <a:endParaRPr lang="en-US" sz="1600" b="0" dirty="0" smtClean="0">
              <a:latin typeface="Calibri" panose="020F0502020204030204" pitchFamily="34" charset="0"/>
            </a:endParaRPr>
          </a:p>
          <a:p>
            <a:pPr>
              <a:spcBef>
                <a:spcPts val="0"/>
              </a:spcBef>
            </a:pPr>
            <a:r>
              <a:rPr lang="en-US" sz="1200" b="0" dirty="0" smtClean="0">
                <a:latin typeface="Calibri" panose="020F0502020204030204" pitchFamily="34" charset="0"/>
              </a:rPr>
              <a:t>Source</a:t>
            </a:r>
            <a:r>
              <a:rPr lang="en-US" sz="1200" b="0" dirty="0">
                <a:latin typeface="Calibri" panose="020F0502020204030204" pitchFamily="34" charset="0"/>
              </a:rPr>
              <a:t>: </a:t>
            </a:r>
            <a:r>
              <a:rPr lang="en-US" sz="1200" b="0" dirty="0" smtClean="0">
                <a:solidFill>
                  <a:srgbClr val="0000FF"/>
                </a:solidFill>
                <a:latin typeface="Calibri" panose="020F0502020204030204" pitchFamily="34" charset="0"/>
              </a:rPr>
              <a:t>www.gpo.gov/fdsys/pkg/FR-1997-10-30/pdf/97-28653.pdf</a:t>
            </a:r>
            <a:endParaRPr lang="en-US" sz="1200" b="0" dirty="0">
              <a:solidFill>
                <a:srgbClr val="0000FF"/>
              </a:solidFill>
              <a:latin typeface="Calibri" panose="020F0502020204030204" pitchFamily="34" charset="0"/>
            </a:endParaRPr>
          </a:p>
          <a:p>
            <a:pPr>
              <a:spcBef>
                <a:spcPts val="0"/>
              </a:spcBef>
            </a:pPr>
            <a:endParaRPr lang="en-US" sz="1600" b="0" dirty="0">
              <a:latin typeface="Calibri" panose="020F0502020204030204" pitchFamily="34" charset="0"/>
            </a:endParaRPr>
          </a:p>
          <a:p>
            <a:pPr marL="0" indent="0">
              <a:spcBef>
                <a:spcPts val="0"/>
              </a:spcBef>
              <a:buNone/>
            </a:pPr>
            <a:endParaRPr lang="en-US" sz="1600" dirty="0" smtClean="0"/>
          </a:p>
        </p:txBody>
      </p:sp>
      <p:sp>
        <p:nvSpPr>
          <p:cNvPr id="2" name="Slide Number Placeholder 1"/>
          <p:cNvSpPr>
            <a:spLocks noGrp="1"/>
          </p:cNvSpPr>
          <p:nvPr>
            <p:ph type="sldNum" sz="quarter" idx="11"/>
          </p:nvPr>
        </p:nvSpPr>
        <p:spPr/>
        <p:txBody>
          <a:bodyPr/>
          <a:lstStyle/>
          <a:p>
            <a:fld id="{03AE04C5-3085-4F64-BC65-54FE2DBF6EB1}" type="slidenum">
              <a:rPr lang="en-US" smtClean="0"/>
              <a:pPr/>
              <a:t>10</a:t>
            </a:fld>
            <a:endParaRPr lang="en-US" dirty="0"/>
          </a:p>
        </p:txBody>
      </p:sp>
      <p:sp>
        <p:nvSpPr>
          <p:cNvPr id="8" name="Rectangle 7"/>
          <p:cNvSpPr/>
          <p:nvPr/>
        </p:nvSpPr>
        <p:spPr>
          <a:xfrm>
            <a:off x="228600" y="152400"/>
            <a:ext cx="11963400" cy="892552"/>
          </a:xfrm>
          <a:prstGeom prst="rect">
            <a:avLst/>
          </a:prstGeom>
        </p:spPr>
        <p:txBody>
          <a:bodyPr wrap="square">
            <a:spAutoFit/>
          </a:bodyPr>
          <a:lstStyle/>
          <a:p>
            <a:pPr algn="ctr">
              <a:defRPr/>
            </a:pPr>
            <a:r>
              <a:rPr lang="en-US" sz="2800" dirty="0" smtClean="0">
                <a:latin typeface="+mj-lt"/>
                <a:cs typeface="Arial" panose="020B0604020202020204" pitchFamily="34" charset="0"/>
              </a:rPr>
              <a:t>U.S. Office of Management and Budget</a:t>
            </a:r>
          </a:p>
          <a:p>
            <a:pPr algn="ctr">
              <a:defRPr/>
            </a:pPr>
            <a:r>
              <a:rPr lang="en-US" sz="2400" dirty="0" smtClean="0">
                <a:latin typeface="+mj-lt"/>
                <a:cs typeface="Arial" panose="020B0604020202020204" pitchFamily="34" charset="0"/>
              </a:rPr>
              <a:t>Standards for Race and Ethnicity (1997)</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1426840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3886200" y="1044954"/>
            <a:ext cx="4495800" cy="4251314"/>
          </a:xfrm>
        </p:spPr>
        <p:txBody>
          <a:bodyPr>
            <a:noAutofit/>
          </a:bodyPr>
          <a:lstStyle/>
          <a:p>
            <a:r>
              <a:rPr lang="en-US" sz="1800" b="0" dirty="0" smtClean="0">
                <a:latin typeface="Calibri" panose="020F0502020204030204" pitchFamily="34" charset="0"/>
              </a:rPr>
              <a:t>Question designs for 2020 Census must adhere to 1997 OMB standards for race and ethnicity</a:t>
            </a:r>
          </a:p>
          <a:p>
            <a:endParaRPr lang="en-US" sz="1800" b="0" dirty="0" smtClean="0">
              <a:latin typeface="Calibri" panose="020F0502020204030204" pitchFamily="34" charset="0"/>
            </a:endParaRPr>
          </a:p>
          <a:p>
            <a:r>
              <a:rPr lang="en-US" sz="1800" b="0" dirty="0" smtClean="0">
                <a:latin typeface="Calibri" panose="020F0502020204030204" pitchFamily="34" charset="0"/>
              </a:rPr>
              <a:t>Census </a:t>
            </a:r>
            <a:r>
              <a:rPr lang="en-US" sz="1800" b="0" dirty="0">
                <a:latin typeface="Calibri" panose="020F0502020204030204" pitchFamily="34" charset="0"/>
              </a:rPr>
              <a:t>Bureau will not use </a:t>
            </a:r>
            <a:r>
              <a:rPr lang="en-US" sz="1800" b="0" dirty="0" smtClean="0">
                <a:latin typeface="Calibri" panose="020F0502020204030204" pitchFamily="34" charset="0"/>
              </a:rPr>
              <a:t>combined </a:t>
            </a:r>
            <a:r>
              <a:rPr lang="en-US" sz="1800" b="0" dirty="0">
                <a:latin typeface="Calibri" panose="020F0502020204030204" pitchFamily="34" charset="0"/>
              </a:rPr>
              <a:t>question format for collecting race and </a:t>
            </a:r>
            <a:r>
              <a:rPr lang="en-US" sz="1800" b="0" dirty="0" smtClean="0">
                <a:latin typeface="Calibri" panose="020F0502020204030204" pitchFamily="34" charset="0"/>
              </a:rPr>
              <a:t>ethnicity; 1997 </a:t>
            </a:r>
            <a:r>
              <a:rPr lang="en-US" sz="1800" b="0" dirty="0">
                <a:latin typeface="Calibri" panose="020F0502020204030204" pitchFamily="34" charset="0"/>
              </a:rPr>
              <a:t>OMB standards require </a:t>
            </a:r>
            <a:r>
              <a:rPr lang="en-US" sz="1800" b="0" dirty="0" smtClean="0">
                <a:latin typeface="Calibri" panose="020F0502020204030204" pitchFamily="34" charset="0"/>
              </a:rPr>
              <a:t>two </a:t>
            </a:r>
            <a:r>
              <a:rPr lang="en-US" sz="1800" b="0" dirty="0">
                <a:latin typeface="Calibri" panose="020F0502020204030204" pitchFamily="34" charset="0"/>
              </a:rPr>
              <a:t>separate questions </a:t>
            </a:r>
            <a:r>
              <a:rPr lang="en-US" sz="1800" b="0" dirty="0" smtClean="0">
                <a:latin typeface="Calibri" panose="020F0502020204030204" pitchFamily="34" charset="0"/>
              </a:rPr>
              <a:t>for self-response</a:t>
            </a:r>
            <a:endParaRPr lang="en-US" sz="1800" b="0" dirty="0">
              <a:latin typeface="Calibri" panose="020F0502020204030204" pitchFamily="34" charset="0"/>
            </a:endParaRPr>
          </a:p>
          <a:p>
            <a:endParaRPr lang="en-US" sz="1800" b="0" dirty="0">
              <a:latin typeface="Calibri" panose="020F0502020204030204" pitchFamily="34" charset="0"/>
            </a:endParaRPr>
          </a:p>
          <a:p>
            <a:r>
              <a:rPr lang="en-US" sz="1800" b="0" dirty="0" smtClean="0">
                <a:latin typeface="Calibri" panose="020F0502020204030204" pitchFamily="34" charset="0"/>
              </a:rPr>
              <a:t>Census </a:t>
            </a:r>
            <a:r>
              <a:rPr lang="en-US" sz="1800" b="0" dirty="0">
                <a:latin typeface="Calibri" panose="020F0502020204030204" pitchFamily="34" charset="0"/>
              </a:rPr>
              <a:t>Bureau will not use </a:t>
            </a:r>
            <a:r>
              <a:rPr lang="en-US" sz="1800" b="0" dirty="0" smtClean="0">
                <a:latin typeface="Calibri" panose="020F0502020204030204" pitchFamily="34" charset="0"/>
              </a:rPr>
              <a:t>“</a:t>
            </a:r>
            <a:r>
              <a:rPr lang="en-US" sz="1800" b="0" dirty="0">
                <a:latin typeface="Calibri" panose="020F0502020204030204" pitchFamily="34" charset="0"/>
              </a:rPr>
              <a:t>Middle Eastern or North African” </a:t>
            </a:r>
            <a:r>
              <a:rPr lang="en-US" sz="1800" b="0" dirty="0" smtClean="0">
                <a:latin typeface="Calibri" panose="020F0502020204030204" pitchFamily="34" charset="0"/>
              </a:rPr>
              <a:t>category </a:t>
            </a:r>
            <a:endParaRPr lang="en-US" sz="1800" b="0" dirty="0">
              <a:latin typeface="Calibri" panose="020F0502020204030204" pitchFamily="34" charset="0"/>
            </a:endParaRPr>
          </a:p>
          <a:p>
            <a:endParaRPr lang="en-US" sz="1800" b="0" dirty="0">
              <a:latin typeface="Calibri" panose="020F0502020204030204" pitchFamily="34" charset="0"/>
            </a:endParaRPr>
          </a:p>
          <a:p>
            <a:r>
              <a:rPr lang="en-US" sz="1800" b="0" dirty="0">
                <a:latin typeface="Calibri" panose="020F0502020204030204" pitchFamily="34" charset="0"/>
              </a:rPr>
              <a:t>Several significant changes from </a:t>
            </a:r>
            <a:r>
              <a:rPr lang="en-US" sz="1800" b="0" dirty="0" smtClean="0">
                <a:latin typeface="Calibri" panose="020F0502020204030204" pitchFamily="34" charset="0"/>
              </a:rPr>
              <a:t>2010 </a:t>
            </a:r>
            <a:r>
              <a:rPr lang="en-US" sz="1800" b="0" dirty="0">
                <a:latin typeface="Calibri" panose="020F0502020204030204" pitchFamily="34" charset="0"/>
              </a:rPr>
              <a:t>Census questions </a:t>
            </a:r>
            <a:r>
              <a:rPr lang="en-US" sz="1800" b="0" dirty="0" smtClean="0">
                <a:latin typeface="Calibri" panose="020F0502020204030204" pitchFamily="34" charset="0"/>
              </a:rPr>
              <a:t>proposed </a:t>
            </a:r>
            <a:r>
              <a:rPr lang="en-US" sz="1800" b="0" dirty="0">
                <a:latin typeface="Calibri" panose="020F0502020204030204" pitchFamily="34" charset="0"/>
              </a:rPr>
              <a:t>for race and </a:t>
            </a:r>
            <a:r>
              <a:rPr lang="en-US" sz="1800" b="0" dirty="0" smtClean="0">
                <a:latin typeface="Calibri" panose="020F0502020204030204" pitchFamily="34" charset="0"/>
              </a:rPr>
              <a:t>ethnicity</a:t>
            </a:r>
            <a:endParaRPr lang="en-US" sz="1800" b="0" dirty="0">
              <a:latin typeface="Calibri" panose="020F0502020204030204" pitchFamily="34" charset="0"/>
            </a:endParaRPr>
          </a:p>
        </p:txBody>
      </p:sp>
      <p:sp>
        <p:nvSpPr>
          <p:cNvPr id="2" name="Slide Number Placeholder 1"/>
          <p:cNvSpPr>
            <a:spLocks noGrp="1"/>
          </p:cNvSpPr>
          <p:nvPr>
            <p:ph type="sldNum" sz="quarter" idx="11"/>
          </p:nvPr>
        </p:nvSpPr>
        <p:spPr/>
        <p:txBody>
          <a:bodyPr/>
          <a:lstStyle/>
          <a:p>
            <a:fld id="{03AE04C5-3085-4F64-BC65-54FE2DBF6EB1}" type="slidenum">
              <a:rPr lang="en-US" smtClean="0"/>
              <a:pPr/>
              <a:t>11</a:t>
            </a:fld>
            <a:endParaRPr lang="en-US" dirty="0"/>
          </a:p>
        </p:txBody>
      </p:sp>
      <p:sp>
        <p:nvSpPr>
          <p:cNvPr id="8" name="Rectangle 7"/>
          <p:cNvSpPr/>
          <p:nvPr/>
        </p:nvSpPr>
        <p:spPr>
          <a:xfrm>
            <a:off x="228600" y="230966"/>
            <a:ext cx="11353800" cy="523220"/>
          </a:xfrm>
          <a:prstGeom prst="rect">
            <a:avLst/>
          </a:prstGeom>
        </p:spPr>
        <p:txBody>
          <a:bodyPr wrap="square">
            <a:spAutoFit/>
          </a:bodyPr>
          <a:lstStyle/>
          <a:p>
            <a:pPr algn="ctr">
              <a:defRPr/>
            </a:pPr>
            <a:r>
              <a:rPr lang="en-US" sz="2800" dirty="0" smtClean="0">
                <a:latin typeface="+mj-lt"/>
                <a:cs typeface="Arial" panose="020B0604020202020204" pitchFamily="34" charset="0"/>
              </a:rPr>
              <a:t>Proposed Design for 2020 Census</a:t>
            </a:r>
          </a:p>
        </p:txBody>
      </p:sp>
      <p:sp>
        <p:nvSpPr>
          <p:cNvPr id="6" name="Content Placeholder 2"/>
          <p:cNvSpPr txBox="1">
            <a:spLocks/>
          </p:cNvSpPr>
          <p:nvPr/>
        </p:nvSpPr>
        <p:spPr>
          <a:xfrm>
            <a:off x="228600" y="1044953"/>
            <a:ext cx="7289800" cy="5279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endParaRPr lang="en-US" sz="1600" dirty="0"/>
          </a:p>
        </p:txBody>
      </p:sp>
      <p:pic>
        <p:nvPicPr>
          <p:cNvPr id="3" name="Picture 2"/>
          <p:cNvPicPr>
            <a:picLocks noChangeAspect="1"/>
          </p:cNvPicPr>
          <p:nvPr/>
        </p:nvPicPr>
        <p:blipFill>
          <a:blip r:embed="rId3"/>
          <a:stretch>
            <a:fillRect/>
          </a:stretch>
        </p:blipFill>
        <p:spPr>
          <a:xfrm>
            <a:off x="8534400" y="1044953"/>
            <a:ext cx="3340898" cy="4511431"/>
          </a:xfrm>
          <a:prstGeom prst="rect">
            <a:avLst/>
          </a:prstGeom>
          <a:ln w="12700">
            <a:solidFill>
              <a:srgbClr val="5B9BD5"/>
            </a:solidFill>
          </a:ln>
        </p:spPr>
      </p:pic>
      <p:pic>
        <p:nvPicPr>
          <p:cNvPr id="4" name="Picture 3"/>
          <p:cNvPicPr>
            <a:picLocks noChangeAspect="1"/>
          </p:cNvPicPr>
          <p:nvPr/>
        </p:nvPicPr>
        <p:blipFill>
          <a:blip r:embed="rId4"/>
          <a:stretch>
            <a:fillRect/>
          </a:stretch>
        </p:blipFill>
        <p:spPr>
          <a:xfrm>
            <a:off x="369003" y="1044952"/>
            <a:ext cx="3310415" cy="2213040"/>
          </a:xfrm>
          <a:prstGeom prst="rect">
            <a:avLst/>
          </a:prstGeom>
          <a:ln w="12700">
            <a:solidFill>
              <a:srgbClr val="5B9BD5"/>
            </a:solidFill>
          </a:ln>
        </p:spPr>
      </p:pic>
      <p:sp>
        <p:nvSpPr>
          <p:cNvPr id="10" name="Rectangle 9"/>
          <p:cNvSpPr/>
          <p:nvPr/>
        </p:nvSpPr>
        <p:spPr>
          <a:xfrm>
            <a:off x="76200" y="637921"/>
            <a:ext cx="3886200" cy="400110"/>
          </a:xfrm>
          <a:prstGeom prst="rect">
            <a:avLst/>
          </a:prstGeom>
        </p:spPr>
        <p:txBody>
          <a:bodyPr wrap="square">
            <a:spAutoFit/>
          </a:bodyPr>
          <a:lstStyle/>
          <a:p>
            <a:pPr algn="ctr">
              <a:defRPr/>
            </a:pPr>
            <a:r>
              <a:rPr lang="en-US" sz="2000" b="1" dirty="0" smtClean="0">
                <a:latin typeface="+mj-lt"/>
                <a:cs typeface="Arial" panose="020B0604020202020204" pitchFamily="34" charset="0"/>
              </a:rPr>
              <a:t>Separate Ethnicity Question</a:t>
            </a:r>
          </a:p>
        </p:txBody>
      </p:sp>
      <p:sp>
        <p:nvSpPr>
          <p:cNvPr id="11" name="Rectangle 10"/>
          <p:cNvSpPr/>
          <p:nvPr/>
        </p:nvSpPr>
        <p:spPr>
          <a:xfrm>
            <a:off x="8446298" y="571117"/>
            <a:ext cx="3429000" cy="461665"/>
          </a:xfrm>
          <a:prstGeom prst="rect">
            <a:avLst/>
          </a:prstGeom>
        </p:spPr>
        <p:txBody>
          <a:bodyPr wrap="square">
            <a:spAutoFit/>
          </a:bodyPr>
          <a:lstStyle/>
          <a:p>
            <a:pPr algn="ctr">
              <a:defRPr/>
            </a:pPr>
            <a:r>
              <a:rPr lang="en-US" sz="2000" b="1" dirty="0">
                <a:latin typeface="+mj-lt"/>
                <a:cs typeface="Arial" panose="020B0604020202020204" pitchFamily="34" charset="0"/>
              </a:rPr>
              <a:t>Separate</a:t>
            </a:r>
            <a:r>
              <a:rPr lang="en-US" sz="2400" b="1" dirty="0" smtClean="0">
                <a:latin typeface="Calibri"/>
                <a:cs typeface="Arial" panose="020B0604020202020204" pitchFamily="34" charset="0"/>
              </a:rPr>
              <a:t> </a:t>
            </a:r>
            <a:r>
              <a:rPr lang="en-US" sz="2000" b="1" dirty="0">
                <a:latin typeface="+mj-lt"/>
                <a:cs typeface="Arial" panose="020B0604020202020204" pitchFamily="34" charset="0"/>
              </a:rPr>
              <a:t>Race Question</a:t>
            </a:r>
          </a:p>
        </p:txBody>
      </p:sp>
      <p:sp>
        <p:nvSpPr>
          <p:cNvPr id="5" name="Rectangle 4"/>
          <p:cNvSpPr/>
          <p:nvPr/>
        </p:nvSpPr>
        <p:spPr>
          <a:xfrm>
            <a:off x="308244" y="4085271"/>
            <a:ext cx="3069956" cy="1477328"/>
          </a:xfrm>
          <a:prstGeom prst="rect">
            <a:avLst/>
          </a:prstGeom>
        </p:spPr>
        <p:txBody>
          <a:bodyPr wrap="square">
            <a:spAutoFit/>
          </a:bodyPr>
          <a:lstStyle/>
          <a:p>
            <a:r>
              <a:rPr lang="en-US" dirty="0">
                <a:hlinkClick r:id="rId5"/>
              </a:rPr>
              <a:t>https://</a:t>
            </a:r>
            <a:r>
              <a:rPr lang="en-US" dirty="0" smtClean="0">
                <a:hlinkClick r:id="rId5"/>
              </a:rPr>
              <a:t>www.census.gov/programs-surveys/decennial-census/2020-census.html</a:t>
            </a:r>
            <a:r>
              <a:rPr lang="en-US" dirty="0" smtClean="0"/>
              <a:t> </a:t>
            </a:r>
          </a:p>
          <a:p>
            <a:endParaRPr lang="en-US" dirty="0"/>
          </a:p>
          <a:p>
            <a:r>
              <a:rPr lang="en-US" dirty="0">
                <a:hlinkClick r:id="rId6"/>
              </a:rPr>
              <a:t>https://</a:t>
            </a:r>
            <a:r>
              <a:rPr lang="en-US" dirty="0" smtClean="0">
                <a:hlinkClick r:id="rId6"/>
              </a:rPr>
              <a:t>2020census.gov/en</a:t>
            </a:r>
            <a:r>
              <a:rPr lang="en-US" dirty="0" smtClean="0"/>
              <a:t> </a:t>
            </a:r>
            <a:endParaRPr lang="en-US" dirty="0"/>
          </a:p>
        </p:txBody>
      </p:sp>
      <p:sp>
        <p:nvSpPr>
          <p:cNvPr id="7" name="TextBox 6"/>
          <p:cNvSpPr txBox="1"/>
          <p:nvPr/>
        </p:nvSpPr>
        <p:spPr>
          <a:xfrm>
            <a:off x="308244" y="3868854"/>
            <a:ext cx="2130455" cy="369332"/>
          </a:xfrm>
          <a:prstGeom prst="rect">
            <a:avLst/>
          </a:prstGeom>
          <a:noFill/>
        </p:spPr>
        <p:txBody>
          <a:bodyPr wrap="none" rtlCol="0">
            <a:spAutoFit/>
          </a:bodyPr>
          <a:lstStyle/>
          <a:p>
            <a:r>
              <a:rPr lang="en-US" b="1" dirty="0" smtClean="0">
                <a:latin typeface="+mj-lt"/>
              </a:rPr>
              <a:t>More information at:</a:t>
            </a:r>
            <a:endParaRPr lang="en-US" b="1" dirty="0">
              <a:latin typeface="+mj-lt"/>
            </a:endParaRPr>
          </a:p>
        </p:txBody>
      </p:sp>
    </p:spTree>
    <p:extLst>
      <p:ext uri="{BB962C8B-B14F-4D97-AF65-F5344CB8AC3E}">
        <p14:creationId xmlns:p14="http://schemas.microsoft.com/office/powerpoint/2010/main" val="1877900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773" y="2328436"/>
            <a:ext cx="8128686" cy="1170577"/>
          </a:xfrm>
        </p:spPr>
        <p:txBody>
          <a:bodyPr/>
          <a:lstStyle/>
          <a:p>
            <a:r>
              <a:rPr lang="en-US" sz="2800" dirty="0" smtClean="0"/>
              <a:t/>
            </a:r>
            <a:br>
              <a:rPr lang="en-US" sz="2800" dirty="0" smtClean="0"/>
            </a:br>
            <a:r>
              <a:rPr lang="en-US" sz="2800" i="1" dirty="0">
                <a:solidFill>
                  <a:schemeClr val="tx2"/>
                </a:solidFill>
              </a:rPr>
              <a:t>The American Community Survey </a:t>
            </a:r>
            <a:br>
              <a:rPr lang="en-US" sz="2800" i="1" dirty="0">
                <a:solidFill>
                  <a:schemeClr val="tx2"/>
                </a:solidFill>
              </a:rPr>
            </a:br>
            <a:r>
              <a:rPr lang="en-US" sz="2800" i="1" dirty="0">
                <a:solidFill>
                  <a:srgbClr val="78909C"/>
                </a:solidFill>
              </a:rPr>
              <a:t>Overview</a:t>
            </a:r>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pPr marL="25400"/>
              <a:t>12</a:t>
            </a:fld>
            <a:endParaRPr lang="en-US" dirty="0"/>
          </a:p>
        </p:txBody>
      </p:sp>
    </p:spTree>
    <p:extLst>
      <p:ext uri="{BB962C8B-B14F-4D97-AF65-F5344CB8AC3E}">
        <p14:creationId xmlns:p14="http://schemas.microsoft.com/office/powerpoint/2010/main" val="306978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1837" y="92719"/>
            <a:ext cx="10515600" cy="1325563"/>
          </a:xfrm>
        </p:spPr>
        <p:txBody>
          <a:bodyPr>
            <a:normAutofit/>
          </a:bodyPr>
          <a:lstStyle/>
          <a:p>
            <a:pPr algn="l"/>
            <a:r>
              <a:rPr lang="en-US" sz="3000" dirty="0">
                <a:solidFill>
                  <a:schemeClr val="tx1">
                    <a:lumMod val="75000"/>
                    <a:lumOff val="25000"/>
                  </a:schemeClr>
                </a:solidFill>
              </a:rPr>
              <a:t>The American Community </a:t>
            </a:r>
            <a:r>
              <a:rPr lang="en-US" sz="3000" dirty="0" smtClean="0">
                <a:solidFill>
                  <a:schemeClr val="tx1">
                    <a:lumMod val="75000"/>
                    <a:lumOff val="25000"/>
                  </a:schemeClr>
                </a:solidFill>
              </a:rPr>
              <a:t>Survey</a:t>
            </a:r>
            <a:r>
              <a:rPr lang="en-US" sz="2800" dirty="0" smtClean="0">
                <a:solidFill>
                  <a:schemeClr val="tx1">
                    <a:lumMod val="75000"/>
                    <a:lumOff val="25000"/>
                  </a:schemeClr>
                </a:solidFill>
              </a:rPr>
              <a:t/>
            </a:r>
            <a:br>
              <a:rPr lang="en-US" sz="2800" dirty="0" smtClean="0">
                <a:solidFill>
                  <a:schemeClr val="tx1">
                    <a:lumMod val="75000"/>
                    <a:lumOff val="25000"/>
                  </a:schemeClr>
                </a:solidFill>
              </a:rPr>
            </a:br>
            <a:r>
              <a:rPr lang="en-US" sz="2600" dirty="0" smtClean="0">
                <a:solidFill>
                  <a:schemeClr val="accent1"/>
                </a:solidFill>
              </a:rPr>
              <a:t>The Foundation</a:t>
            </a:r>
            <a:endParaRPr lang="en-US" sz="2600" dirty="0">
              <a:solidFill>
                <a:schemeClr val="accent1"/>
              </a:solidFill>
            </a:endParaRPr>
          </a:p>
        </p:txBody>
      </p:sp>
      <p:sp>
        <p:nvSpPr>
          <p:cNvPr id="10243" name="Content Placeholder 4"/>
          <p:cNvSpPr>
            <a:spLocks noGrp="1"/>
          </p:cNvSpPr>
          <p:nvPr>
            <p:ph idx="1"/>
          </p:nvPr>
        </p:nvSpPr>
        <p:spPr>
          <a:xfrm>
            <a:off x="581658" y="1418282"/>
            <a:ext cx="7162800" cy="4564263"/>
          </a:xfrm>
        </p:spPr>
        <p:txBody>
          <a:bodyPr>
            <a:normAutofit lnSpcReduction="10000"/>
          </a:bodyPr>
          <a:lstStyle/>
          <a:p>
            <a:pPr marL="0" lvl="0" indent="0" algn="ctr">
              <a:lnSpc>
                <a:spcPct val="100000"/>
              </a:lnSpc>
              <a:spcBef>
                <a:spcPts val="0"/>
              </a:spcBef>
              <a:spcAft>
                <a:spcPts val="600"/>
              </a:spcAft>
              <a:buNone/>
            </a:pPr>
            <a:r>
              <a:rPr lang="en-US" sz="1600" b="1" i="1" dirty="0">
                <a:solidFill>
                  <a:schemeClr val="accent6"/>
                </a:solidFill>
              </a:rPr>
              <a:t>The American Community Survey </a:t>
            </a:r>
            <a:r>
              <a:rPr lang="en-US" sz="1600" b="1" i="1" dirty="0" smtClean="0">
                <a:solidFill>
                  <a:schemeClr val="accent6"/>
                </a:solidFill>
              </a:rPr>
              <a:t>(ACS) is </a:t>
            </a:r>
            <a:r>
              <a:rPr lang="en-US" sz="1600" b="1" i="1" dirty="0">
                <a:solidFill>
                  <a:schemeClr val="accent6"/>
                </a:solidFill>
              </a:rPr>
              <a:t>on the leading edge of survey design, continuous improvement, and data </a:t>
            </a:r>
            <a:r>
              <a:rPr lang="en-US" sz="1600" b="1" i="1" dirty="0" smtClean="0">
                <a:solidFill>
                  <a:schemeClr val="accent6"/>
                </a:solidFill>
              </a:rPr>
              <a:t>quality</a:t>
            </a:r>
          </a:p>
          <a:p>
            <a:pPr marL="0" lvl="0" indent="0">
              <a:lnSpc>
                <a:spcPct val="100000"/>
              </a:lnSpc>
              <a:spcBef>
                <a:spcPts val="0"/>
              </a:spcBef>
              <a:spcAft>
                <a:spcPts val="600"/>
              </a:spcAft>
              <a:buNone/>
            </a:pPr>
            <a:endParaRPr lang="en-US" sz="1600" b="1" dirty="0">
              <a:solidFill>
                <a:schemeClr val="tx1">
                  <a:lumMod val="75000"/>
                  <a:lumOff val="25000"/>
                </a:schemeClr>
              </a:solidFill>
            </a:endParaRPr>
          </a:p>
          <a:p>
            <a:pPr lvl="0">
              <a:lnSpc>
                <a:spcPct val="100000"/>
              </a:lnSpc>
              <a:spcBef>
                <a:spcPts val="0"/>
              </a:spcBef>
              <a:spcAft>
                <a:spcPts val="600"/>
              </a:spcAft>
            </a:pPr>
            <a:r>
              <a:rPr lang="en-US" sz="1600" dirty="0">
                <a:solidFill>
                  <a:schemeClr val="tx1">
                    <a:lumMod val="75000"/>
                    <a:lumOff val="25000"/>
                  </a:schemeClr>
                </a:solidFill>
              </a:rPr>
              <a:t>The nation’s most current, reliable, and accessible data source for local statistics on critical planning topics such as age, children, veterans, </a:t>
            </a:r>
            <a:r>
              <a:rPr lang="en-US" sz="1600" dirty="0" smtClean="0">
                <a:solidFill>
                  <a:schemeClr val="tx1">
                    <a:lumMod val="75000"/>
                    <a:lumOff val="25000"/>
                  </a:schemeClr>
                </a:solidFill>
              </a:rPr>
              <a:t>commuting, education, income</a:t>
            </a:r>
            <a:r>
              <a:rPr lang="en-US" sz="1600" dirty="0">
                <a:solidFill>
                  <a:schemeClr val="tx1">
                    <a:lumMod val="75000"/>
                    <a:lumOff val="25000"/>
                  </a:schemeClr>
                </a:solidFill>
              </a:rPr>
              <a:t>, and </a:t>
            </a:r>
            <a:r>
              <a:rPr lang="en-US" sz="1600" dirty="0" smtClean="0">
                <a:solidFill>
                  <a:schemeClr val="tx1">
                    <a:lumMod val="75000"/>
                    <a:lumOff val="25000"/>
                  </a:schemeClr>
                </a:solidFill>
              </a:rPr>
              <a:t>employment</a:t>
            </a:r>
          </a:p>
          <a:p>
            <a:pPr lvl="0">
              <a:lnSpc>
                <a:spcPct val="100000"/>
              </a:lnSpc>
              <a:spcBef>
                <a:spcPts val="0"/>
              </a:spcBef>
              <a:spcAft>
                <a:spcPts val="600"/>
              </a:spcAft>
            </a:pPr>
            <a:r>
              <a:rPr lang="en-US" sz="1600" dirty="0" smtClean="0">
                <a:solidFill>
                  <a:schemeClr val="tx1">
                    <a:lumMod val="75000"/>
                    <a:lumOff val="25000"/>
                  </a:schemeClr>
                </a:solidFill>
              </a:rPr>
              <a:t>Surveys </a:t>
            </a:r>
            <a:r>
              <a:rPr lang="en-US" sz="1600" b="1" dirty="0">
                <a:solidFill>
                  <a:schemeClr val="tx1">
                    <a:lumMod val="75000"/>
                    <a:lumOff val="25000"/>
                  </a:schemeClr>
                </a:solidFill>
              </a:rPr>
              <a:t>3.5 million </a:t>
            </a:r>
            <a:r>
              <a:rPr lang="en-US" sz="1600" dirty="0">
                <a:solidFill>
                  <a:schemeClr val="tx1">
                    <a:lumMod val="75000"/>
                    <a:lumOff val="25000"/>
                  </a:schemeClr>
                </a:solidFill>
              </a:rPr>
              <a:t>households and </a:t>
            </a:r>
            <a:r>
              <a:rPr lang="en-US" sz="1600" dirty="0" smtClean="0">
                <a:solidFill>
                  <a:schemeClr val="tx1">
                    <a:lumMod val="75000"/>
                    <a:lumOff val="25000"/>
                  </a:schemeClr>
                </a:solidFill>
              </a:rPr>
              <a:t>informs over </a:t>
            </a:r>
            <a:r>
              <a:rPr lang="en-US" sz="1600" b="1" dirty="0">
                <a:solidFill>
                  <a:schemeClr val="tx1">
                    <a:lumMod val="75000"/>
                    <a:lumOff val="25000"/>
                  </a:schemeClr>
                </a:solidFill>
              </a:rPr>
              <a:t>$675 billion </a:t>
            </a:r>
            <a:r>
              <a:rPr lang="en-US" sz="1600" dirty="0">
                <a:solidFill>
                  <a:schemeClr val="tx1">
                    <a:lumMod val="75000"/>
                    <a:lumOff val="25000"/>
                  </a:schemeClr>
                </a:solidFill>
              </a:rPr>
              <a:t>of Federal government spending each </a:t>
            </a:r>
            <a:r>
              <a:rPr lang="en-US" sz="1600" dirty="0" smtClean="0">
                <a:solidFill>
                  <a:schemeClr val="tx1">
                    <a:lumMod val="75000"/>
                    <a:lumOff val="25000"/>
                  </a:schemeClr>
                </a:solidFill>
              </a:rPr>
              <a:t>year</a:t>
            </a:r>
          </a:p>
          <a:p>
            <a:pPr lvl="1">
              <a:lnSpc>
                <a:spcPct val="100000"/>
              </a:lnSpc>
              <a:spcBef>
                <a:spcPts val="0"/>
              </a:spcBef>
              <a:spcAft>
                <a:spcPts val="600"/>
              </a:spcAft>
            </a:pPr>
            <a:r>
              <a:rPr lang="en-US" sz="1600" dirty="0">
                <a:solidFill>
                  <a:srgbClr val="000000">
                    <a:lumMod val="75000"/>
                    <a:lumOff val="25000"/>
                  </a:srgbClr>
                </a:solidFill>
              </a:rPr>
              <a:t>Visit 20,000 Group Quarter facilities and sample approximately 194,000 residents each </a:t>
            </a:r>
            <a:r>
              <a:rPr lang="en-US" sz="1600" dirty="0" smtClean="0">
                <a:solidFill>
                  <a:srgbClr val="000000">
                    <a:lumMod val="75000"/>
                    <a:lumOff val="25000"/>
                  </a:srgbClr>
                </a:solidFill>
              </a:rPr>
              <a:t>year</a:t>
            </a:r>
            <a:endParaRPr lang="en-US" sz="1600" dirty="0" smtClean="0">
              <a:solidFill>
                <a:schemeClr val="tx1">
                  <a:lumMod val="75000"/>
                  <a:lumOff val="25000"/>
                </a:schemeClr>
              </a:solidFill>
            </a:endParaRPr>
          </a:p>
          <a:p>
            <a:pPr lvl="0">
              <a:lnSpc>
                <a:spcPct val="100000"/>
              </a:lnSpc>
              <a:spcBef>
                <a:spcPts val="0"/>
              </a:spcBef>
              <a:spcAft>
                <a:spcPts val="600"/>
              </a:spcAft>
            </a:pPr>
            <a:r>
              <a:rPr lang="en-US" sz="1600" dirty="0" smtClean="0">
                <a:solidFill>
                  <a:schemeClr val="tx1">
                    <a:lumMod val="75000"/>
                    <a:lumOff val="25000"/>
                  </a:schemeClr>
                </a:solidFill>
              </a:rPr>
              <a:t>Covers </a:t>
            </a:r>
            <a:r>
              <a:rPr lang="en-US" sz="1600" b="1" dirty="0">
                <a:solidFill>
                  <a:schemeClr val="tx1">
                    <a:lumMod val="75000"/>
                    <a:lumOff val="25000"/>
                  </a:schemeClr>
                </a:solidFill>
              </a:rPr>
              <a:t>35+ topics</a:t>
            </a:r>
            <a:r>
              <a:rPr lang="en-US" sz="1600" dirty="0">
                <a:solidFill>
                  <a:schemeClr val="tx1">
                    <a:lumMod val="75000"/>
                    <a:lumOff val="25000"/>
                  </a:schemeClr>
                </a:solidFill>
              </a:rPr>
              <a:t>, supports over </a:t>
            </a:r>
            <a:r>
              <a:rPr lang="en-US" sz="1600" b="1" dirty="0">
                <a:solidFill>
                  <a:schemeClr val="tx1">
                    <a:lumMod val="75000"/>
                    <a:lumOff val="25000"/>
                  </a:schemeClr>
                </a:solidFill>
              </a:rPr>
              <a:t>300</a:t>
            </a:r>
            <a:r>
              <a:rPr lang="en-US" sz="1600" dirty="0">
                <a:solidFill>
                  <a:schemeClr val="tx1">
                    <a:lumMod val="75000"/>
                    <a:lumOff val="25000"/>
                  </a:schemeClr>
                </a:solidFill>
              </a:rPr>
              <a:t> evidence-based Federal government uses, and produces </a:t>
            </a:r>
            <a:r>
              <a:rPr lang="en-US" sz="1600" b="1" dirty="0">
                <a:solidFill>
                  <a:schemeClr val="tx1">
                    <a:lumMod val="75000"/>
                    <a:lumOff val="25000"/>
                  </a:schemeClr>
                </a:solidFill>
              </a:rPr>
              <a:t>11 billion </a:t>
            </a:r>
            <a:r>
              <a:rPr lang="en-US" sz="1600" dirty="0">
                <a:solidFill>
                  <a:schemeClr val="tx1">
                    <a:lumMod val="75000"/>
                    <a:lumOff val="25000"/>
                  </a:schemeClr>
                </a:solidFill>
              </a:rPr>
              <a:t>estimates each year</a:t>
            </a:r>
          </a:p>
          <a:p>
            <a:pPr lvl="0">
              <a:lnSpc>
                <a:spcPct val="100000"/>
              </a:lnSpc>
              <a:spcBef>
                <a:spcPts val="0"/>
              </a:spcBef>
              <a:spcAft>
                <a:spcPts val="600"/>
              </a:spcAft>
            </a:pPr>
            <a:r>
              <a:rPr lang="en-US" sz="1600" dirty="0">
                <a:solidFill>
                  <a:schemeClr val="tx1">
                    <a:lumMod val="75000"/>
                    <a:lumOff val="25000"/>
                  </a:schemeClr>
                </a:solidFill>
              </a:rPr>
              <a:t>Three key annual data releases:</a:t>
            </a:r>
          </a:p>
          <a:p>
            <a:pPr lvl="1">
              <a:lnSpc>
                <a:spcPct val="100000"/>
              </a:lnSpc>
              <a:spcBef>
                <a:spcPts val="0"/>
              </a:spcBef>
              <a:spcAft>
                <a:spcPts val="600"/>
              </a:spcAft>
            </a:pPr>
            <a:r>
              <a:rPr lang="en-US" sz="1600" dirty="0">
                <a:solidFill>
                  <a:schemeClr val="tx1">
                    <a:lumMod val="75000"/>
                    <a:lumOff val="25000"/>
                  </a:schemeClr>
                </a:solidFill>
              </a:rPr>
              <a:t>1-year Estimates (for large populations)</a:t>
            </a:r>
          </a:p>
          <a:p>
            <a:pPr lvl="1">
              <a:lnSpc>
                <a:spcPct val="100000"/>
              </a:lnSpc>
              <a:spcBef>
                <a:spcPts val="0"/>
              </a:spcBef>
              <a:spcAft>
                <a:spcPts val="600"/>
              </a:spcAft>
            </a:pPr>
            <a:r>
              <a:rPr lang="en-US" sz="1600" dirty="0">
                <a:solidFill>
                  <a:schemeClr val="tx1">
                    <a:lumMod val="75000"/>
                    <a:lumOff val="25000"/>
                  </a:schemeClr>
                </a:solidFill>
              </a:rPr>
              <a:t>1-year Supplemental Estimates (for small populations)</a:t>
            </a:r>
          </a:p>
          <a:p>
            <a:pPr lvl="1">
              <a:lnSpc>
                <a:spcPct val="100000"/>
              </a:lnSpc>
              <a:spcBef>
                <a:spcPts val="0"/>
              </a:spcBef>
              <a:spcAft>
                <a:spcPts val="600"/>
              </a:spcAft>
            </a:pPr>
            <a:r>
              <a:rPr lang="en-US" sz="1600" dirty="0">
                <a:solidFill>
                  <a:schemeClr val="tx1">
                    <a:lumMod val="75000"/>
                    <a:lumOff val="25000"/>
                  </a:schemeClr>
                </a:solidFill>
              </a:rPr>
              <a:t>5-year Estimates (for very small populations)</a:t>
            </a:r>
          </a:p>
        </p:txBody>
      </p:sp>
      <p:pic>
        <p:nvPicPr>
          <p:cNvPr id="11" name="Picture 4">
            <a:extLst>
              <a:ext uri="{FF2B5EF4-FFF2-40B4-BE49-F238E27FC236}">
                <a16:creationId xmlns:a16="http://schemas.microsoft.com/office/drawing/2014/main" id="{544779C2-C7D3-4954-BE03-0BFEDE377A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4279" y="979806"/>
            <a:ext cx="4131711" cy="47572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a:xfrm>
            <a:off x="8603904" y="6354270"/>
            <a:ext cx="2743200" cy="365125"/>
          </a:xfrm>
        </p:spPr>
        <p:txBody>
          <a:bodyPr/>
          <a:lstStyle/>
          <a:p>
            <a:fld id="{24BFE6D4-27A9-4AE4-9EAE-AF75F97B179B}" type="slidenum">
              <a:rPr lang="en-US" smtClean="0"/>
              <a:t>13</a:t>
            </a:fld>
            <a:endParaRPr lang="en-US" dirty="0"/>
          </a:p>
        </p:txBody>
      </p:sp>
    </p:spTree>
    <p:extLst>
      <p:ext uri="{BB962C8B-B14F-4D97-AF65-F5344CB8AC3E}">
        <p14:creationId xmlns:p14="http://schemas.microsoft.com/office/powerpoint/2010/main" val="9130532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E3FE6A-6F60-457A-8C76-E6B8983CDCC6}" type="slidenum">
              <a:rPr lang="en-US" smtClean="0"/>
              <a:pPr>
                <a:defRPr/>
              </a:pPr>
              <a:t>14</a:t>
            </a:fld>
            <a:endParaRPr lang="en-US" dirty="0"/>
          </a:p>
        </p:txBody>
      </p:sp>
      <p:pic>
        <p:nvPicPr>
          <p:cNvPr id="7" name="Picture 6" descr="Screen Shot 2017-04-19 at 9.33.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5930" y="1084104"/>
            <a:ext cx="6672901" cy="4711540"/>
          </a:xfrm>
          <a:prstGeom prst="rect">
            <a:avLst/>
          </a:prstGeom>
        </p:spPr>
      </p:pic>
      <p:sp>
        <p:nvSpPr>
          <p:cNvPr id="5" name="Title 1"/>
          <p:cNvSpPr>
            <a:spLocks noGrp="1"/>
          </p:cNvSpPr>
          <p:nvPr>
            <p:ph type="title"/>
          </p:nvPr>
        </p:nvSpPr>
        <p:spPr>
          <a:xfrm>
            <a:off x="609600" y="228600"/>
            <a:ext cx="10972800" cy="792162"/>
          </a:xfrm>
        </p:spPr>
        <p:txBody>
          <a:bodyPr>
            <a:normAutofit/>
          </a:bodyPr>
          <a:lstStyle/>
          <a:p>
            <a:r>
              <a:rPr lang="en-US" sz="3000" dirty="0"/>
              <a:t>Race and Ethnicity </a:t>
            </a:r>
            <a:r>
              <a:rPr lang="en-US" sz="3000" dirty="0" smtClean="0"/>
              <a:t>Questions </a:t>
            </a:r>
            <a:r>
              <a:rPr lang="en-US" sz="3000" dirty="0"/>
              <a:t>on the ACS </a:t>
            </a:r>
          </a:p>
        </p:txBody>
      </p:sp>
    </p:spTree>
    <p:extLst>
      <p:ext uri="{BB962C8B-B14F-4D97-AF65-F5344CB8AC3E}">
        <p14:creationId xmlns:p14="http://schemas.microsoft.com/office/powerpoint/2010/main" val="316253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CE3FE6A-6F60-457A-8C76-E6B8983CDCC6}" type="slidenum">
              <a:rPr lang="en-US" smtClean="0"/>
              <a:pPr>
                <a:defRPr/>
              </a:pPr>
              <a:t>15</a:t>
            </a:fld>
            <a:endParaRPr lang="en-US" dirty="0"/>
          </a:p>
        </p:txBody>
      </p:sp>
      <p:grpSp>
        <p:nvGrpSpPr>
          <p:cNvPr id="6" name="Group 5"/>
          <p:cNvGrpSpPr/>
          <p:nvPr/>
        </p:nvGrpSpPr>
        <p:grpSpPr>
          <a:xfrm>
            <a:off x="620084" y="1149989"/>
            <a:ext cx="10571393" cy="4862148"/>
            <a:chOff x="1066800" y="1295400"/>
            <a:chExt cx="7391400" cy="4353039"/>
          </a:xfrm>
        </p:grpSpPr>
        <p:pic>
          <p:nvPicPr>
            <p:cNvPr id="819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3990" r="2051"/>
            <a:stretch/>
          </p:blipFill>
          <p:spPr bwMode="auto">
            <a:xfrm>
              <a:off x="1066800" y="1295400"/>
              <a:ext cx="7389091" cy="43530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219200" y="4648200"/>
              <a:ext cx="3276600" cy="923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343400" y="5257800"/>
              <a:ext cx="403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153400" y="4343400"/>
              <a:ext cx="3048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itle 1"/>
          <p:cNvSpPr>
            <a:spLocks noGrp="1"/>
          </p:cNvSpPr>
          <p:nvPr>
            <p:ph type="title"/>
          </p:nvPr>
        </p:nvSpPr>
        <p:spPr>
          <a:xfrm>
            <a:off x="609600" y="228600"/>
            <a:ext cx="10972800" cy="792162"/>
          </a:xfrm>
        </p:spPr>
        <p:txBody>
          <a:bodyPr>
            <a:normAutofit/>
          </a:bodyPr>
          <a:lstStyle/>
          <a:p>
            <a:pPr eaLnBrk="1" hangingPunct="1"/>
            <a:r>
              <a:rPr lang="en-US" sz="3000" dirty="0" smtClean="0"/>
              <a:t>Place of Birth &amp; Ancestry Questions on the ACS</a:t>
            </a:r>
          </a:p>
        </p:txBody>
      </p:sp>
    </p:spTree>
    <p:extLst>
      <p:ext uri="{BB962C8B-B14F-4D97-AF65-F5344CB8AC3E}">
        <p14:creationId xmlns:p14="http://schemas.microsoft.com/office/powerpoint/2010/main" val="1670399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529390" y="2248519"/>
            <a:ext cx="5674895" cy="3416297"/>
          </a:xfrm>
        </p:spPr>
        <p:txBody>
          <a:bodyPr>
            <a:noAutofit/>
          </a:bodyPr>
          <a:lstStyle/>
          <a:p>
            <a:pPr marL="0" indent="0">
              <a:buNone/>
            </a:pPr>
            <a:r>
              <a:rPr lang="en-US" sz="1600" b="1" i="1" dirty="0" smtClean="0">
                <a:solidFill>
                  <a:schemeClr val="accent6"/>
                </a:solidFill>
                <a:cs typeface="Arial" panose="020B0604020202020204" pitchFamily="34" charset="0"/>
              </a:rPr>
              <a:t>The ACS </a:t>
            </a:r>
            <a:r>
              <a:rPr lang="en-US" sz="1600" b="1" i="1" dirty="0">
                <a:solidFill>
                  <a:schemeClr val="accent6"/>
                </a:solidFill>
                <a:cs typeface="Arial" panose="020B0604020202020204" pitchFamily="34" charset="0"/>
              </a:rPr>
              <a:t>tells </a:t>
            </a:r>
            <a:r>
              <a:rPr lang="en-US" sz="1600" b="1" i="1" dirty="0" smtClean="0">
                <a:solidFill>
                  <a:schemeClr val="accent6"/>
                </a:solidFill>
                <a:cs typeface="Arial" panose="020B0604020202020204" pitchFamily="34" charset="0"/>
              </a:rPr>
              <a:t>businesses about its potential customers:</a:t>
            </a:r>
            <a:endParaRPr lang="en-US" sz="1600" b="1" i="1" dirty="0">
              <a:solidFill>
                <a:schemeClr val="accent6"/>
              </a:solidFill>
              <a:cs typeface="Arial" panose="020B0604020202020204" pitchFamily="34" charset="0"/>
            </a:endParaRPr>
          </a:p>
          <a:p>
            <a:r>
              <a:rPr lang="en-US" sz="1600" dirty="0">
                <a:cs typeface="Arial" panose="020B0604020202020204" pitchFamily="34" charset="0"/>
              </a:rPr>
              <a:t>Are </a:t>
            </a:r>
            <a:r>
              <a:rPr lang="en-US" sz="1600" dirty="0" smtClean="0">
                <a:cs typeface="Arial" panose="020B0604020202020204" pitchFamily="34" charset="0"/>
              </a:rPr>
              <a:t>residents of </a:t>
            </a:r>
            <a:r>
              <a:rPr lang="en-US" sz="1600" dirty="0">
                <a:cs typeface="Arial" panose="020B0604020202020204" pitchFamily="34" charset="0"/>
              </a:rPr>
              <a:t>a different age, sex, </a:t>
            </a:r>
            <a:r>
              <a:rPr lang="en-US" sz="1600" dirty="0" smtClean="0">
                <a:cs typeface="Arial" panose="020B0604020202020204" pitchFamily="34" charset="0"/>
              </a:rPr>
              <a:t>or family size in these locations?</a:t>
            </a:r>
            <a:endParaRPr lang="en-US" sz="1600" dirty="0">
              <a:cs typeface="Arial" panose="020B0604020202020204" pitchFamily="34" charset="0"/>
            </a:endParaRPr>
          </a:p>
          <a:p>
            <a:r>
              <a:rPr lang="en-US" sz="1600" dirty="0">
                <a:cs typeface="Arial" panose="020B0604020202020204" pitchFamily="34" charset="0"/>
              </a:rPr>
              <a:t>Have changes to employment or earnings changed local household budgets? (Maybe rent and utility costs are impacting budgets as well.) </a:t>
            </a:r>
          </a:p>
          <a:p>
            <a:r>
              <a:rPr lang="en-US" sz="1600" dirty="0">
                <a:cs typeface="Arial" panose="020B0604020202020204" pitchFamily="34" charset="0"/>
              </a:rPr>
              <a:t>Are new residents part of a </a:t>
            </a:r>
            <a:r>
              <a:rPr lang="en-US" sz="1600" dirty="0" smtClean="0">
                <a:cs typeface="Arial" panose="020B0604020202020204" pitchFamily="34" charset="0"/>
              </a:rPr>
              <a:t>demographic </a:t>
            </a:r>
            <a:r>
              <a:rPr lang="en-US" sz="1600" dirty="0">
                <a:cs typeface="Arial" panose="020B0604020202020204" pitchFamily="34" charset="0"/>
              </a:rPr>
              <a:t>that doesn’t </a:t>
            </a:r>
            <a:r>
              <a:rPr lang="en-US" sz="1600" dirty="0" smtClean="0">
                <a:cs typeface="Arial" panose="020B0604020202020204" pitchFamily="34" charset="0"/>
              </a:rPr>
              <a:t>drive? </a:t>
            </a:r>
            <a:endParaRPr lang="en-US" sz="1600" dirty="0">
              <a:cs typeface="Arial" panose="020B0604020202020204" pitchFamily="34" charset="0"/>
            </a:endParaRPr>
          </a:p>
          <a:p>
            <a:r>
              <a:rPr lang="en-US" sz="1600" dirty="0">
                <a:cs typeface="Arial" panose="020B0604020202020204" pitchFamily="34" charset="0"/>
              </a:rPr>
              <a:t>Do </a:t>
            </a:r>
            <a:r>
              <a:rPr lang="en-US" sz="1600" dirty="0" smtClean="0">
                <a:cs typeface="Arial" panose="020B0604020202020204" pitchFamily="34" charset="0"/>
              </a:rPr>
              <a:t>residents </a:t>
            </a:r>
            <a:r>
              <a:rPr lang="en-US" sz="1600" dirty="0">
                <a:cs typeface="Arial" panose="020B0604020202020204" pitchFamily="34" charset="0"/>
              </a:rPr>
              <a:t>speak </a:t>
            </a:r>
            <a:r>
              <a:rPr lang="en-US" sz="1600" dirty="0" smtClean="0">
                <a:cs typeface="Arial" panose="020B0604020202020204" pitchFamily="34" charset="0"/>
              </a:rPr>
              <a:t>different languages? </a:t>
            </a:r>
            <a:r>
              <a:rPr lang="en-US" sz="1600" dirty="0">
                <a:cs typeface="Arial" panose="020B0604020202020204" pitchFamily="34" charset="0"/>
              </a:rPr>
              <a:t>Does the </a:t>
            </a:r>
            <a:r>
              <a:rPr lang="en-US" sz="1600" dirty="0" smtClean="0">
                <a:cs typeface="Arial" panose="020B0604020202020204" pitchFamily="34" charset="0"/>
              </a:rPr>
              <a:t>dealership </a:t>
            </a:r>
            <a:r>
              <a:rPr lang="en-US" sz="1600" dirty="0">
                <a:cs typeface="Arial" panose="020B0604020202020204" pitchFamily="34" charset="0"/>
              </a:rPr>
              <a:t>need signs or products </a:t>
            </a:r>
            <a:r>
              <a:rPr lang="en-US" sz="1600" dirty="0" smtClean="0">
                <a:cs typeface="Arial" panose="020B0604020202020204" pitchFamily="34" charset="0"/>
              </a:rPr>
              <a:t>promoted </a:t>
            </a:r>
            <a:r>
              <a:rPr lang="en-US" sz="1600" dirty="0">
                <a:cs typeface="Arial" panose="020B0604020202020204" pitchFamily="34" charset="0"/>
              </a:rPr>
              <a:t>in other languages?</a:t>
            </a:r>
          </a:p>
          <a:p>
            <a:r>
              <a:rPr lang="en-US" sz="1600" dirty="0">
                <a:cs typeface="Arial" panose="020B0604020202020204" pitchFamily="34" charset="0"/>
              </a:rPr>
              <a:t>Is a rise in computer and </a:t>
            </a:r>
            <a:r>
              <a:rPr lang="en-US" sz="1600" dirty="0" smtClean="0">
                <a:cs typeface="Arial" panose="020B0604020202020204" pitchFamily="34" charset="0"/>
              </a:rPr>
              <a:t>internet </a:t>
            </a:r>
            <a:r>
              <a:rPr lang="en-US" sz="1600" dirty="0">
                <a:cs typeface="Arial" panose="020B0604020202020204" pitchFamily="34" charset="0"/>
              </a:rPr>
              <a:t>use providing opportunities for new ways to reach your customers</a:t>
            </a:r>
            <a:r>
              <a:rPr lang="en-US" sz="1600" dirty="0" smtClean="0">
                <a:cs typeface="Arial" panose="020B0604020202020204" pitchFamily="34" charset="0"/>
              </a:rPr>
              <a:t>?</a:t>
            </a:r>
            <a:endParaRPr lang="en-US" sz="1600" i="1" dirty="0">
              <a:cs typeface="Arial" panose="020B0604020202020204" pitchFamily="34" charset="0"/>
            </a:endParaRPr>
          </a:p>
          <a:p>
            <a:pPr marL="0" indent="0">
              <a:buNone/>
            </a:pPr>
            <a:endParaRPr lang="en-US" sz="1600" dirty="0">
              <a:cs typeface="Arial" panose="020B0604020202020204" pitchFamily="34" charset="0"/>
            </a:endParaRPr>
          </a:p>
        </p:txBody>
      </p:sp>
      <p:sp>
        <p:nvSpPr>
          <p:cNvPr id="2" name="Rectangle 1"/>
          <p:cNvSpPr/>
          <p:nvPr/>
        </p:nvSpPr>
        <p:spPr>
          <a:xfrm>
            <a:off x="529390" y="1391577"/>
            <a:ext cx="5927854" cy="830997"/>
          </a:xfrm>
          <a:prstGeom prst="rect">
            <a:avLst/>
          </a:prstGeom>
        </p:spPr>
        <p:txBody>
          <a:bodyPr wrap="square">
            <a:spAutoFit/>
          </a:bodyPr>
          <a:lstStyle/>
          <a:p>
            <a:r>
              <a:rPr lang="en-US" sz="1600" dirty="0" smtClean="0">
                <a:cs typeface="Arial" panose="020B0604020202020204" pitchFamily="34" charset="0"/>
              </a:rPr>
              <a:t>An automobile company wants to understand the different characteristics of </a:t>
            </a:r>
            <a:r>
              <a:rPr lang="en-US" sz="1600" smtClean="0">
                <a:cs typeface="Arial" panose="020B0604020202020204" pitchFamily="34" charset="0"/>
              </a:rPr>
              <a:t>communities around </a:t>
            </a:r>
            <a:r>
              <a:rPr lang="en-US" sz="1600" dirty="0" smtClean="0">
                <a:cs typeface="Arial" panose="020B0604020202020204" pitchFamily="34" charset="0"/>
              </a:rPr>
              <a:t>high performing and low performing dealerships.</a:t>
            </a:r>
            <a:endParaRPr lang="en-US" sz="1600" dirty="0">
              <a:cs typeface="Arial" panose="020B0604020202020204" pitchFamily="34" charset="0"/>
            </a:endParaRPr>
          </a:p>
        </p:txBody>
      </p:sp>
      <p:sp>
        <p:nvSpPr>
          <p:cNvPr id="11" name="Rectangle 10"/>
          <p:cNvSpPr/>
          <p:nvPr/>
        </p:nvSpPr>
        <p:spPr>
          <a:xfrm>
            <a:off x="529390" y="349969"/>
            <a:ext cx="8229600" cy="769441"/>
          </a:xfrm>
          <a:prstGeom prst="rect">
            <a:avLst/>
          </a:prstGeom>
        </p:spPr>
        <p:txBody>
          <a:bodyPr wrap="square">
            <a:spAutoFit/>
          </a:bodyPr>
          <a:lstStyle/>
          <a:p>
            <a:r>
              <a:rPr lang="en-US" sz="2400" dirty="0" smtClean="0">
                <a:solidFill>
                  <a:schemeClr val="tx1">
                    <a:lumMod val="75000"/>
                    <a:lumOff val="25000"/>
                  </a:schemeClr>
                </a:solidFill>
                <a:latin typeface="+mj-lt"/>
                <a:cs typeface="Arial" panose="020B0604020202020204" pitchFamily="34" charset="0"/>
              </a:rPr>
              <a:t>The American </a:t>
            </a:r>
            <a:r>
              <a:rPr lang="en-US" sz="2400" dirty="0">
                <a:solidFill>
                  <a:schemeClr val="tx1">
                    <a:lumMod val="75000"/>
                    <a:lumOff val="25000"/>
                  </a:schemeClr>
                </a:solidFill>
                <a:latin typeface="+mj-lt"/>
                <a:cs typeface="Arial" panose="020B0604020202020204" pitchFamily="34" charset="0"/>
              </a:rPr>
              <a:t>Community Survey </a:t>
            </a:r>
            <a:br>
              <a:rPr lang="en-US" sz="2400" dirty="0">
                <a:solidFill>
                  <a:schemeClr val="tx1">
                    <a:lumMod val="75000"/>
                    <a:lumOff val="25000"/>
                  </a:schemeClr>
                </a:solidFill>
                <a:latin typeface="+mj-lt"/>
                <a:cs typeface="Arial" panose="020B0604020202020204" pitchFamily="34" charset="0"/>
              </a:rPr>
            </a:br>
            <a:r>
              <a:rPr lang="en-US" sz="2000" dirty="0">
                <a:solidFill>
                  <a:schemeClr val="accent1"/>
                </a:solidFill>
                <a:latin typeface="+mj-lt"/>
                <a:cs typeface="Arial" panose="020B0604020202020204" pitchFamily="34" charset="0"/>
              </a:rPr>
              <a:t>Market Research</a:t>
            </a:r>
          </a:p>
        </p:txBody>
      </p:sp>
      <p:sp>
        <p:nvSpPr>
          <p:cNvPr id="4" name="Slide Number Placeholder 3"/>
          <p:cNvSpPr>
            <a:spLocks noGrp="1"/>
          </p:cNvSpPr>
          <p:nvPr>
            <p:ph type="sldNum" sz="quarter" idx="12"/>
          </p:nvPr>
        </p:nvSpPr>
        <p:spPr/>
        <p:txBody>
          <a:bodyPr/>
          <a:lstStyle/>
          <a:p>
            <a:fld id="{24BFE6D4-27A9-4AE4-9EAE-AF75F97B179B}" type="slidenum">
              <a:rPr lang="en-US" smtClean="0"/>
              <a:t>16</a:t>
            </a:fld>
            <a:endParaRPr lang="en-US"/>
          </a:p>
        </p:txBody>
      </p:sp>
      <p:sp>
        <p:nvSpPr>
          <p:cNvPr id="12" name="TextBox 11"/>
          <p:cNvSpPr txBox="1"/>
          <p:nvPr/>
        </p:nvSpPr>
        <p:spPr>
          <a:xfrm>
            <a:off x="6773150" y="4659658"/>
            <a:ext cx="4947574" cy="230832"/>
          </a:xfrm>
          <a:prstGeom prst="rect">
            <a:avLst/>
          </a:prstGeom>
          <a:noFill/>
        </p:spPr>
        <p:txBody>
          <a:bodyPr wrap="square" rtlCol="0">
            <a:spAutoFit/>
          </a:bodyPr>
          <a:lstStyle/>
          <a:p>
            <a:r>
              <a:rPr lang="en-US" sz="900" dirty="0">
                <a:solidFill>
                  <a:schemeClr val="tx1">
                    <a:lumMod val="75000"/>
                    <a:lumOff val="25000"/>
                  </a:schemeClr>
                </a:solidFill>
              </a:rPr>
              <a:t>Source: U.S. Census Bureau, 2012-2016 American Community Survey 5-Year Estimates</a:t>
            </a:r>
          </a:p>
        </p:txBody>
      </p:sp>
      <p:pic>
        <p:nvPicPr>
          <p:cNvPr id="13" name="Picture 12" descr="Screen Shot 2018-09-19 at 5.24.0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405" y="1391577"/>
            <a:ext cx="5239319" cy="3193625"/>
          </a:xfrm>
          <a:prstGeom prst="rect">
            <a:avLst/>
          </a:prstGeom>
        </p:spPr>
      </p:pic>
      <p:sp>
        <p:nvSpPr>
          <p:cNvPr id="14" name="TextBox 13"/>
          <p:cNvSpPr txBox="1"/>
          <p:nvPr/>
        </p:nvSpPr>
        <p:spPr>
          <a:xfrm>
            <a:off x="6822407" y="1065823"/>
            <a:ext cx="4420088" cy="307777"/>
          </a:xfrm>
          <a:prstGeom prst="rect">
            <a:avLst/>
          </a:prstGeom>
          <a:noFill/>
        </p:spPr>
        <p:txBody>
          <a:bodyPr wrap="square" rtlCol="0">
            <a:spAutoFit/>
          </a:bodyPr>
          <a:lstStyle/>
          <a:p>
            <a:pPr algn="ctr"/>
            <a:r>
              <a:rPr lang="en-US" sz="1400" dirty="0" smtClean="0">
                <a:solidFill>
                  <a:schemeClr val="tx1">
                    <a:lumMod val="75000"/>
                    <a:lumOff val="25000"/>
                  </a:schemeClr>
                </a:solidFill>
              </a:rPr>
              <a:t>Average Family Size by Census </a:t>
            </a:r>
            <a:r>
              <a:rPr lang="en-US" sz="1400" dirty="0">
                <a:solidFill>
                  <a:schemeClr val="tx1">
                    <a:lumMod val="75000"/>
                    <a:lumOff val="25000"/>
                  </a:schemeClr>
                </a:solidFill>
              </a:rPr>
              <a:t>Tracts in </a:t>
            </a:r>
            <a:r>
              <a:rPr lang="en-US" sz="1400" dirty="0"/>
              <a:t>Maricopa</a:t>
            </a:r>
            <a:r>
              <a:rPr lang="en-US" sz="1400" dirty="0" smtClean="0">
                <a:solidFill>
                  <a:schemeClr val="tx1">
                    <a:lumMod val="75000"/>
                    <a:lumOff val="25000"/>
                  </a:schemeClr>
                </a:solidFill>
              </a:rPr>
              <a:t> </a:t>
            </a:r>
            <a:r>
              <a:rPr lang="en-US" sz="1400" dirty="0">
                <a:solidFill>
                  <a:schemeClr val="tx1">
                    <a:lumMod val="75000"/>
                    <a:lumOff val="25000"/>
                  </a:schemeClr>
                </a:solidFill>
              </a:rPr>
              <a:t>County</a:t>
            </a:r>
          </a:p>
        </p:txBody>
      </p:sp>
    </p:spTree>
    <p:extLst>
      <p:ext uri="{BB962C8B-B14F-4D97-AF65-F5344CB8AC3E}">
        <p14:creationId xmlns:p14="http://schemas.microsoft.com/office/powerpoint/2010/main" val="36245813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4393" name="Group 25"/>
          <p:cNvGraphicFramePr>
            <a:graphicFrameLocks noGrp="1"/>
          </p:cNvGraphicFramePr>
          <p:nvPr>
            <p:ph type="tbl" idx="4294967295"/>
            <p:extLst/>
          </p:nvPr>
        </p:nvGraphicFramePr>
        <p:xfrm>
          <a:off x="556845" y="1304893"/>
          <a:ext cx="11013831" cy="4040110"/>
        </p:xfrm>
        <a:graphic>
          <a:graphicData uri="http://schemas.openxmlformats.org/drawingml/2006/table">
            <a:tbl>
              <a:tblPr>
                <a:tableStyleId>{5940675A-B579-460E-94D1-54222C63F5DA}</a:tableStyleId>
              </a:tblPr>
              <a:tblGrid>
                <a:gridCol w="2661140">
                  <a:extLst>
                    <a:ext uri="{9D8B030D-6E8A-4147-A177-3AD203B41FA5}">
                      <a16:colId xmlns:a16="http://schemas.microsoft.com/office/drawing/2014/main" val="20000"/>
                    </a:ext>
                  </a:extLst>
                </a:gridCol>
                <a:gridCol w="3094973">
                  <a:extLst>
                    <a:ext uri="{9D8B030D-6E8A-4147-A177-3AD203B41FA5}">
                      <a16:colId xmlns:a16="http://schemas.microsoft.com/office/drawing/2014/main" val="20001"/>
                    </a:ext>
                  </a:extLst>
                </a:gridCol>
                <a:gridCol w="2597643">
                  <a:extLst>
                    <a:ext uri="{9D8B030D-6E8A-4147-A177-3AD203B41FA5}">
                      <a16:colId xmlns:a16="http://schemas.microsoft.com/office/drawing/2014/main" val="20002"/>
                    </a:ext>
                  </a:extLst>
                </a:gridCol>
                <a:gridCol w="2660075">
                  <a:extLst>
                    <a:ext uri="{9D8B030D-6E8A-4147-A177-3AD203B41FA5}">
                      <a16:colId xmlns:a16="http://schemas.microsoft.com/office/drawing/2014/main" val="20003"/>
                    </a:ext>
                  </a:extLst>
                </a:gridCol>
              </a:tblGrid>
              <a:tr h="1024988">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solidFill>
                            <a:srgbClr val="0070C0"/>
                          </a:solidFill>
                          <a:effectLst/>
                          <a:latin typeface="+mn-lt"/>
                          <a:cs typeface="Arial" panose="020B0604020202020204" pitchFamily="34" charset="0"/>
                        </a:rPr>
                        <a:t>Estimated Population of Geographic Area</a:t>
                      </a:r>
                      <a:endParaRPr kumimoji="0" lang="en-US" sz="1600" b="0" i="0" u="none" strike="noStrike" cap="none" normalizeH="0" baseline="0" dirty="0" smtClean="0">
                        <a:ln>
                          <a:noFill/>
                        </a:ln>
                        <a:solidFill>
                          <a:srgbClr val="0070C0"/>
                        </a:solidFill>
                        <a:effectLst/>
                        <a:latin typeface="+mn-lt"/>
                        <a:cs typeface="Arial" pitchFamily="34" charset="0"/>
                      </a:endParaRPr>
                    </a:p>
                  </a:txBody>
                  <a:tcPr anchor="ctr" horzOverflow="overflow">
                    <a:lnL w="12700" cmpd="sng">
                      <a:noFill/>
                    </a:lnL>
                    <a:lnR w="6350" cap="flat" cmpd="sng" algn="ctr">
                      <a:solidFill>
                        <a:schemeClr val="tx2">
                          <a:lumMod val="40000"/>
                          <a:lumOff val="60000"/>
                        </a:schemeClr>
                      </a:solidFill>
                      <a:prstDash val="solid"/>
                      <a:round/>
                      <a:headEnd type="none" w="med" len="med"/>
                      <a:tailEnd type="none" w="med" len="med"/>
                    </a:lnR>
                    <a:lnT w="12700" cmpd="sng">
                      <a:noFill/>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solidFill>
                            <a:srgbClr val="0070C0"/>
                          </a:solidFill>
                          <a:effectLst/>
                          <a:latin typeface="+mn-lt"/>
                          <a:cs typeface="Arial" panose="020B0604020202020204" pitchFamily="34" charset="0"/>
                        </a:rPr>
                        <a:t>1-Year Estimates</a:t>
                      </a:r>
                      <a:endParaRPr kumimoji="0" lang="en-US" sz="1600" b="0" i="0" u="none" strike="noStrike" cap="none" normalizeH="0" baseline="0" dirty="0" smtClean="0">
                        <a:ln>
                          <a:noFill/>
                        </a:ln>
                        <a:solidFill>
                          <a:srgbClr val="0070C0"/>
                        </a:solidFill>
                        <a:effectLst/>
                        <a:latin typeface="+mn-lt"/>
                        <a:cs typeface="Arial" pitchFamily="34" charset="0"/>
                      </a:endParaRPr>
                    </a:p>
                  </a:txBody>
                  <a:tcPr anchor="b"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12700" cmpd="sng">
                      <a:noFill/>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solidFill>
                            <a:srgbClr val="0070C0"/>
                          </a:solidFill>
                          <a:effectLst/>
                          <a:latin typeface="+mn-lt"/>
                          <a:cs typeface="Arial" panose="020B0604020202020204" pitchFamily="34" charset="0"/>
                        </a:rPr>
                        <a:t>1-Year Supplemental Estimates</a:t>
                      </a:r>
                      <a:endParaRPr kumimoji="0" lang="en-US" sz="1600" b="0" i="0" u="none" strike="noStrike" cap="none" normalizeH="0" baseline="0" dirty="0" smtClean="0">
                        <a:ln>
                          <a:noFill/>
                        </a:ln>
                        <a:solidFill>
                          <a:srgbClr val="0070C0"/>
                        </a:solidFill>
                        <a:effectLst/>
                        <a:latin typeface="+mn-lt"/>
                        <a:cs typeface="Arial" pitchFamily="34" charset="0"/>
                      </a:endParaRPr>
                    </a:p>
                  </a:txBody>
                  <a:tcPr anchor="b"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12700" cmpd="sng">
                      <a:noFill/>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solidFill>
                            <a:srgbClr val="0070C0"/>
                          </a:solidFill>
                          <a:effectLst/>
                          <a:latin typeface="+mn-lt"/>
                          <a:cs typeface="Arial" panose="020B0604020202020204" pitchFamily="34" charset="0"/>
                        </a:rPr>
                        <a:t>5-Year Estimates</a:t>
                      </a:r>
                      <a:endParaRPr kumimoji="0" lang="en-US" sz="1600" b="0" i="0" u="none" strike="noStrike" cap="none" normalizeH="0" baseline="0" dirty="0" smtClean="0">
                        <a:ln>
                          <a:noFill/>
                        </a:ln>
                        <a:solidFill>
                          <a:srgbClr val="0070C0"/>
                        </a:solidFill>
                        <a:effectLst/>
                        <a:latin typeface="+mn-lt"/>
                        <a:cs typeface="Arial" pitchFamily="34" charset="0"/>
                      </a:endParaRPr>
                    </a:p>
                  </a:txBody>
                  <a:tcPr anchor="b" horzOverflow="overflow">
                    <a:lnL w="6350" cap="flat" cmpd="sng" algn="ctr">
                      <a:solidFill>
                        <a:schemeClr val="tx2">
                          <a:lumMod val="40000"/>
                          <a:lumOff val="60000"/>
                        </a:schemeClr>
                      </a:solidFill>
                      <a:prstDash val="solid"/>
                      <a:round/>
                      <a:headEnd type="none" w="med" len="med"/>
                      <a:tailEnd type="none" w="med" len="med"/>
                    </a:lnL>
                    <a:lnR w="12700" cmpd="sng">
                      <a:noFill/>
                    </a:lnR>
                    <a:lnT w="12700" cmpd="sng">
                      <a:noFill/>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9115">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65,000 or more</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12700" cmpd="sng">
                      <a:noFill/>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12700" cmpd="sng">
                      <a:noFill/>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39115">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20,000 to 64,999</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12700" cmpd="sng">
                      <a:noFill/>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12700" cmpd="sng">
                      <a:noFill/>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9115">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Less than 20,000</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12700" cmpd="sng">
                      <a:noFill/>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endParaRPr kumimoji="0" lang="en-US" sz="1600" b="1" i="0" u="none" strike="noStrike" cap="none" normalizeH="0" baseline="0" dirty="0" smtClean="0">
                        <a:ln>
                          <a:noFill/>
                        </a:ln>
                        <a:solidFill>
                          <a:schemeClr val="bg1">
                            <a:lumMod val="65000"/>
                          </a:schemeClr>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X</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12700" cmpd="sng">
                      <a:noFill/>
                    </a:lnR>
                    <a:lnT w="6350" cap="flat" cmpd="sng" algn="ctr">
                      <a:solidFill>
                        <a:schemeClr val="tx2">
                          <a:lumMod val="40000"/>
                          <a:lumOff val="60000"/>
                        </a:schemeClr>
                      </a:solidFill>
                      <a:prstDash val="solid"/>
                      <a:round/>
                      <a:headEnd type="none" w="med" len="med"/>
                      <a:tailEnd type="none" w="med" len="med"/>
                    </a:lnT>
                    <a:lnB w="635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97777">
                <a:tc>
                  <a:txBody>
                    <a:bodyPr/>
                    <a:lstStyle/>
                    <a:p>
                      <a:pPr marL="0" marR="0" lvl="0" indent="0" algn="l" defTabSz="914400" rtl="0" eaLnBrk="0" fontAlgn="base" latinLnBrk="0" hangingPunct="0">
                        <a:lnSpc>
                          <a:spcPct val="100000"/>
                        </a:lnSpc>
                        <a:spcBef>
                          <a:spcPct val="20000"/>
                        </a:spcBef>
                        <a:spcAft>
                          <a:spcPct val="0"/>
                        </a:spcAft>
                        <a:buClr>
                          <a:schemeClr val="bg1"/>
                        </a:buClr>
                        <a:buSzTx/>
                        <a:buFontTx/>
                        <a:buNone/>
                        <a:tabLst/>
                      </a:pPr>
                      <a:r>
                        <a:rPr kumimoji="0" lang="en-US" sz="1600" u="none" strike="noStrike" cap="none" normalizeH="0" baseline="0" dirty="0" smtClean="0">
                          <a:ln>
                            <a:noFill/>
                          </a:ln>
                          <a:effectLst/>
                          <a:latin typeface="+mn-lt"/>
                          <a:cs typeface="Arial" panose="020B0604020202020204" pitchFamily="34" charset="0"/>
                        </a:rPr>
                        <a:t>Release Date</a:t>
                      </a:r>
                      <a:endParaRPr kumimoji="0" lang="en-US" sz="1600" b="1" i="0" u="none" strike="noStrike" cap="none" normalizeH="0" baseline="0" dirty="0" smtClean="0">
                        <a:ln>
                          <a:noFill/>
                        </a:ln>
                        <a:solidFill>
                          <a:schemeClr val="tx1"/>
                        </a:solidFill>
                        <a:effectLst/>
                        <a:latin typeface="+mn-lt"/>
                        <a:cs typeface="Arial" pitchFamily="34" charset="0"/>
                      </a:endParaRPr>
                    </a:p>
                  </a:txBody>
                  <a:tcPr anchor="ctr" horzOverflow="overflow">
                    <a:lnL w="12700" cmpd="sng">
                      <a:noFill/>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effectLst/>
                          <a:latin typeface="+mn-lt"/>
                          <a:cs typeface="Arial" panose="020B0604020202020204" pitchFamily="34" charset="0"/>
                        </a:rPr>
                        <a:t>September 26, 2019</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effectLst/>
                          <a:latin typeface="+mn-lt"/>
                          <a:cs typeface="Arial" panose="020B0604020202020204" pitchFamily="34" charset="0"/>
                        </a:rPr>
                        <a:t>February 6, 2020</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6350" cap="flat" cmpd="sng" algn="ctr">
                      <a:solidFill>
                        <a:schemeClr val="tx2">
                          <a:lumMod val="40000"/>
                          <a:lumOff val="60000"/>
                        </a:schemeClr>
                      </a:solidFill>
                      <a:prstDash val="solid"/>
                      <a:round/>
                      <a:headEnd type="none" w="med" len="med"/>
                      <a:tailEnd type="none" w="med" len="med"/>
                    </a:lnR>
                    <a:lnT w="635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ctr" defTabSz="914400" rtl="0" eaLnBrk="0" fontAlgn="base" latinLnBrk="0" hangingPunct="0">
                        <a:lnSpc>
                          <a:spcPct val="100000"/>
                        </a:lnSpc>
                        <a:spcBef>
                          <a:spcPct val="20000"/>
                        </a:spcBef>
                        <a:spcAft>
                          <a:spcPct val="0"/>
                        </a:spcAft>
                        <a:buClr>
                          <a:schemeClr val="bg1"/>
                        </a:buClr>
                        <a:buSzTx/>
                        <a:buFontTx/>
                        <a:buNone/>
                        <a:tabLst/>
                      </a:pPr>
                      <a:r>
                        <a:rPr kumimoji="0" lang="en-US" sz="1600" b="0" u="none" strike="noStrike" cap="none" normalizeH="0" baseline="0" dirty="0" smtClean="0">
                          <a:ln>
                            <a:noFill/>
                          </a:ln>
                          <a:effectLst/>
                          <a:latin typeface="+mn-lt"/>
                          <a:cs typeface="Arial" panose="020B0604020202020204" pitchFamily="34" charset="0"/>
                        </a:rPr>
                        <a:t>December 19, 2019</a:t>
                      </a:r>
                      <a:endParaRPr kumimoji="0" lang="en-US" sz="1600" b="0" i="0" u="none" strike="noStrike" cap="none" normalizeH="0" baseline="0" dirty="0" smtClean="0">
                        <a:ln>
                          <a:noFill/>
                        </a:ln>
                        <a:solidFill>
                          <a:schemeClr val="tx1"/>
                        </a:solidFill>
                        <a:effectLst/>
                        <a:latin typeface="+mn-lt"/>
                        <a:cs typeface="Arial" pitchFamily="34" charset="0"/>
                      </a:endParaRPr>
                    </a:p>
                  </a:txBody>
                  <a:tcPr anchor="ctr" horzOverflow="overflow">
                    <a:lnL w="6350" cap="flat" cmpd="sng" algn="ctr">
                      <a:solidFill>
                        <a:schemeClr val="tx2">
                          <a:lumMod val="40000"/>
                          <a:lumOff val="60000"/>
                        </a:schemeClr>
                      </a:solidFill>
                      <a:prstDash val="solid"/>
                      <a:round/>
                      <a:headEnd type="none" w="med" len="med"/>
                      <a:tailEnd type="none" w="med" len="med"/>
                    </a:lnL>
                    <a:lnR w="12700" cmpd="sng">
                      <a:noFill/>
                    </a:lnR>
                    <a:lnT w="6350" cap="flat" cmpd="sng" algn="ctr">
                      <a:solidFill>
                        <a:schemeClr val="tx2">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p:cNvSpPr txBox="1"/>
          <p:nvPr/>
        </p:nvSpPr>
        <p:spPr>
          <a:xfrm>
            <a:off x="2138177" y="5513695"/>
            <a:ext cx="7844023" cy="369332"/>
          </a:xfrm>
          <a:prstGeom prst="rect">
            <a:avLst/>
          </a:prstGeom>
          <a:noFill/>
        </p:spPr>
        <p:txBody>
          <a:bodyPr wrap="square" rtlCol="0">
            <a:spAutoFit/>
          </a:bodyPr>
          <a:lstStyle/>
          <a:p>
            <a:pPr algn="ctr"/>
            <a:r>
              <a:rPr lang="en-US" dirty="0" smtClean="0">
                <a:solidFill>
                  <a:schemeClr val="accent3"/>
                </a:solidFill>
                <a:cs typeface="Arial" panose="020B0604020202020204" pitchFamily="34" charset="0"/>
                <a:hlinkClick r:id="rId3"/>
              </a:rPr>
              <a:t>census.gov/programs-surveys/acs/news/data-releases</a:t>
            </a:r>
            <a:r>
              <a:rPr lang="en-US" dirty="0" smtClean="0">
                <a:solidFill>
                  <a:schemeClr val="accent3"/>
                </a:solidFill>
                <a:cs typeface="Arial" panose="020B0604020202020204" pitchFamily="34" charset="0"/>
              </a:rPr>
              <a:t> </a:t>
            </a:r>
            <a:endParaRPr lang="en-US" dirty="0">
              <a:solidFill>
                <a:schemeClr val="accent3"/>
              </a:solidFill>
              <a:cs typeface="Arial" panose="020B0604020202020204" pitchFamily="34" charset="0"/>
            </a:endParaRPr>
          </a:p>
        </p:txBody>
      </p:sp>
      <p:sp>
        <p:nvSpPr>
          <p:cNvPr id="7" name="Title 1"/>
          <p:cNvSpPr txBox="1">
            <a:spLocks/>
          </p:cNvSpPr>
          <p:nvPr/>
        </p:nvSpPr>
        <p:spPr>
          <a:xfrm>
            <a:off x="556845" y="374201"/>
            <a:ext cx="8229600" cy="762000"/>
          </a:xfrm>
          <a:prstGeom prst="rect">
            <a:avLst/>
          </a:prstGeom>
        </p:spPr>
        <p:txBody>
          <a:bodyPr>
            <a:normAutofit fontScale="97500"/>
          </a:bodyPr>
          <a:lstStyle>
            <a:lvl1pPr algn="ctr" defTabSz="914400" rtl="0" eaLnBrk="1" latinLnBrk="0" hangingPunct="1">
              <a:spcBef>
                <a:spcPct val="0"/>
              </a:spcBef>
              <a:buNone/>
              <a:defRPr sz="4400" b="1" i="0" kern="1200" baseline="0">
                <a:solidFill>
                  <a:schemeClr val="tx1"/>
                </a:solidFill>
                <a:latin typeface="Arial" panose="020B0604020202020204" pitchFamily="34" charset="0"/>
                <a:ea typeface="+mj-ea"/>
                <a:cs typeface="+mj-cs"/>
              </a:defRPr>
            </a:lvl1pPr>
          </a:lstStyle>
          <a:p>
            <a:pPr algn="l"/>
            <a:r>
              <a:rPr lang="en-US" sz="2500" b="0" dirty="0">
                <a:solidFill>
                  <a:schemeClr val="tx1">
                    <a:lumMod val="75000"/>
                    <a:lumOff val="25000"/>
                  </a:schemeClr>
                </a:solidFill>
                <a:latin typeface="+mj-lt"/>
              </a:rPr>
              <a:t>The American Community Survey</a:t>
            </a:r>
            <a:r>
              <a:rPr lang="en-US" sz="2400" b="0" dirty="0">
                <a:solidFill>
                  <a:schemeClr val="tx1">
                    <a:lumMod val="75000"/>
                    <a:lumOff val="25000"/>
                  </a:schemeClr>
                </a:solidFill>
                <a:latin typeface="+mj-lt"/>
              </a:rPr>
              <a:t/>
            </a:r>
            <a:br>
              <a:rPr lang="en-US" sz="2400" b="0" dirty="0">
                <a:solidFill>
                  <a:schemeClr val="tx1">
                    <a:lumMod val="75000"/>
                    <a:lumOff val="25000"/>
                  </a:schemeClr>
                </a:solidFill>
                <a:latin typeface="+mj-lt"/>
              </a:rPr>
            </a:br>
            <a:r>
              <a:rPr lang="en-US" sz="2100" b="0" dirty="0">
                <a:solidFill>
                  <a:schemeClr val="accent1"/>
                </a:solidFill>
                <a:latin typeface="+mj-lt"/>
              </a:rPr>
              <a:t>Availability of </a:t>
            </a:r>
            <a:r>
              <a:rPr lang="en-US" sz="2100" b="0" dirty="0" smtClean="0">
                <a:solidFill>
                  <a:schemeClr val="accent1"/>
                </a:solidFill>
                <a:latin typeface="+mj-lt"/>
              </a:rPr>
              <a:t>2018 Data </a:t>
            </a:r>
            <a:r>
              <a:rPr lang="en-US" sz="2100" b="0" dirty="0">
                <a:solidFill>
                  <a:schemeClr val="accent1"/>
                </a:solidFill>
                <a:latin typeface="+mj-lt"/>
              </a:rPr>
              <a:t>Products</a:t>
            </a:r>
          </a:p>
        </p:txBody>
      </p:sp>
      <p:sp>
        <p:nvSpPr>
          <p:cNvPr id="3" name="Slide Number Placeholder 2"/>
          <p:cNvSpPr>
            <a:spLocks noGrp="1"/>
          </p:cNvSpPr>
          <p:nvPr>
            <p:ph type="sldNum" sz="quarter" idx="12"/>
          </p:nvPr>
        </p:nvSpPr>
        <p:spPr/>
        <p:txBody>
          <a:bodyPr/>
          <a:lstStyle/>
          <a:p>
            <a:fld id="{24BFE6D4-27A9-4AE4-9EAE-AF75F97B179B}" type="slidenum">
              <a:rPr lang="en-US" smtClean="0"/>
              <a:t>17</a:t>
            </a:fld>
            <a:endParaRPr lang="en-US" dirty="0"/>
          </a:p>
        </p:txBody>
      </p:sp>
    </p:spTree>
    <p:extLst>
      <p:ext uri="{BB962C8B-B14F-4D97-AF65-F5344CB8AC3E}">
        <p14:creationId xmlns:p14="http://schemas.microsoft.com/office/powerpoint/2010/main" val="1534620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773" y="2525926"/>
            <a:ext cx="8128686" cy="775597"/>
          </a:xfrm>
        </p:spPr>
        <p:txBody>
          <a:bodyPr/>
          <a:lstStyle/>
          <a:p>
            <a:r>
              <a:rPr lang="en-US" sz="2800" dirty="0" smtClean="0"/>
              <a:t/>
            </a:r>
            <a:br>
              <a:rPr lang="en-US" sz="2800" dirty="0" smtClean="0"/>
            </a:br>
            <a:r>
              <a:rPr lang="en-US" sz="2800" i="1" dirty="0" smtClean="0">
                <a:solidFill>
                  <a:schemeClr val="tx2"/>
                </a:solidFill>
              </a:rPr>
              <a:t>Census Geography</a:t>
            </a:r>
            <a:endParaRPr lang="en-US" sz="2800" i="1" dirty="0"/>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pPr marL="25400"/>
              <a:t>18</a:t>
            </a:fld>
            <a:endParaRPr lang="en-US" dirty="0"/>
          </a:p>
        </p:txBody>
      </p:sp>
    </p:spTree>
    <p:extLst>
      <p:ext uri="{BB962C8B-B14F-4D97-AF65-F5344CB8AC3E}">
        <p14:creationId xmlns:p14="http://schemas.microsoft.com/office/powerpoint/2010/main" val="1588483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162"/>
          <p:cNvSpPr>
            <a:spLocks noGrp="1" noChangeArrowheads="1"/>
          </p:cNvSpPr>
          <p:nvPr>
            <p:ph type="title"/>
          </p:nvPr>
        </p:nvSpPr>
        <p:spPr>
          <a:xfrm>
            <a:off x="442109" y="-122755"/>
            <a:ext cx="10515600" cy="1325563"/>
          </a:xfrm>
        </p:spPr>
        <p:txBody>
          <a:bodyPr>
            <a:noAutofit/>
          </a:bodyPr>
          <a:lstStyle/>
          <a:p>
            <a:r>
              <a:rPr lang="en-US" sz="2800" dirty="0"/>
              <a:t>Selected Census </a:t>
            </a:r>
            <a:r>
              <a:rPr lang="en-US" sz="2800" dirty="0" smtClean="0"/>
              <a:t>Geographic </a:t>
            </a:r>
            <a:r>
              <a:rPr lang="en-US" sz="2800" dirty="0"/>
              <a:t>Concepts—Statistical Areas</a:t>
            </a:r>
          </a:p>
        </p:txBody>
      </p:sp>
      <p:sp>
        <p:nvSpPr>
          <p:cNvPr id="9" name="Content Placeholder 8"/>
          <p:cNvSpPr>
            <a:spLocks noGrp="1"/>
          </p:cNvSpPr>
          <p:nvPr>
            <p:ph sz="quarter" idx="4"/>
          </p:nvPr>
        </p:nvSpPr>
        <p:spPr>
          <a:xfrm>
            <a:off x="786083" y="1584467"/>
            <a:ext cx="4267200" cy="3951288"/>
          </a:xfrm>
        </p:spPr>
        <p:txBody>
          <a:bodyPr>
            <a:noAutofit/>
          </a:bodyPr>
          <a:lstStyle/>
          <a:p>
            <a:r>
              <a:rPr lang="en-US" sz="2000" dirty="0" smtClean="0">
                <a:hlinkClick r:id="rId3"/>
              </a:rPr>
              <a:t>Regions</a:t>
            </a:r>
            <a:endParaRPr lang="en-US" sz="2000" dirty="0" smtClean="0"/>
          </a:p>
          <a:p>
            <a:r>
              <a:rPr lang="en-US" sz="2000" dirty="0" smtClean="0">
                <a:hlinkClick r:id="rId3"/>
              </a:rPr>
              <a:t>Divisions</a:t>
            </a:r>
            <a:endParaRPr lang="en-US" sz="2000" dirty="0" smtClean="0"/>
          </a:p>
          <a:p>
            <a:r>
              <a:rPr lang="en-US" sz="2000" dirty="0" smtClean="0">
                <a:hlinkClick r:id="rId4"/>
              </a:rPr>
              <a:t>Census Designated Places</a:t>
            </a:r>
            <a:endParaRPr lang="en-US" sz="2000" dirty="0" smtClean="0"/>
          </a:p>
          <a:p>
            <a:r>
              <a:rPr lang="en-US" sz="2000" dirty="0" smtClean="0">
                <a:hlinkClick r:id="rId5"/>
              </a:rPr>
              <a:t>Census County Divisions</a:t>
            </a:r>
            <a:endParaRPr lang="en-US" sz="2000" dirty="0" smtClean="0"/>
          </a:p>
          <a:p>
            <a:r>
              <a:rPr lang="en-US" sz="2000" dirty="0" smtClean="0">
                <a:hlinkClick r:id="rId6"/>
              </a:rPr>
              <a:t>Public Use Microdata Areas (PUMA)</a:t>
            </a:r>
            <a:endParaRPr lang="en-US" sz="2000" dirty="0" smtClean="0"/>
          </a:p>
          <a:p>
            <a:r>
              <a:rPr lang="en-US" sz="2000" dirty="0">
                <a:hlinkClick r:id="rId7"/>
              </a:rPr>
              <a:t>Zip Code Tabulation Areas (ZCTAs</a:t>
            </a:r>
            <a:r>
              <a:rPr lang="en-US" sz="2000" dirty="0" smtClean="0">
                <a:hlinkClick r:id="rId7"/>
              </a:rPr>
              <a:t>)</a:t>
            </a:r>
            <a:endParaRPr lang="en-US" sz="2000" dirty="0" smtClean="0"/>
          </a:p>
          <a:p>
            <a:r>
              <a:rPr lang="en-US" sz="2000" dirty="0" smtClean="0">
                <a:hlinkClick r:id="rId8"/>
              </a:rPr>
              <a:t>Census Tracts</a:t>
            </a:r>
            <a:endParaRPr lang="en-US" sz="2000" dirty="0" smtClean="0"/>
          </a:p>
          <a:p>
            <a:r>
              <a:rPr lang="en-US" sz="2000" dirty="0" smtClean="0">
                <a:hlinkClick r:id="rId9"/>
              </a:rPr>
              <a:t>Block Groups</a:t>
            </a:r>
            <a:endParaRPr lang="en-US" sz="2000" dirty="0" smtClean="0"/>
          </a:p>
          <a:p>
            <a:r>
              <a:rPr lang="en-US" sz="2000" dirty="0" smtClean="0">
                <a:hlinkClick r:id="rId10"/>
              </a:rPr>
              <a:t>Block</a:t>
            </a:r>
            <a:endParaRPr lang="en-US" sz="2000" dirty="0" smtClean="0"/>
          </a:p>
        </p:txBody>
      </p:sp>
      <p:sp>
        <p:nvSpPr>
          <p:cNvPr id="2" name="Slide Number Placeholder 1"/>
          <p:cNvSpPr>
            <a:spLocks noGrp="1"/>
          </p:cNvSpPr>
          <p:nvPr>
            <p:ph type="sldNum" sz="quarter" idx="12"/>
          </p:nvPr>
        </p:nvSpPr>
        <p:spPr/>
        <p:txBody>
          <a:bodyPr/>
          <a:lstStyle/>
          <a:p>
            <a:fld id="{4346EC0E-3689-403F-ABDE-5C4658716F5E}" type="slidenum">
              <a:rPr lang="en-US" smtClean="0"/>
              <a:pPr/>
              <a:t>19</a:t>
            </a:fld>
            <a:endParaRPr lang="en-US" dirty="0"/>
          </a:p>
        </p:txBody>
      </p:sp>
      <p:pic>
        <p:nvPicPr>
          <p:cNvPr id="7" name="Picture 6"/>
          <p:cNvPicPr>
            <a:picLocks noChangeAspect="1"/>
          </p:cNvPicPr>
          <p:nvPr/>
        </p:nvPicPr>
        <p:blipFill>
          <a:blip r:embed="rId11"/>
          <a:stretch>
            <a:fillRect/>
          </a:stretch>
        </p:blipFill>
        <p:spPr>
          <a:xfrm>
            <a:off x="5369268" y="1202808"/>
            <a:ext cx="5588441" cy="4531808"/>
          </a:xfrm>
          <a:prstGeom prst="rect">
            <a:avLst/>
          </a:prstGeom>
        </p:spPr>
      </p:pic>
    </p:spTree>
    <p:extLst>
      <p:ext uri="{BB962C8B-B14F-4D97-AF65-F5344CB8AC3E}">
        <p14:creationId xmlns:p14="http://schemas.microsoft.com/office/powerpoint/2010/main" val="10590897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38932" y="1082843"/>
            <a:ext cx="11521440" cy="4525963"/>
          </a:xfrm>
          <a:prstGeom prst="rect">
            <a:avLst/>
          </a:prstGeom>
        </p:spPr>
        <p:txBody>
          <a:bodyPr>
            <a:normAutofit lnSpcReduction="10000"/>
          </a:bodyPr>
          <a:lstStyle>
            <a:lvl1pPr marL="342900" indent="-342900" algn="l" defTabSz="914400" rtl="0" eaLnBrk="1" latinLnBrk="0" hangingPunct="1">
              <a:spcBef>
                <a:spcPct val="20000"/>
              </a:spcBef>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dirty="0" smtClean="0">
                <a:solidFill>
                  <a:srgbClr val="205493"/>
                </a:solidFill>
                <a:latin typeface="+mj-lt"/>
              </a:rPr>
              <a:t>Race, Hispanic </a:t>
            </a:r>
            <a:r>
              <a:rPr lang="en-US" sz="2400" dirty="0">
                <a:solidFill>
                  <a:srgbClr val="205493"/>
                </a:solidFill>
                <a:latin typeface="+mj-lt"/>
              </a:rPr>
              <a:t>Origin, </a:t>
            </a:r>
            <a:r>
              <a:rPr lang="en-US" sz="2400" dirty="0" smtClean="0">
                <a:solidFill>
                  <a:srgbClr val="205493"/>
                </a:solidFill>
                <a:latin typeface="+mj-lt"/>
              </a:rPr>
              <a:t>Foreign </a:t>
            </a:r>
            <a:r>
              <a:rPr lang="en-US" sz="2400" dirty="0">
                <a:solidFill>
                  <a:srgbClr val="205493"/>
                </a:solidFill>
                <a:latin typeface="+mj-lt"/>
              </a:rPr>
              <a:t>Born, and </a:t>
            </a:r>
            <a:r>
              <a:rPr lang="en-US" sz="2400" dirty="0" smtClean="0">
                <a:solidFill>
                  <a:srgbClr val="205493"/>
                </a:solidFill>
                <a:latin typeface="+mj-lt"/>
              </a:rPr>
              <a:t>Ancestry</a:t>
            </a:r>
          </a:p>
          <a:p>
            <a:pPr lvl="1" fontAlgn="auto">
              <a:spcAft>
                <a:spcPts val="0"/>
              </a:spcAft>
              <a:buFont typeface="Arial" panose="020B0604020202020204" pitchFamily="34" charset="0"/>
              <a:buChar char="•"/>
            </a:pPr>
            <a:r>
              <a:rPr lang="en-US" sz="2400" dirty="0" smtClean="0">
                <a:solidFill>
                  <a:schemeClr val="tx1">
                    <a:lumMod val="75000"/>
                    <a:lumOff val="25000"/>
                  </a:schemeClr>
                </a:solidFill>
              </a:rPr>
              <a:t>Overview</a:t>
            </a:r>
            <a:endParaRPr lang="en-US" sz="2400" dirty="0" smtClean="0">
              <a:solidFill>
                <a:srgbClr val="205493"/>
              </a:solidFill>
              <a:latin typeface="+mj-lt"/>
            </a:endParaRPr>
          </a:p>
          <a:p>
            <a:pPr marL="0" indent="0" fontAlgn="auto">
              <a:spcAft>
                <a:spcPts val="0"/>
              </a:spcAft>
              <a:buNone/>
            </a:pPr>
            <a:r>
              <a:rPr lang="en-US" sz="2400" dirty="0" smtClean="0">
                <a:solidFill>
                  <a:srgbClr val="205493"/>
                </a:solidFill>
                <a:latin typeface="+mj-lt"/>
              </a:rPr>
              <a:t/>
            </a:r>
            <a:br>
              <a:rPr lang="en-US" sz="2400" dirty="0" smtClean="0">
                <a:solidFill>
                  <a:srgbClr val="205493"/>
                </a:solidFill>
                <a:latin typeface="+mj-lt"/>
              </a:rPr>
            </a:br>
            <a:r>
              <a:rPr lang="en-US" sz="2400" dirty="0" smtClean="0">
                <a:solidFill>
                  <a:srgbClr val="205493"/>
                </a:solidFill>
                <a:latin typeface="+mj-lt"/>
              </a:rPr>
              <a:t>American </a:t>
            </a:r>
            <a:r>
              <a:rPr lang="en-US" sz="2400" dirty="0">
                <a:solidFill>
                  <a:srgbClr val="205493"/>
                </a:solidFill>
                <a:latin typeface="+mj-lt"/>
              </a:rPr>
              <a:t>Community Survey</a:t>
            </a:r>
          </a:p>
          <a:p>
            <a:pPr lvl="1" fontAlgn="auto">
              <a:spcAft>
                <a:spcPts val="0"/>
              </a:spcAft>
              <a:buFont typeface="Arial" panose="020B0604020202020204" pitchFamily="34" charset="0"/>
              <a:buChar char="•"/>
            </a:pPr>
            <a:r>
              <a:rPr lang="en-US" sz="2400" dirty="0" smtClean="0">
                <a:solidFill>
                  <a:schemeClr val="tx1">
                    <a:lumMod val="75000"/>
                    <a:lumOff val="25000"/>
                  </a:schemeClr>
                </a:solidFill>
                <a:latin typeface="+mj-lt"/>
              </a:rPr>
              <a:t>Overview</a:t>
            </a:r>
          </a:p>
          <a:p>
            <a:pPr lvl="1" fontAlgn="auto">
              <a:spcAft>
                <a:spcPts val="0"/>
              </a:spcAft>
              <a:buFont typeface="Arial" panose="020B0604020202020204" pitchFamily="34" charset="0"/>
              <a:buChar char="•"/>
            </a:pPr>
            <a:r>
              <a:rPr lang="en-US" sz="2400" dirty="0" smtClean="0">
                <a:solidFill>
                  <a:schemeClr val="tx1">
                    <a:lumMod val="75000"/>
                    <a:lumOff val="25000"/>
                  </a:schemeClr>
                </a:solidFill>
                <a:latin typeface="+mj-lt"/>
              </a:rPr>
              <a:t>Geography</a:t>
            </a:r>
            <a:endParaRPr lang="en-US" sz="2400" dirty="0">
              <a:solidFill>
                <a:schemeClr val="tx1">
                  <a:lumMod val="75000"/>
                  <a:lumOff val="25000"/>
                </a:schemeClr>
              </a:solidFill>
              <a:latin typeface="+mj-lt"/>
            </a:endParaRPr>
          </a:p>
          <a:p>
            <a:pPr marL="0" indent="0" fontAlgn="auto">
              <a:spcAft>
                <a:spcPts val="0"/>
              </a:spcAft>
              <a:buNone/>
            </a:pPr>
            <a:endParaRPr lang="en-US" sz="2400" dirty="0">
              <a:solidFill>
                <a:srgbClr val="205493"/>
              </a:solidFill>
              <a:latin typeface="+mj-lt"/>
            </a:endParaRPr>
          </a:p>
          <a:p>
            <a:pPr marL="0" indent="0" fontAlgn="auto">
              <a:spcAft>
                <a:spcPts val="0"/>
              </a:spcAft>
              <a:buNone/>
            </a:pPr>
            <a:r>
              <a:rPr lang="en-US" sz="2400" dirty="0">
                <a:solidFill>
                  <a:srgbClr val="205493"/>
                </a:solidFill>
                <a:latin typeface="+mj-lt"/>
              </a:rPr>
              <a:t>Accessing </a:t>
            </a:r>
            <a:r>
              <a:rPr lang="en-US" sz="2400" dirty="0" smtClean="0">
                <a:solidFill>
                  <a:srgbClr val="205493"/>
                </a:solidFill>
                <a:latin typeface="+mj-lt"/>
              </a:rPr>
              <a:t>Census </a:t>
            </a:r>
            <a:r>
              <a:rPr lang="en-US" sz="2400" dirty="0">
                <a:solidFill>
                  <a:srgbClr val="205493"/>
                </a:solidFill>
                <a:latin typeface="+mj-lt"/>
              </a:rPr>
              <a:t>Data</a:t>
            </a:r>
          </a:p>
          <a:p>
            <a:pPr lvl="1" fontAlgn="auto">
              <a:spcAft>
                <a:spcPts val="0"/>
              </a:spcAft>
              <a:buFont typeface="Arial" panose="020B0604020202020204" pitchFamily="34" charset="0"/>
              <a:buChar char="•"/>
            </a:pPr>
            <a:r>
              <a:rPr lang="en-US" sz="2400" dirty="0">
                <a:solidFill>
                  <a:schemeClr val="tx1">
                    <a:lumMod val="75000"/>
                    <a:lumOff val="25000"/>
                  </a:schemeClr>
                </a:solidFill>
                <a:latin typeface="+mj-lt"/>
              </a:rPr>
              <a:t>AFF, API, CBB, Infographics, </a:t>
            </a:r>
            <a:r>
              <a:rPr lang="en-US" sz="2400" dirty="0" smtClean="0">
                <a:solidFill>
                  <a:schemeClr val="tx1">
                    <a:lumMod val="75000"/>
                    <a:lumOff val="25000"/>
                  </a:schemeClr>
                </a:solidFill>
                <a:latin typeface="+mj-lt"/>
              </a:rPr>
              <a:t>etc.</a:t>
            </a:r>
          </a:p>
          <a:p>
            <a:pPr lvl="1" fontAlgn="auto">
              <a:spcAft>
                <a:spcPts val="0"/>
              </a:spcAft>
              <a:buFont typeface="Arial" panose="020B0604020202020204" pitchFamily="34" charset="0"/>
              <a:buChar char="•"/>
            </a:pPr>
            <a:endParaRPr lang="en-US" sz="2400" dirty="0">
              <a:solidFill>
                <a:schemeClr val="tx1">
                  <a:lumMod val="75000"/>
                  <a:lumOff val="25000"/>
                </a:schemeClr>
              </a:solidFill>
              <a:latin typeface="+mj-lt"/>
            </a:endParaRPr>
          </a:p>
          <a:p>
            <a:pPr marL="0" lvl="0" indent="0">
              <a:spcBef>
                <a:spcPts val="0"/>
              </a:spcBef>
              <a:buNone/>
            </a:pPr>
            <a:r>
              <a:rPr lang="en-US" sz="2400" dirty="0" smtClean="0">
                <a:solidFill>
                  <a:srgbClr val="205493"/>
                </a:solidFill>
                <a:latin typeface="Calibri Light"/>
              </a:rPr>
              <a:t>Q&amp;A</a:t>
            </a:r>
            <a:endParaRPr lang="en-US" sz="2400" dirty="0">
              <a:solidFill>
                <a:schemeClr val="tx1">
                  <a:lumMod val="75000"/>
                  <a:lumOff val="25000"/>
                </a:schemeClr>
              </a:solidFill>
              <a:latin typeface="+mj-lt"/>
            </a:endParaRPr>
          </a:p>
          <a:p>
            <a:pPr lvl="1" fontAlgn="auto">
              <a:spcAft>
                <a:spcPts val="0"/>
              </a:spcAft>
              <a:buFont typeface="Arial" panose="020B0604020202020204" pitchFamily="34" charset="0"/>
              <a:buChar char="•"/>
            </a:pPr>
            <a:endParaRPr lang="en-US" sz="2000" dirty="0" smtClean="0">
              <a:solidFill>
                <a:schemeClr val="tx1">
                  <a:lumMod val="75000"/>
                  <a:lumOff val="25000"/>
                </a:schemeClr>
              </a:solidFill>
            </a:endParaRPr>
          </a:p>
        </p:txBody>
      </p:sp>
      <p:sp>
        <p:nvSpPr>
          <p:cNvPr id="4" name="Title 1"/>
          <p:cNvSpPr txBox="1">
            <a:spLocks/>
          </p:cNvSpPr>
          <p:nvPr/>
        </p:nvSpPr>
        <p:spPr>
          <a:xfrm>
            <a:off x="513880" y="412041"/>
            <a:ext cx="10134199" cy="74595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tx1">
                    <a:lumMod val="75000"/>
                    <a:lumOff val="25000"/>
                  </a:schemeClr>
                </a:solidFill>
              </a:rPr>
              <a:t>Agenda</a:t>
            </a:r>
            <a:br>
              <a:rPr lang="en-US" sz="2800" dirty="0" smtClean="0">
                <a:solidFill>
                  <a:schemeClr val="tx1">
                    <a:lumMod val="75000"/>
                    <a:lumOff val="25000"/>
                  </a:schemeClr>
                </a:solidFill>
              </a:rPr>
            </a:br>
            <a:endParaRPr lang="en-US" sz="2800" dirty="0">
              <a:solidFill>
                <a:schemeClr val="accent1"/>
              </a:solidFill>
            </a:endParaRPr>
          </a:p>
        </p:txBody>
      </p:sp>
      <p:sp>
        <p:nvSpPr>
          <p:cNvPr id="7" name="Slide Number Placeholder 6"/>
          <p:cNvSpPr>
            <a:spLocks noGrp="1"/>
          </p:cNvSpPr>
          <p:nvPr>
            <p:ph type="sldNum" sz="quarter" idx="12"/>
          </p:nvPr>
        </p:nvSpPr>
        <p:spPr/>
        <p:txBody>
          <a:bodyPr/>
          <a:lstStyle/>
          <a:p>
            <a:fld id="{24BFE6D4-27A9-4AE4-9EAE-AF75F97B179B}" type="slidenum">
              <a:rPr lang="en-US" smtClean="0"/>
              <a:pPr/>
              <a:t>2</a:t>
            </a:fld>
            <a:endParaRPr lang="en-US" dirty="0"/>
          </a:p>
        </p:txBody>
      </p:sp>
    </p:spTree>
    <p:extLst>
      <p:ext uri="{BB962C8B-B14F-4D97-AF65-F5344CB8AC3E}">
        <p14:creationId xmlns:p14="http://schemas.microsoft.com/office/powerpoint/2010/main" val="20682161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380" y="851210"/>
            <a:ext cx="2695842" cy="4191000"/>
          </a:xfrm>
        </p:spPr>
        <p:txBody>
          <a:bodyPr>
            <a:normAutofit/>
          </a:bodyPr>
          <a:lstStyle/>
          <a:p>
            <a:r>
              <a:rPr lang="en-US" sz="2800" dirty="0"/>
              <a:t>Geographic Area Relationships— Small Statistical Areas</a:t>
            </a:r>
          </a:p>
        </p:txBody>
      </p:sp>
      <p:pic>
        <p:nvPicPr>
          <p:cNvPr id="70658" name="Picture 2"/>
          <p:cNvPicPr>
            <a:picLocks noGrp="1" noChangeAspect="1" noChangeArrowheads="1"/>
          </p:cNvPicPr>
          <p:nvPr>
            <p:ph idx="1"/>
          </p:nvPr>
        </p:nvPicPr>
        <p:blipFill>
          <a:blip r:embed="rId3" cstate="print"/>
          <a:srcRect/>
          <a:stretch>
            <a:fillRect/>
          </a:stretch>
        </p:blipFill>
        <p:spPr bwMode="auto">
          <a:xfrm>
            <a:off x="4563599" y="1"/>
            <a:ext cx="6104403" cy="6868923"/>
          </a:xfrm>
          <a:prstGeom prst="rect">
            <a:avLst/>
          </a:prstGeom>
          <a:noFill/>
          <a:ln w="9525">
            <a:noFill/>
            <a:miter lim="800000"/>
            <a:headEnd/>
            <a:tailEnd/>
          </a:ln>
          <a:effectLst/>
        </p:spPr>
      </p:pic>
      <p:sp>
        <p:nvSpPr>
          <p:cNvPr id="4" name="Slide Number Placeholder 3"/>
          <p:cNvSpPr>
            <a:spLocks noGrp="1"/>
          </p:cNvSpPr>
          <p:nvPr>
            <p:ph type="sldNum" sz="quarter" idx="4294967295"/>
          </p:nvPr>
        </p:nvSpPr>
        <p:spPr>
          <a:xfrm>
            <a:off x="9247762" y="6317440"/>
            <a:ext cx="2133600" cy="365125"/>
          </a:xfrm>
        </p:spPr>
        <p:txBody>
          <a:bodyPr/>
          <a:lstStyle/>
          <a:p>
            <a:pPr>
              <a:defRPr/>
            </a:pPr>
            <a:fld id="{58A5B1AD-DD55-4B71-93F6-558DC51F48DB}" type="slidenum">
              <a:rPr lang="en-US" smtClean="0"/>
              <a:pPr>
                <a:defRPr/>
              </a:pPr>
              <a:t>20</a:t>
            </a:fld>
            <a:endParaRPr lang="en-US" dirty="0"/>
          </a:p>
        </p:txBody>
      </p:sp>
    </p:spTree>
    <p:extLst>
      <p:ext uri="{BB962C8B-B14F-4D97-AF65-F5344CB8AC3E}">
        <p14:creationId xmlns:p14="http://schemas.microsoft.com/office/powerpoint/2010/main" val="2379755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t="2" b="-121"/>
          <a:stretch>
            <a:fillRect/>
          </a:stretch>
        </p:blipFill>
        <p:spPr bwMode="auto">
          <a:xfrm>
            <a:off x="1524000" y="5715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pic>
      <p:sp>
        <p:nvSpPr>
          <p:cNvPr id="11266" name="Rectangle 2162"/>
          <p:cNvSpPr>
            <a:spLocks noGrp="1" noChangeArrowheads="1"/>
          </p:cNvSpPr>
          <p:nvPr>
            <p:ph type="title"/>
          </p:nvPr>
        </p:nvSpPr>
        <p:spPr>
          <a:xfrm>
            <a:off x="0" y="0"/>
            <a:ext cx="12192000" cy="800101"/>
          </a:xfrm>
        </p:spPr>
        <p:txBody>
          <a:bodyPr>
            <a:noAutofit/>
          </a:bodyPr>
          <a:lstStyle/>
          <a:p>
            <a:pPr algn="ctr"/>
            <a:r>
              <a:rPr lang="en-US" sz="2800" dirty="0"/>
              <a:t>Census Geography Hierarchy</a:t>
            </a:r>
          </a:p>
        </p:txBody>
      </p:sp>
      <p:sp>
        <p:nvSpPr>
          <p:cNvPr id="2" name="Slide Number Placeholder 1"/>
          <p:cNvSpPr>
            <a:spLocks noGrp="1"/>
          </p:cNvSpPr>
          <p:nvPr>
            <p:ph type="sldNum" sz="quarter" idx="12"/>
          </p:nvPr>
        </p:nvSpPr>
        <p:spPr/>
        <p:txBody>
          <a:bodyPr/>
          <a:lstStyle/>
          <a:p>
            <a:fld id="{4346EC0E-3689-403F-ABDE-5C4658716F5E}" type="slidenum">
              <a:rPr lang="en-US" smtClean="0"/>
              <a:pPr/>
              <a:t>21</a:t>
            </a:fld>
            <a:endParaRPr lang="en-US" dirty="0"/>
          </a:p>
        </p:txBody>
      </p:sp>
      <p:sp>
        <p:nvSpPr>
          <p:cNvPr id="13" name="TextBox 4"/>
          <p:cNvSpPr txBox="1">
            <a:spLocks noChangeArrowheads="1"/>
          </p:cNvSpPr>
          <p:nvPr/>
        </p:nvSpPr>
        <p:spPr bwMode="auto">
          <a:xfrm>
            <a:off x="7086601" y="5372100"/>
            <a:ext cx="3468687" cy="477838"/>
          </a:xfrm>
          <a:prstGeom prst="rect">
            <a:avLst/>
          </a:prstGeom>
          <a:solidFill>
            <a:schemeClr val="bg1"/>
          </a:solidFill>
          <a:ln w="19050">
            <a:solidFill>
              <a:srgbClr val="00B050"/>
            </a:solidFill>
            <a:miter lim="800000"/>
            <a:headEnd/>
            <a:tailEnd/>
          </a:ln>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300" dirty="0">
                <a:cs typeface="Arial" charset="0"/>
              </a:rPr>
              <a:t> </a:t>
            </a:r>
            <a:r>
              <a:rPr lang="en-US" altLang="en-US" sz="1300">
                <a:cs typeface="Arial" charset="0"/>
              </a:rPr>
              <a:t> </a:t>
            </a:r>
            <a:r>
              <a:rPr lang="en-US" altLang="en-US" sz="1200" b="1">
                <a:cs typeface="Arial" charset="0"/>
              </a:rPr>
              <a:t>1,200 </a:t>
            </a:r>
            <a:r>
              <a:rPr lang="en-US" altLang="en-US" sz="1200" b="1" dirty="0">
                <a:cs typeface="Arial" charset="0"/>
              </a:rPr>
              <a:t>to 8,000 population (optimum 4,000)</a:t>
            </a:r>
          </a:p>
          <a:p>
            <a:pPr eaLnBrk="1" hangingPunct="1">
              <a:buFont typeface="Arial" charset="0"/>
              <a:buChar char="•"/>
            </a:pPr>
            <a:r>
              <a:rPr lang="en-US" altLang="en-US" sz="1200" b="1" dirty="0">
                <a:cs typeface="Arial" charset="0"/>
              </a:rPr>
              <a:t>  480 to 3,200 housing units</a:t>
            </a:r>
          </a:p>
        </p:txBody>
      </p:sp>
      <p:sp>
        <p:nvSpPr>
          <p:cNvPr id="14" name="TextBox 5"/>
          <p:cNvSpPr txBox="1">
            <a:spLocks noChangeArrowheads="1"/>
          </p:cNvSpPr>
          <p:nvPr/>
        </p:nvSpPr>
        <p:spPr bwMode="auto">
          <a:xfrm>
            <a:off x="1905001" y="4229100"/>
            <a:ext cx="1406525" cy="831850"/>
          </a:xfrm>
          <a:prstGeom prst="rect">
            <a:avLst/>
          </a:prstGeom>
          <a:solidFill>
            <a:schemeClr val="bg1"/>
          </a:solidFill>
          <a:ln w="19050">
            <a:solidFill>
              <a:srgbClr val="00B050"/>
            </a:solidFill>
            <a:miter lim="800000"/>
            <a:headEnd/>
            <a:tailEnd/>
          </a:ln>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200" b="1">
                <a:solidFill>
                  <a:srgbClr val="002060"/>
                </a:solidFill>
                <a:cs typeface="Arial" charset="0"/>
              </a:rPr>
              <a:t>  </a:t>
            </a:r>
            <a:r>
              <a:rPr lang="en-US" altLang="en-US" sz="1200" b="1">
                <a:cs typeface="Arial" charset="0"/>
              </a:rPr>
              <a:t>600 to 3,000</a:t>
            </a:r>
          </a:p>
          <a:p>
            <a:pPr eaLnBrk="1" hangingPunct="1"/>
            <a:r>
              <a:rPr lang="en-US" altLang="en-US" sz="1200" b="1">
                <a:cs typeface="Arial" charset="0"/>
              </a:rPr>
              <a:t>    population</a:t>
            </a:r>
          </a:p>
          <a:p>
            <a:pPr eaLnBrk="1" hangingPunct="1">
              <a:buFont typeface="Arial" charset="0"/>
              <a:buChar char="•"/>
            </a:pPr>
            <a:r>
              <a:rPr lang="en-US" altLang="en-US" sz="1200" b="1">
                <a:cs typeface="Arial" charset="0"/>
              </a:rPr>
              <a:t>  240 to 1,200 </a:t>
            </a:r>
          </a:p>
          <a:p>
            <a:pPr eaLnBrk="1" hangingPunct="1"/>
            <a:r>
              <a:rPr lang="en-US" altLang="en-US" sz="1200" b="1">
                <a:cs typeface="Arial" charset="0"/>
              </a:rPr>
              <a:t>    housing units</a:t>
            </a:r>
          </a:p>
        </p:txBody>
      </p:sp>
      <p:sp>
        <p:nvSpPr>
          <p:cNvPr id="15" name="TextBox 6"/>
          <p:cNvSpPr txBox="1">
            <a:spLocks noChangeArrowheads="1"/>
          </p:cNvSpPr>
          <p:nvPr/>
        </p:nvSpPr>
        <p:spPr bwMode="auto">
          <a:xfrm>
            <a:off x="2209800" y="800101"/>
            <a:ext cx="1905000" cy="490537"/>
          </a:xfrm>
          <a:prstGeom prst="rect">
            <a:avLst/>
          </a:prstGeom>
          <a:noFill/>
          <a:ln w="19050">
            <a:solidFill>
              <a:srgbClr val="00B050"/>
            </a:solidFill>
            <a:miter lim="800000"/>
            <a:headEnd/>
            <a:tailEnd/>
          </a:ln>
          <a:extLst>
            <a:ext uri="{909E8E84-426E-40dd-AFC4-6F175D3DCCD1}">
              <a14:hiddenFill xmlns:a14="http://schemas.microsoft.com/office/drawing/2010/main" xmlns="">
                <a:solidFill>
                  <a:srgbClr val="FFFFFF"/>
                </a:solidFill>
              </a14:hiddenFill>
            </a:ext>
          </a:extLst>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1300" dirty="0">
                <a:cs typeface="Arial" charset="0"/>
              </a:rPr>
              <a:t>Central axis describes a nesting relationship </a:t>
            </a:r>
            <a:endParaRPr lang="en-US" altLang="en-US" sz="1600" b="1" dirty="0">
              <a:latin typeface="Calibri" pitchFamily="34" charset="0"/>
            </a:endParaRPr>
          </a:p>
        </p:txBody>
      </p:sp>
      <p:sp>
        <p:nvSpPr>
          <p:cNvPr id="16" name="TextBox 22"/>
          <p:cNvSpPr txBox="1">
            <a:spLocks noChangeArrowheads="1"/>
          </p:cNvSpPr>
          <p:nvPr/>
        </p:nvSpPr>
        <p:spPr bwMode="auto">
          <a:xfrm>
            <a:off x="7400926" y="4229101"/>
            <a:ext cx="3267075" cy="1031875"/>
          </a:xfrm>
          <a:prstGeom prst="rect">
            <a:avLst/>
          </a:prstGeom>
          <a:solidFill>
            <a:schemeClr val="bg1"/>
          </a:solidFill>
          <a:ln w="19050">
            <a:solidFill>
              <a:srgbClr val="00B050"/>
            </a:solidFill>
            <a:miter lim="800000"/>
            <a:headEnd/>
            <a:tailEnd/>
          </a:ln>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altLang="en-US" sz="1300">
                <a:solidFill>
                  <a:srgbClr val="002060"/>
                </a:solidFill>
                <a:cs typeface="Arial" charset="0"/>
              </a:rPr>
              <a:t>  </a:t>
            </a:r>
            <a:r>
              <a:rPr lang="en-US" altLang="en-US" sz="1200" b="1">
                <a:cs typeface="Arial" charset="0"/>
              </a:rPr>
              <a:t>Cities and towns -- incorporated  </a:t>
            </a:r>
          </a:p>
          <a:p>
            <a:pPr eaLnBrk="1" hangingPunct="1">
              <a:buFont typeface="Arial" charset="0"/>
              <a:buChar char="•"/>
            </a:pPr>
            <a:r>
              <a:rPr lang="en-US" altLang="en-US" sz="1200" b="1">
                <a:cs typeface="Arial" charset="0"/>
              </a:rPr>
              <a:t>  Census Designated Places  (CDPs):</a:t>
            </a:r>
          </a:p>
          <a:p>
            <a:pPr eaLnBrk="1" hangingPunct="1"/>
            <a:r>
              <a:rPr lang="en-US" altLang="en-US" sz="1200" b="1">
                <a:cs typeface="Arial" charset="0"/>
              </a:rPr>
              <a:t>    - - Unincorporated; no size threshold</a:t>
            </a:r>
          </a:p>
          <a:p>
            <a:pPr eaLnBrk="1" hangingPunct="1"/>
            <a:r>
              <a:rPr lang="en-US" altLang="en-US" sz="1200" b="1">
                <a:cs typeface="Arial" charset="0"/>
              </a:rPr>
              <a:t>    - - Separate and distinct from city/town</a:t>
            </a:r>
          </a:p>
          <a:p>
            <a:pPr eaLnBrk="1" hangingPunct="1"/>
            <a:r>
              <a:rPr lang="en-US" altLang="en-US" sz="1200" b="1">
                <a:cs typeface="Arial" charset="0"/>
              </a:rPr>
              <a:t>    - - Redefined each census</a:t>
            </a:r>
          </a:p>
        </p:txBody>
      </p:sp>
      <p:sp>
        <p:nvSpPr>
          <p:cNvPr id="17" name="TextBox 16"/>
          <p:cNvSpPr txBox="1">
            <a:spLocks noChangeArrowheads="1"/>
          </p:cNvSpPr>
          <p:nvPr/>
        </p:nvSpPr>
        <p:spPr bwMode="auto">
          <a:xfrm>
            <a:off x="1524000" y="5143501"/>
            <a:ext cx="3048000" cy="830263"/>
          </a:xfrm>
          <a:prstGeom prst="rect">
            <a:avLst/>
          </a:prstGeom>
          <a:solidFill>
            <a:schemeClr val="bg1"/>
          </a:solidFill>
          <a:ln w="19050">
            <a:solidFill>
              <a:srgbClr val="00B050"/>
            </a:solidFill>
            <a:miter lim="800000"/>
            <a:headEnd/>
            <a:tailEnd/>
          </a:ln>
        </p:spPr>
        <p:txBody>
          <a:bodyPr lIns="91432" tIns="45716" rIns="91432" bIns="45716">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en-US" sz="1200" b="1"/>
              <a:t>Blocks are </a:t>
            </a:r>
            <a:r>
              <a:rPr lang="en-US" altLang="en-US" sz="1200" b="1" u="sng"/>
              <a:t>not</a:t>
            </a:r>
            <a:r>
              <a:rPr lang="en-US" altLang="en-US" sz="1200" b="1"/>
              <a:t> defined by population</a:t>
            </a:r>
          </a:p>
          <a:p>
            <a:pPr eaLnBrk="1" hangingPunct="1"/>
            <a:r>
              <a:rPr lang="en-US" altLang="en-US" sz="1200" b="1"/>
              <a:t>and are the smallest geographic level at which data are ever released  (Decennial Census, not the ACS)</a:t>
            </a:r>
          </a:p>
        </p:txBody>
      </p:sp>
      <p:cxnSp>
        <p:nvCxnSpPr>
          <p:cNvPr id="18" name="Straight Connector 17"/>
          <p:cNvCxnSpPr/>
          <p:nvPr/>
        </p:nvCxnSpPr>
        <p:spPr>
          <a:xfrm>
            <a:off x="6934200" y="3924300"/>
            <a:ext cx="457200" cy="30480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67401" y="4533901"/>
            <a:ext cx="1230313" cy="86677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4" idx="3"/>
          </p:cNvCxnSpPr>
          <p:nvPr/>
        </p:nvCxnSpPr>
        <p:spPr>
          <a:xfrm flipH="1" flipV="1">
            <a:off x="3311526" y="4645026"/>
            <a:ext cx="1946275" cy="498475"/>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7" idx="3"/>
          </p:cNvCxnSpPr>
          <p:nvPr/>
        </p:nvCxnSpPr>
        <p:spPr>
          <a:xfrm>
            <a:off x="4572000" y="5558633"/>
            <a:ext cx="863600" cy="172243"/>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114800" y="1028700"/>
            <a:ext cx="1676400" cy="4572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1997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8773" y="2525926"/>
            <a:ext cx="8128686" cy="775597"/>
          </a:xfrm>
        </p:spPr>
        <p:txBody>
          <a:bodyPr/>
          <a:lstStyle/>
          <a:p>
            <a:r>
              <a:rPr lang="en-US" sz="2800" dirty="0" smtClean="0"/>
              <a:t/>
            </a:r>
            <a:br>
              <a:rPr lang="en-US" sz="2800" dirty="0" smtClean="0"/>
            </a:br>
            <a:r>
              <a:rPr lang="en-US" sz="2800" i="1" dirty="0" smtClean="0">
                <a:solidFill>
                  <a:schemeClr val="tx2"/>
                </a:solidFill>
              </a:rPr>
              <a:t>Accessing Census Data</a:t>
            </a:r>
            <a:endParaRPr lang="en-US" sz="2800" i="1" dirty="0"/>
          </a:p>
        </p:txBody>
      </p:sp>
      <p:sp>
        <p:nvSpPr>
          <p:cNvPr id="5" name="Slide Number Placeholder 4"/>
          <p:cNvSpPr>
            <a:spLocks noGrp="1"/>
          </p:cNvSpPr>
          <p:nvPr>
            <p:ph type="sldNum" sz="quarter" idx="7"/>
          </p:nvPr>
        </p:nvSpPr>
        <p:spPr/>
        <p:txBody>
          <a:bodyPr/>
          <a:lstStyle/>
          <a:p>
            <a:pPr marL="25400"/>
            <a:fld id="{81D60167-4931-47E6-BA6A-407CBD079E47}" type="slidenum">
              <a:rPr lang="en-US" smtClean="0"/>
              <a:pPr marL="25400"/>
              <a:t>22</a:t>
            </a:fld>
            <a:endParaRPr lang="en-US" dirty="0"/>
          </a:p>
        </p:txBody>
      </p:sp>
    </p:spTree>
    <p:extLst>
      <p:ext uri="{BB962C8B-B14F-4D97-AF65-F5344CB8AC3E}">
        <p14:creationId xmlns:p14="http://schemas.microsoft.com/office/powerpoint/2010/main" val="2727257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5461" y="118595"/>
            <a:ext cx="2585720" cy="473848"/>
          </a:xfrm>
          <a:prstGeom prst="rect">
            <a:avLst/>
          </a:prstGeom>
        </p:spPr>
        <p:txBody>
          <a:bodyPr vert="horz" wrap="square" lIns="0" tIns="12065" rIns="0" bIns="0" rtlCol="0">
            <a:spAutoFit/>
          </a:bodyPr>
          <a:lstStyle/>
          <a:p>
            <a:pPr marL="12700">
              <a:lnSpc>
                <a:spcPct val="100000"/>
              </a:lnSpc>
              <a:spcBef>
                <a:spcPts val="95"/>
              </a:spcBef>
            </a:pPr>
            <a:r>
              <a:rPr sz="3000" spc="-15" dirty="0"/>
              <a:t>ACS</a:t>
            </a:r>
            <a:r>
              <a:rPr sz="3000" spc="-75" dirty="0"/>
              <a:t> </a:t>
            </a:r>
            <a:r>
              <a:rPr sz="3000" spc="-35" dirty="0"/>
              <a:t>Website</a:t>
            </a:r>
          </a:p>
        </p:txBody>
      </p:sp>
      <p:sp>
        <p:nvSpPr>
          <p:cNvPr id="3" name="object 3"/>
          <p:cNvSpPr txBox="1"/>
          <p:nvPr/>
        </p:nvSpPr>
        <p:spPr>
          <a:xfrm>
            <a:off x="5315534" y="5896847"/>
            <a:ext cx="1923466" cy="289823"/>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205493"/>
                </a:solidFill>
                <a:latin typeface="Calibri"/>
                <a:cs typeface="Calibri"/>
                <a:hlinkClick r:id="rId2"/>
              </a:rPr>
              <a:t>census.gov/acs</a:t>
            </a:r>
            <a:endParaRPr sz="1800" dirty="0">
              <a:latin typeface="Calibri"/>
              <a:cs typeface="Calibri"/>
            </a:endParaRPr>
          </a:p>
        </p:txBody>
      </p:sp>
      <p:sp>
        <p:nvSpPr>
          <p:cNvPr id="4" name="object 4"/>
          <p:cNvSpPr/>
          <p:nvPr/>
        </p:nvSpPr>
        <p:spPr>
          <a:xfrm>
            <a:off x="594359" y="716280"/>
            <a:ext cx="10881359" cy="504012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89787" y="711708"/>
            <a:ext cx="10890885" cy="5064760"/>
          </a:xfrm>
          <a:custGeom>
            <a:avLst/>
            <a:gdLst/>
            <a:ahLst/>
            <a:cxnLst/>
            <a:rect l="l" t="t" r="r" b="b"/>
            <a:pathLst>
              <a:path w="10890885" h="5064760">
                <a:moveTo>
                  <a:pt x="0" y="0"/>
                </a:moveTo>
                <a:lnTo>
                  <a:pt x="10890504" y="0"/>
                </a:lnTo>
                <a:lnTo>
                  <a:pt x="10890504" y="5064252"/>
                </a:lnTo>
                <a:lnTo>
                  <a:pt x="0" y="5064252"/>
                </a:lnTo>
                <a:lnTo>
                  <a:pt x="0" y="0"/>
                </a:lnTo>
                <a:close/>
              </a:path>
            </a:pathLst>
          </a:custGeom>
          <a:ln w="9144">
            <a:solidFill>
              <a:srgbClr val="000000"/>
            </a:solidFill>
          </a:ln>
        </p:spPr>
        <p:txBody>
          <a:bodyPr wrap="square" lIns="0" tIns="0" rIns="0" bIns="0" rtlCol="0"/>
          <a:lstStyle/>
          <a:p>
            <a:endParaRPr/>
          </a:p>
        </p:txBody>
      </p:sp>
      <p:sp>
        <p:nvSpPr>
          <p:cNvPr id="6" name="object 6"/>
          <p:cNvSpPr txBox="1">
            <a:spLocks noGrp="1"/>
          </p:cNvSpPr>
          <p:nvPr>
            <p:ph type="sldNum" sz="quarter" idx="4294967295"/>
          </p:nvPr>
        </p:nvSpPr>
        <p:spPr>
          <a:xfrm>
            <a:off x="11064747" y="6408177"/>
            <a:ext cx="576460" cy="178681"/>
          </a:xfrm>
          <a:prstGeom prst="rect">
            <a:avLst/>
          </a:prstGeom>
        </p:spPr>
        <p:txBody>
          <a:bodyPr vert="horz" wrap="square" lIns="0" tIns="0" rIns="0" bIns="0" rtlCol="0">
            <a:spAutoFit/>
          </a:bodyPr>
          <a:lstStyle/>
          <a:p>
            <a:pPr marL="40640">
              <a:lnSpc>
                <a:spcPts val="1240"/>
              </a:lnSpc>
            </a:pPr>
            <a:fld id="{81D60167-4931-47E6-BA6A-407CBD079E47}" type="slidenum">
              <a:rPr dirty="0">
                <a:solidFill>
                  <a:srgbClr val="8A8A8A"/>
                </a:solidFill>
                <a:latin typeface="Calibri"/>
                <a:cs typeface="Calibri"/>
              </a:rPr>
              <a:t>23</a:t>
            </a:fld>
            <a:endParaRPr dirty="0">
              <a:solidFill>
                <a:srgbClr val="8A8A8A"/>
              </a:solidFill>
              <a:latin typeface="Calibri"/>
              <a:cs typeface="Calibri"/>
            </a:endParaRPr>
          </a:p>
        </p:txBody>
      </p:sp>
    </p:spTree>
    <p:extLst>
      <p:ext uri="{BB962C8B-B14F-4D97-AF65-F5344CB8AC3E}">
        <p14:creationId xmlns:p14="http://schemas.microsoft.com/office/powerpoint/2010/main" val="27623536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13348" y="348109"/>
            <a:ext cx="8382000" cy="738664"/>
          </a:xfrm>
          <a:prstGeom prst="rect">
            <a:avLst/>
          </a:prstGeom>
        </p:spPr>
        <p:txBody>
          <a:bodyPr wrap="square">
            <a:spAutoFit/>
          </a:bodyPr>
          <a:lstStyle/>
          <a:p>
            <a:r>
              <a:rPr lang="en-US" sz="2200" dirty="0" smtClean="0">
                <a:solidFill>
                  <a:schemeClr val="tx1">
                    <a:lumMod val="75000"/>
                    <a:lumOff val="25000"/>
                  </a:schemeClr>
                </a:solidFill>
                <a:latin typeface="+mj-lt"/>
                <a:cs typeface="Arial" panose="020B0604020202020204" pitchFamily="34" charset="0"/>
              </a:rPr>
              <a:t>The American </a:t>
            </a:r>
            <a:r>
              <a:rPr lang="en-US" sz="2200" dirty="0">
                <a:solidFill>
                  <a:schemeClr val="tx1">
                    <a:lumMod val="75000"/>
                    <a:lumOff val="25000"/>
                  </a:schemeClr>
                </a:solidFill>
                <a:latin typeface="+mj-lt"/>
                <a:cs typeface="Arial" panose="020B0604020202020204" pitchFamily="34" charset="0"/>
              </a:rPr>
              <a:t>Community Survey </a:t>
            </a:r>
            <a:br>
              <a:rPr lang="en-US" sz="2200" dirty="0">
                <a:solidFill>
                  <a:schemeClr val="tx1">
                    <a:lumMod val="75000"/>
                    <a:lumOff val="25000"/>
                  </a:schemeClr>
                </a:solidFill>
                <a:latin typeface="+mj-lt"/>
                <a:cs typeface="Arial" panose="020B0604020202020204" pitchFamily="34" charset="0"/>
              </a:rPr>
            </a:br>
            <a:r>
              <a:rPr lang="en-US" sz="2000" dirty="0" smtClean="0">
                <a:solidFill>
                  <a:schemeClr val="accent1"/>
                </a:solidFill>
                <a:latin typeface="+mj-lt"/>
                <a:cs typeface="Arial" panose="020B0604020202020204" pitchFamily="34" charset="0"/>
              </a:rPr>
              <a:t>Selected Ways to Access Data</a:t>
            </a:r>
            <a:endParaRPr lang="en-US" sz="2000" dirty="0">
              <a:solidFill>
                <a:schemeClr val="accent1"/>
              </a:solidFill>
              <a:latin typeface="+mj-lt"/>
              <a:cs typeface="Arial" panose="020B0604020202020204" pitchFamily="34" charset="0"/>
            </a:endParaRPr>
          </a:p>
        </p:txBody>
      </p:sp>
      <p:sp>
        <p:nvSpPr>
          <p:cNvPr id="3" name="Content Placeholder 2"/>
          <p:cNvSpPr>
            <a:spLocks noGrp="1"/>
          </p:cNvSpPr>
          <p:nvPr>
            <p:ph idx="1"/>
          </p:nvPr>
        </p:nvSpPr>
        <p:spPr>
          <a:xfrm>
            <a:off x="484113" y="1252030"/>
            <a:ext cx="10515600" cy="3957203"/>
          </a:xfrm>
        </p:spPr>
        <p:txBody>
          <a:bodyPr>
            <a:normAutofit lnSpcReduction="10000"/>
          </a:bodyPr>
          <a:lstStyle/>
          <a:p>
            <a:pPr marL="293688" indent="-293688">
              <a:spcBef>
                <a:spcPts val="0"/>
              </a:spcBef>
              <a:spcAft>
                <a:spcPts val="1100"/>
              </a:spcAft>
            </a:pPr>
            <a:r>
              <a:rPr lang="en-US" sz="1600" dirty="0">
                <a:hlinkClick r:id="rId3"/>
              </a:rPr>
              <a:t>American FactFinder</a:t>
            </a:r>
            <a:endParaRPr lang="en-US" sz="1600" dirty="0"/>
          </a:p>
          <a:p>
            <a:pPr marL="293688" indent="-293688">
              <a:spcBef>
                <a:spcPts val="0"/>
              </a:spcBef>
              <a:spcAft>
                <a:spcPts val="1100"/>
              </a:spcAft>
            </a:pPr>
            <a:r>
              <a:rPr lang="en-US" sz="1600" dirty="0">
                <a:hlinkClick r:id="rId4"/>
              </a:rPr>
              <a:t>Application Programming Interface (API)</a:t>
            </a:r>
            <a:endParaRPr lang="en-US" sz="1600" dirty="0"/>
          </a:p>
          <a:p>
            <a:pPr marL="293688" indent="-293688">
              <a:spcBef>
                <a:spcPts val="0"/>
              </a:spcBef>
              <a:spcAft>
                <a:spcPts val="1100"/>
              </a:spcAft>
            </a:pPr>
            <a:r>
              <a:rPr lang="en-US" sz="1600" dirty="0" smtClean="0">
                <a:hlinkClick r:id="rId5"/>
              </a:rPr>
              <a:t>Census </a:t>
            </a:r>
            <a:r>
              <a:rPr lang="en-US" sz="1600" dirty="0">
                <a:hlinkClick r:id="rId5"/>
              </a:rPr>
              <a:t>Business </a:t>
            </a:r>
            <a:r>
              <a:rPr lang="en-US" sz="1600" dirty="0" smtClean="0">
                <a:hlinkClick r:id="rId5"/>
              </a:rPr>
              <a:t>Builder</a:t>
            </a:r>
            <a:endParaRPr lang="en-US" sz="1600" dirty="0" smtClean="0"/>
          </a:p>
          <a:p>
            <a:pPr marL="293688" indent="-293688">
              <a:spcBef>
                <a:spcPts val="0"/>
              </a:spcBef>
              <a:spcAft>
                <a:spcPts val="1100"/>
              </a:spcAft>
            </a:pPr>
            <a:r>
              <a:rPr lang="en-US" sz="1600" dirty="0" smtClean="0">
                <a:hlinkClick r:id="rId6"/>
              </a:rPr>
              <a:t>Census Engagement Navigator</a:t>
            </a:r>
            <a:endParaRPr lang="en-US" sz="1600" dirty="0" smtClean="0"/>
          </a:p>
          <a:p>
            <a:pPr marL="293688" indent="-293688">
              <a:spcBef>
                <a:spcPts val="0"/>
              </a:spcBef>
              <a:spcAft>
                <a:spcPts val="1100"/>
              </a:spcAft>
            </a:pPr>
            <a:r>
              <a:rPr lang="en-US" sz="1600" dirty="0" smtClean="0">
                <a:hlinkClick r:id="rId7"/>
              </a:rPr>
              <a:t>Data Profiles</a:t>
            </a:r>
            <a:endParaRPr lang="en-US" sz="1600" dirty="0" smtClean="0"/>
          </a:p>
          <a:p>
            <a:pPr marL="293688" indent="-293688">
              <a:spcBef>
                <a:spcPts val="0"/>
              </a:spcBef>
              <a:spcAft>
                <a:spcPts val="1100"/>
              </a:spcAft>
            </a:pPr>
            <a:r>
              <a:rPr lang="en-US" sz="1600" dirty="0" smtClean="0">
                <a:hlinkClick r:id="rId8"/>
              </a:rPr>
              <a:t>Infographics</a:t>
            </a:r>
            <a:endParaRPr lang="en-US" sz="1600" dirty="0"/>
          </a:p>
          <a:p>
            <a:pPr marL="293688" indent="-293688">
              <a:spcBef>
                <a:spcPts val="0"/>
              </a:spcBef>
              <a:spcAft>
                <a:spcPts val="1100"/>
              </a:spcAft>
            </a:pPr>
            <a:r>
              <a:rPr lang="en-US" sz="1600" dirty="0" smtClean="0">
                <a:hlinkClick r:id="rId9"/>
              </a:rPr>
              <a:t>My </a:t>
            </a:r>
            <a:r>
              <a:rPr lang="en-US" sz="1600" dirty="0">
                <a:hlinkClick r:id="rId9"/>
              </a:rPr>
              <a:t>Congressional District</a:t>
            </a:r>
            <a:endParaRPr lang="en-US" sz="1600" dirty="0"/>
          </a:p>
          <a:p>
            <a:pPr marL="293688" indent="-293688">
              <a:spcBef>
                <a:spcPts val="0"/>
              </a:spcBef>
              <a:spcAft>
                <a:spcPts val="1100"/>
              </a:spcAft>
            </a:pPr>
            <a:r>
              <a:rPr lang="en-US" sz="1600" dirty="0">
                <a:solidFill>
                  <a:schemeClr val="accent1"/>
                </a:solidFill>
                <a:hlinkClick r:id="rId10"/>
              </a:rPr>
              <a:t>My Tribal Area</a:t>
            </a:r>
            <a:endParaRPr lang="en-US" sz="1600" dirty="0">
              <a:solidFill>
                <a:schemeClr val="accent1"/>
              </a:solidFill>
            </a:endParaRPr>
          </a:p>
          <a:p>
            <a:pPr marL="293688" indent="-293688">
              <a:spcBef>
                <a:spcPts val="0"/>
              </a:spcBef>
              <a:spcAft>
                <a:spcPts val="1100"/>
              </a:spcAft>
            </a:pPr>
            <a:r>
              <a:rPr lang="en-US" sz="1600" dirty="0" smtClean="0">
                <a:hlinkClick r:id="rId11"/>
              </a:rPr>
              <a:t>Narrative Profiles</a:t>
            </a:r>
            <a:endParaRPr lang="en-US" sz="1600" dirty="0"/>
          </a:p>
          <a:p>
            <a:pPr marL="293688" indent="-293688">
              <a:spcBef>
                <a:spcPts val="0"/>
              </a:spcBef>
              <a:spcAft>
                <a:spcPts val="1100"/>
              </a:spcAft>
            </a:pPr>
            <a:r>
              <a:rPr lang="en-US" sz="1600" dirty="0" smtClean="0">
                <a:hlinkClick r:id="rId12"/>
              </a:rPr>
              <a:t>QuickFacts</a:t>
            </a:r>
            <a:endParaRPr lang="en-US" sz="1600" dirty="0" smtClean="0"/>
          </a:p>
          <a:p>
            <a:pPr marL="293688" indent="-293688">
              <a:spcBef>
                <a:spcPts val="0"/>
              </a:spcBef>
              <a:spcAft>
                <a:spcPts val="1100"/>
              </a:spcAft>
            </a:pPr>
            <a:r>
              <a:rPr lang="en-US" sz="1600" dirty="0">
                <a:hlinkClick r:id="rId13"/>
              </a:rPr>
              <a:t>Response Outreach Area Mapper</a:t>
            </a:r>
            <a:endParaRPr lang="en-US" sz="1600" dirty="0"/>
          </a:p>
          <a:p>
            <a:pPr marL="0" indent="0">
              <a:spcBef>
                <a:spcPts val="0"/>
              </a:spcBef>
              <a:spcAft>
                <a:spcPts val="1100"/>
              </a:spcAft>
              <a:buNone/>
            </a:pPr>
            <a:endParaRPr lang="en-US" sz="1600" dirty="0"/>
          </a:p>
        </p:txBody>
      </p:sp>
      <p:pic>
        <p:nvPicPr>
          <p:cNvPr id="18" name="Picture 17"/>
          <p:cNvPicPr>
            <a:picLocks noChangeAspect="1"/>
          </p:cNvPicPr>
          <p:nvPr/>
        </p:nvPicPr>
        <p:blipFill>
          <a:blip r:embed="rId14"/>
          <a:stretch>
            <a:fillRect/>
          </a:stretch>
        </p:blipFill>
        <p:spPr>
          <a:xfrm>
            <a:off x="8159601" y="213443"/>
            <a:ext cx="2840112" cy="2764375"/>
          </a:xfrm>
          <a:prstGeom prst="rect">
            <a:avLst/>
          </a:prstGeom>
          <a:ln>
            <a:solidFill>
              <a:schemeClr val="tx1"/>
            </a:solidFill>
          </a:ln>
        </p:spPr>
      </p:pic>
      <p:pic>
        <p:nvPicPr>
          <p:cNvPr id="19" name="Picture 18"/>
          <p:cNvPicPr>
            <a:picLocks noChangeAspect="1"/>
          </p:cNvPicPr>
          <p:nvPr/>
        </p:nvPicPr>
        <p:blipFill>
          <a:blip r:embed="rId15"/>
          <a:stretch>
            <a:fillRect/>
          </a:stretch>
        </p:blipFill>
        <p:spPr>
          <a:xfrm>
            <a:off x="8598877" y="2119576"/>
            <a:ext cx="3181350" cy="2308723"/>
          </a:xfrm>
          <a:prstGeom prst="rect">
            <a:avLst/>
          </a:prstGeom>
          <a:ln>
            <a:solidFill>
              <a:schemeClr val="tx1"/>
            </a:solidFill>
          </a:ln>
        </p:spPr>
      </p:pic>
      <p:pic>
        <p:nvPicPr>
          <p:cNvPr id="17" name="Picture 16"/>
          <p:cNvPicPr>
            <a:picLocks noChangeAspect="1"/>
          </p:cNvPicPr>
          <p:nvPr/>
        </p:nvPicPr>
        <p:blipFill>
          <a:blip r:embed="rId16"/>
          <a:stretch>
            <a:fillRect/>
          </a:stretch>
        </p:blipFill>
        <p:spPr>
          <a:xfrm>
            <a:off x="5687092" y="2328127"/>
            <a:ext cx="2933033" cy="2236945"/>
          </a:xfrm>
          <a:prstGeom prst="rect">
            <a:avLst/>
          </a:prstGeom>
          <a:ln>
            <a:solidFill>
              <a:schemeClr val="tx1"/>
            </a:solidFill>
          </a:ln>
        </p:spPr>
      </p:pic>
      <p:pic>
        <p:nvPicPr>
          <p:cNvPr id="16" name="Picture 15"/>
          <p:cNvPicPr>
            <a:picLocks noChangeAspect="1"/>
          </p:cNvPicPr>
          <p:nvPr/>
        </p:nvPicPr>
        <p:blipFill>
          <a:blip r:embed="rId17"/>
          <a:stretch>
            <a:fillRect/>
          </a:stretch>
        </p:blipFill>
        <p:spPr>
          <a:xfrm>
            <a:off x="4926471" y="524668"/>
            <a:ext cx="3242339" cy="1836210"/>
          </a:xfrm>
          <a:prstGeom prst="rect">
            <a:avLst/>
          </a:prstGeom>
          <a:ln>
            <a:solidFill>
              <a:schemeClr val="tx1"/>
            </a:solidFill>
          </a:ln>
        </p:spPr>
      </p:pic>
      <p:pic>
        <p:nvPicPr>
          <p:cNvPr id="20" name="Picture 19"/>
          <p:cNvPicPr/>
          <p:nvPr/>
        </p:nvPicPr>
        <p:blipFill>
          <a:blip r:embed="rId18"/>
          <a:stretch>
            <a:fillRect/>
          </a:stretch>
        </p:blipFill>
        <p:spPr>
          <a:xfrm>
            <a:off x="8007857" y="4005883"/>
            <a:ext cx="3633360" cy="2163047"/>
          </a:xfrm>
          <a:prstGeom prst="rect">
            <a:avLst/>
          </a:prstGeom>
          <a:ln>
            <a:solidFill>
              <a:schemeClr val="tx1"/>
            </a:solidFill>
          </a:ln>
        </p:spPr>
      </p:pic>
      <p:pic>
        <p:nvPicPr>
          <p:cNvPr id="21" name="Picture 20"/>
          <p:cNvPicPr>
            <a:picLocks noChangeAspect="1"/>
          </p:cNvPicPr>
          <p:nvPr/>
        </p:nvPicPr>
        <p:blipFill>
          <a:blip r:embed="rId19"/>
          <a:stretch>
            <a:fillRect/>
          </a:stretch>
        </p:blipFill>
        <p:spPr>
          <a:xfrm>
            <a:off x="4222199" y="3744664"/>
            <a:ext cx="3946611" cy="2252884"/>
          </a:xfrm>
          <a:prstGeom prst="rect">
            <a:avLst/>
          </a:prstGeom>
          <a:ln>
            <a:solidFill>
              <a:schemeClr val="tx1"/>
            </a:solidFill>
          </a:ln>
        </p:spPr>
      </p:pic>
      <p:sp>
        <p:nvSpPr>
          <p:cNvPr id="22" name="TextBox 21"/>
          <p:cNvSpPr txBox="1"/>
          <p:nvPr/>
        </p:nvSpPr>
        <p:spPr>
          <a:xfrm>
            <a:off x="5176469" y="6083409"/>
            <a:ext cx="2913476" cy="307777"/>
          </a:xfrm>
          <a:prstGeom prst="rect">
            <a:avLst/>
          </a:prstGeom>
          <a:noFill/>
        </p:spPr>
        <p:txBody>
          <a:bodyPr wrap="square" rtlCol="0">
            <a:spAutoFit/>
          </a:bodyPr>
          <a:lstStyle/>
          <a:p>
            <a:r>
              <a:rPr lang="en-US" sz="1400" dirty="0" smtClean="0">
                <a:solidFill>
                  <a:srgbClr val="FF7043"/>
                </a:solidFill>
                <a:hlinkClick r:id="rId20"/>
              </a:rPr>
              <a:t>census.gov/data/data-tools.html </a:t>
            </a:r>
            <a:endParaRPr lang="en-US" sz="1400" dirty="0">
              <a:solidFill>
                <a:srgbClr val="FF7043"/>
              </a:solidFill>
            </a:endParaRPr>
          </a:p>
        </p:txBody>
      </p:sp>
      <p:sp>
        <p:nvSpPr>
          <p:cNvPr id="2" name="Slide Number Placeholder 1"/>
          <p:cNvSpPr>
            <a:spLocks noGrp="1"/>
          </p:cNvSpPr>
          <p:nvPr>
            <p:ph type="sldNum" sz="quarter" idx="12"/>
          </p:nvPr>
        </p:nvSpPr>
        <p:spPr/>
        <p:txBody>
          <a:bodyPr/>
          <a:lstStyle/>
          <a:p>
            <a:fld id="{24BFE6D4-27A9-4AE4-9EAE-AF75F97B179B}" type="slidenum">
              <a:rPr lang="en-US" smtClean="0"/>
              <a:t>24</a:t>
            </a:fld>
            <a:endParaRPr lang="en-US"/>
          </a:p>
        </p:txBody>
      </p:sp>
    </p:spTree>
    <p:extLst>
      <p:ext uri="{BB962C8B-B14F-4D97-AF65-F5344CB8AC3E}">
        <p14:creationId xmlns:p14="http://schemas.microsoft.com/office/powerpoint/2010/main" val="41848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6400" y="65402"/>
            <a:ext cx="11623848" cy="601655"/>
          </a:xfrm>
          <a:prstGeom prst="rect">
            <a:avLst/>
          </a:prstGeom>
        </p:spPr>
        <p:txBody>
          <a:bodyPr vert="horz" wrap="square" lIns="0" tIns="176736" rIns="0" bIns="0" rtlCol="0">
            <a:spAutoFit/>
          </a:bodyPr>
          <a:lstStyle/>
          <a:p>
            <a:pPr algn="ctr"/>
            <a:r>
              <a:rPr lang="en-US" sz="3000" dirty="0" smtClean="0"/>
              <a:t>Interactive Maps</a:t>
            </a:r>
            <a:endParaRPr lang="en-US" sz="3000" dirty="0">
              <a:latin typeface="Arial" pitchFamily="34" charset="0"/>
              <a:cs typeface="Arial" pitchFamily="34" charset="0"/>
            </a:endParaRPr>
          </a:p>
        </p:txBody>
      </p:sp>
      <p:sp>
        <p:nvSpPr>
          <p:cNvPr id="6" name="object 6"/>
          <p:cNvSpPr txBox="1">
            <a:spLocks noGrp="1"/>
          </p:cNvSpPr>
          <p:nvPr>
            <p:ph type="sldNum" sz="quarter" idx="4294967295"/>
          </p:nvPr>
        </p:nvSpPr>
        <p:spPr>
          <a:xfrm>
            <a:off x="11208382" y="6620510"/>
            <a:ext cx="293793" cy="184666"/>
          </a:xfrm>
          <a:prstGeom prst="rect">
            <a:avLst/>
          </a:prstGeom>
        </p:spPr>
        <p:txBody>
          <a:bodyPr vert="horz" wrap="square" lIns="0" tIns="0" rIns="0" bIns="0" rtlCol="0">
            <a:spAutoFit/>
          </a:bodyPr>
          <a:lstStyle/>
          <a:p>
            <a:pPr marL="25400">
              <a:lnSpc>
                <a:spcPct val="100000"/>
              </a:lnSpc>
            </a:pPr>
            <a:fld id="{81D60167-4931-47E6-BA6A-407CBD079E47}" type="slidenum">
              <a:rPr sz="1200" dirty="0"/>
              <a:t>25</a:t>
            </a:fld>
            <a:endParaRPr sz="1200" dirty="0"/>
          </a:p>
        </p:txBody>
      </p:sp>
      <p:pic>
        <p:nvPicPr>
          <p:cNvPr id="4" name="Picture 3" descr="Screen Shot 2018-05-15 at 7.51.47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95231" y="993504"/>
            <a:ext cx="8284307" cy="4242804"/>
          </a:xfrm>
          <a:prstGeom prst="rect">
            <a:avLst/>
          </a:prstGeom>
        </p:spPr>
      </p:pic>
      <p:sp>
        <p:nvSpPr>
          <p:cNvPr id="5" name="Rectangle 4"/>
          <p:cNvSpPr/>
          <p:nvPr/>
        </p:nvSpPr>
        <p:spPr>
          <a:xfrm>
            <a:off x="3442678" y="5359400"/>
            <a:ext cx="5330091" cy="369332"/>
          </a:xfrm>
          <a:prstGeom prst="rect">
            <a:avLst/>
          </a:prstGeom>
        </p:spPr>
        <p:txBody>
          <a:bodyPr wrap="square">
            <a:spAutoFit/>
          </a:bodyPr>
          <a:lstStyle/>
          <a:p>
            <a:r>
              <a:rPr lang="en-US" dirty="0" smtClean="0">
                <a:solidFill>
                  <a:srgbClr val="000000"/>
                </a:solidFill>
                <a:latin typeface="Lucida Grande"/>
                <a:ea typeface="Lucida Grande"/>
                <a:cs typeface="Lucida Grande"/>
                <a:hlinkClick r:id="rId4"/>
              </a:rPr>
              <a:t>census.gov/geography/interactive-maps</a:t>
            </a:r>
            <a:r>
              <a:rPr lang="en-US" dirty="0" smtClean="0">
                <a:solidFill>
                  <a:srgbClr val="000000"/>
                </a:solidFill>
                <a:latin typeface="Lucida Grande"/>
                <a:ea typeface="Lucida Grande"/>
                <a:cs typeface="Lucida Grande"/>
              </a:rPr>
              <a:t> </a:t>
            </a:r>
            <a:endParaRPr lang="en-US" dirty="0"/>
          </a:p>
        </p:txBody>
      </p:sp>
    </p:spTree>
    <p:extLst>
      <p:ext uri="{BB962C8B-B14F-4D97-AF65-F5344CB8AC3E}">
        <p14:creationId xmlns:p14="http://schemas.microsoft.com/office/powerpoint/2010/main" val="2586932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7716" y="137492"/>
            <a:ext cx="8596569" cy="1015663"/>
          </a:xfrm>
          <a:prstGeom prst="rect">
            <a:avLst/>
          </a:prstGeom>
        </p:spPr>
        <p:txBody>
          <a:bodyPr vert="horz" wrap="square" lIns="0" tIns="0" rIns="0" bIns="0" rtlCol="0" anchor="ctr">
            <a:spAutoFit/>
          </a:bodyPr>
          <a:lstStyle/>
          <a:p>
            <a:pPr marL="2632075" marR="5080" indent="-1932939">
              <a:lnSpc>
                <a:spcPct val="100000"/>
              </a:lnSpc>
            </a:pPr>
            <a:r>
              <a:rPr sz="3300" dirty="0"/>
              <a:t>Preview</a:t>
            </a:r>
            <a:r>
              <a:rPr sz="3300" spc="-10" dirty="0"/>
              <a:t> </a:t>
            </a:r>
            <a:r>
              <a:rPr sz="3300" dirty="0"/>
              <a:t>New Data Dissemination</a:t>
            </a:r>
            <a:r>
              <a:rPr sz="3300" spc="-15" dirty="0"/>
              <a:t> </a:t>
            </a:r>
            <a:r>
              <a:rPr sz="3300" dirty="0"/>
              <a:t>on</a:t>
            </a:r>
            <a:r>
              <a:rPr lang="en-US" sz="3300" dirty="0"/>
              <a:t> </a:t>
            </a:r>
            <a:r>
              <a:rPr sz="3300" dirty="0">
                <a:hlinkClick r:id="rId3"/>
              </a:rPr>
              <a:t>Data.census.gov</a:t>
            </a:r>
            <a:endParaRPr sz="3300" dirty="0"/>
          </a:p>
        </p:txBody>
      </p:sp>
      <p:sp>
        <p:nvSpPr>
          <p:cNvPr id="3" name="object 3"/>
          <p:cNvSpPr/>
          <p:nvPr/>
        </p:nvSpPr>
        <p:spPr>
          <a:xfrm>
            <a:off x="2147735" y="1153155"/>
            <a:ext cx="7523987" cy="195952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2456217" y="5499217"/>
            <a:ext cx="8487554" cy="492443"/>
          </a:xfrm>
          <a:prstGeom prst="rect">
            <a:avLst/>
          </a:prstGeom>
        </p:spPr>
        <p:txBody>
          <a:bodyPr vert="horz" wrap="square" lIns="0" tIns="0" rIns="0" bIns="0" rtlCol="0">
            <a:spAutoFit/>
          </a:bodyPr>
          <a:lstStyle/>
          <a:p>
            <a:pPr marL="12700" marR="5080"/>
            <a:r>
              <a:rPr sz="1600" dirty="0">
                <a:latin typeface="Arial"/>
                <a:cs typeface="Arial"/>
              </a:rPr>
              <a:t>*</a:t>
            </a:r>
            <a:r>
              <a:rPr sz="1600" spc="-5" dirty="0">
                <a:latin typeface="Arial"/>
                <a:cs typeface="Arial"/>
              </a:rPr>
              <a:t>Fo</a:t>
            </a:r>
            <a:r>
              <a:rPr sz="1600" dirty="0">
                <a:latin typeface="Arial"/>
                <a:cs typeface="Arial"/>
              </a:rPr>
              <a:t>r</a:t>
            </a:r>
            <a:r>
              <a:rPr sz="1600" spc="5" dirty="0">
                <a:latin typeface="Arial"/>
                <a:cs typeface="Arial"/>
              </a:rPr>
              <a:t> </a:t>
            </a:r>
            <a:r>
              <a:rPr sz="1600" spc="-5" dirty="0">
                <a:latin typeface="Arial"/>
                <a:cs typeface="Arial"/>
              </a:rPr>
              <a:t>o</a:t>
            </a:r>
            <a:r>
              <a:rPr sz="1600" spc="-35" dirty="0">
                <a:latin typeface="Arial"/>
                <a:cs typeface="Arial"/>
              </a:rPr>
              <a:t>f</a:t>
            </a:r>
            <a:r>
              <a:rPr sz="1600" spc="-5" dirty="0">
                <a:latin typeface="Arial"/>
                <a:cs typeface="Arial"/>
              </a:rPr>
              <a:t>fi</a:t>
            </a:r>
            <a:r>
              <a:rPr sz="1600" dirty="0">
                <a:latin typeface="Arial"/>
                <a:cs typeface="Arial"/>
              </a:rPr>
              <a:t>c</a:t>
            </a:r>
            <a:r>
              <a:rPr sz="1600" spc="-5" dirty="0">
                <a:latin typeface="Arial"/>
                <a:cs typeface="Arial"/>
              </a:rPr>
              <a:t>ia</a:t>
            </a:r>
            <a:r>
              <a:rPr sz="1600" dirty="0">
                <a:latin typeface="Arial"/>
                <a:cs typeface="Arial"/>
              </a:rPr>
              <a:t>l s</a:t>
            </a:r>
            <a:r>
              <a:rPr sz="1600" spc="-5" dirty="0">
                <a:latin typeface="Arial"/>
                <a:cs typeface="Arial"/>
              </a:rPr>
              <a:t>tati</a:t>
            </a:r>
            <a:r>
              <a:rPr sz="1600" dirty="0">
                <a:latin typeface="Arial"/>
                <a:cs typeface="Arial"/>
              </a:rPr>
              <a:t>s</a:t>
            </a:r>
            <a:r>
              <a:rPr sz="1600" spc="-5" dirty="0">
                <a:latin typeface="Arial"/>
                <a:cs typeface="Arial"/>
              </a:rPr>
              <a:t>ti</a:t>
            </a:r>
            <a:r>
              <a:rPr sz="1600" dirty="0">
                <a:latin typeface="Arial"/>
                <a:cs typeface="Arial"/>
              </a:rPr>
              <a:t>cs,</a:t>
            </a:r>
            <a:r>
              <a:rPr sz="1600" spc="-5" dirty="0">
                <a:latin typeface="Arial"/>
                <a:cs typeface="Arial"/>
              </a:rPr>
              <a:t> </a:t>
            </a:r>
            <a:r>
              <a:rPr sz="1600" dirty="0">
                <a:latin typeface="Arial"/>
                <a:cs typeface="Arial"/>
              </a:rPr>
              <a:t>c</a:t>
            </a:r>
            <a:r>
              <a:rPr sz="1600" spc="-5" dirty="0">
                <a:latin typeface="Arial"/>
                <a:cs typeface="Arial"/>
              </a:rPr>
              <a:t>ontinu</a:t>
            </a:r>
            <a:r>
              <a:rPr sz="1600" dirty="0">
                <a:latin typeface="Arial"/>
                <a:cs typeface="Arial"/>
              </a:rPr>
              <a:t>e </a:t>
            </a:r>
            <a:r>
              <a:rPr sz="1600" spc="-5" dirty="0">
                <a:latin typeface="Arial"/>
                <a:cs typeface="Arial"/>
              </a:rPr>
              <a:t>t</a:t>
            </a:r>
            <a:r>
              <a:rPr sz="1600" dirty="0">
                <a:latin typeface="Arial"/>
                <a:cs typeface="Arial"/>
              </a:rPr>
              <a:t>o</a:t>
            </a:r>
            <a:r>
              <a:rPr sz="1600" spc="5" dirty="0">
                <a:latin typeface="Arial"/>
                <a:cs typeface="Arial"/>
              </a:rPr>
              <a:t> </a:t>
            </a:r>
            <a:r>
              <a:rPr sz="1600" spc="-5" dirty="0">
                <a:latin typeface="Arial"/>
                <a:cs typeface="Arial"/>
              </a:rPr>
              <a:t>u</a:t>
            </a:r>
            <a:r>
              <a:rPr sz="1600" dirty="0">
                <a:latin typeface="Arial"/>
                <a:cs typeface="Arial"/>
              </a:rPr>
              <a:t>se</a:t>
            </a:r>
            <a:r>
              <a:rPr sz="1600" spc="-5" dirty="0">
                <a:latin typeface="Arial"/>
                <a:cs typeface="Arial"/>
              </a:rPr>
              <a:t> e</a:t>
            </a:r>
            <a:r>
              <a:rPr sz="1600" dirty="0">
                <a:latin typeface="Arial"/>
                <a:cs typeface="Arial"/>
              </a:rPr>
              <a:t>x</a:t>
            </a:r>
            <a:r>
              <a:rPr sz="1600" spc="-5" dirty="0">
                <a:latin typeface="Arial"/>
                <a:cs typeface="Arial"/>
              </a:rPr>
              <a:t>i</a:t>
            </a:r>
            <a:r>
              <a:rPr sz="1600" dirty="0">
                <a:latin typeface="Arial"/>
                <a:cs typeface="Arial"/>
              </a:rPr>
              <a:t>s</a:t>
            </a:r>
            <a:r>
              <a:rPr sz="1600" spc="-5" dirty="0">
                <a:latin typeface="Arial"/>
                <a:cs typeface="Arial"/>
              </a:rPr>
              <a:t>tin</a:t>
            </a:r>
            <a:r>
              <a:rPr sz="1600" dirty="0">
                <a:latin typeface="Arial"/>
                <a:cs typeface="Arial"/>
              </a:rPr>
              <a:t>g</a:t>
            </a:r>
            <a:r>
              <a:rPr sz="1600" spc="-10" dirty="0">
                <a:latin typeface="Arial"/>
                <a:cs typeface="Arial"/>
              </a:rPr>
              <a:t> </a:t>
            </a:r>
            <a:r>
              <a:rPr sz="1600" spc="-5" dirty="0">
                <a:latin typeface="Arial"/>
                <a:cs typeface="Arial"/>
              </a:rPr>
              <a:t>dat</a:t>
            </a:r>
            <a:r>
              <a:rPr sz="1600" dirty="0">
                <a:latin typeface="Arial"/>
                <a:cs typeface="Arial"/>
              </a:rPr>
              <a:t>a</a:t>
            </a:r>
            <a:r>
              <a:rPr sz="1600" spc="5" dirty="0">
                <a:latin typeface="Arial"/>
                <a:cs typeface="Arial"/>
              </a:rPr>
              <a:t> </a:t>
            </a:r>
            <a:r>
              <a:rPr sz="1600" spc="-5" dirty="0">
                <a:latin typeface="Arial"/>
                <a:cs typeface="Arial"/>
              </a:rPr>
              <a:t>tool</a:t>
            </a:r>
            <a:r>
              <a:rPr sz="1600" dirty="0">
                <a:latin typeface="Arial"/>
                <a:cs typeface="Arial"/>
              </a:rPr>
              <a:t>s </a:t>
            </a:r>
            <a:r>
              <a:rPr sz="1600" spc="-5" dirty="0">
                <a:latin typeface="Arial"/>
                <a:cs typeface="Arial"/>
              </a:rPr>
              <a:t>o</a:t>
            </a:r>
            <a:r>
              <a:rPr sz="1600" dirty="0">
                <a:latin typeface="Arial"/>
                <a:cs typeface="Arial"/>
              </a:rPr>
              <a:t>n</a:t>
            </a:r>
            <a:r>
              <a:rPr sz="1600" spc="10" dirty="0">
                <a:latin typeface="Arial"/>
                <a:cs typeface="Arial"/>
              </a:rPr>
              <a:t> </a:t>
            </a:r>
            <a:r>
              <a:rPr sz="1600" u="heavy" dirty="0">
                <a:solidFill>
                  <a:srgbClr val="0000FF"/>
                </a:solidFill>
                <a:latin typeface="Arial"/>
                <a:cs typeface="Arial"/>
                <a:hlinkClick r:id="rId5"/>
              </a:rPr>
              <a:t>c</a:t>
            </a:r>
            <a:r>
              <a:rPr sz="1600" u="heavy" spc="-5" dirty="0">
                <a:solidFill>
                  <a:srgbClr val="0000FF"/>
                </a:solidFill>
                <a:latin typeface="Arial"/>
                <a:cs typeface="Arial"/>
                <a:hlinkClick r:id="rId5"/>
              </a:rPr>
              <a:t>en</a:t>
            </a:r>
            <a:r>
              <a:rPr sz="1600" u="heavy" dirty="0">
                <a:solidFill>
                  <a:srgbClr val="0000FF"/>
                </a:solidFill>
                <a:latin typeface="Arial"/>
                <a:cs typeface="Arial"/>
                <a:hlinkClick r:id="rId5"/>
              </a:rPr>
              <a:t>s</a:t>
            </a:r>
            <a:r>
              <a:rPr sz="1600" u="heavy" spc="-5" dirty="0">
                <a:solidFill>
                  <a:srgbClr val="0000FF"/>
                </a:solidFill>
                <a:latin typeface="Arial"/>
                <a:cs typeface="Arial"/>
                <a:hlinkClick r:id="rId5"/>
              </a:rPr>
              <a:t>u</a:t>
            </a:r>
            <a:r>
              <a:rPr sz="1600" u="heavy" dirty="0">
                <a:solidFill>
                  <a:srgbClr val="0000FF"/>
                </a:solidFill>
                <a:latin typeface="Arial"/>
                <a:cs typeface="Arial"/>
                <a:hlinkClick r:id="rId5"/>
              </a:rPr>
              <a:t>s</a:t>
            </a:r>
            <a:r>
              <a:rPr sz="1600" u="heavy" spc="-5" dirty="0">
                <a:solidFill>
                  <a:srgbClr val="0000FF"/>
                </a:solidFill>
                <a:latin typeface="Arial"/>
                <a:cs typeface="Arial"/>
                <a:hlinkClick r:id="rId5"/>
              </a:rPr>
              <a:t>.go</a:t>
            </a:r>
            <a:r>
              <a:rPr sz="1600" u="heavy" spc="-114" dirty="0">
                <a:solidFill>
                  <a:srgbClr val="0000FF"/>
                </a:solidFill>
                <a:latin typeface="Arial"/>
                <a:cs typeface="Arial"/>
                <a:hlinkClick r:id="rId5"/>
              </a:rPr>
              <a:t>v</a:t>
            </a:r>
            <a:r>
              <a:rPr sz="1600" dirty="0">
                <a:latin typeface="Arial"/>
                <a:cs typeface="Arial"/>
              </a:rPr>
              <a:t>,</a:t>
            </a:r>
            <a:r>
              <a:rPr sz="1600" spc="-5" dirty="0">
                <a:latin typeface="Arial"/>
                <a:cs typeface="Arial"/>
              </a:rPr>
              <a:t> </a:t>
            </a:r>
            <a:r>
              <a:rPr sz="1600" dirty="0">
                <a:latin typeface="Arial"/>
                <a:cs typeface="Arial"/>
              </a:rPr>
              <a:t>s</a:t>
            </a:r>
            <a:r>
              <a:rPr sz="1600" spc="-5" dirty="0">
                <a:latin typeface="Arial"/>
                <a:cs typeface="Arial"/>
              </a:rPr>
              <a:t>u</a:t>
            </a:r>
            <a:r>
              <a:rPr sz="1600" dirty="0">
                <a:latin typeface="Arial"/>
                <a:cs typeface="Arial"/>
              </a:rPr>
              <a:t>ch</a:t>
            </a:r>
            <a:r>
              <a:rPr sz="1600" spc="-5" dirty="0">
                <a:latin typeface="Arial"/>
                <a:cs typeface="Arial"/>
              </a:rPr>
              <a:t> as Ame</a:t>
            </a:r>
            <a:r>
              <a:rPr sz="1600" dirty="0">
                <a:latin typeface="Arial"/>
                <a:cs typeface="Arial"/>
              </a:rPr>
              <a:t>r</a:t>
            </a:r>
            <a:r>
              <a:rPr sz="1600" spc="-5" dirty="0">
                <a:latin typeface="Arial"/>
                <a:cs typeface="Arial"/>
              </a:rPr>
              <a:t>i</a:t>
            </a:r>
            <a:r>
              <a:rPr sz="1600" dirty="0">
                <a:latin typeface="Arial"/>
                <a:cs typeface="Arial"/>
              </a:rPr>
              <a:t>c</a:t>
            </a:r>
            <a:r>
              <a:rPr sz="1600" spc="-5" dirty="0">
                <a:latin typeface="Arial"/>
                <a:cs typeface="Arial"/>
              </a:rPr>
              <a:t>a</a:t>
            </a:r>
            <a:r>
              <a:rPr sz="1600" dirty="0">
                <a:latin typeface="Arial"/>
                <a:cs typeface="Arial"/>
              </a:rPr>
              <a:t>n</a:t>
            </a:r>
            <a:r>
              <a:rPr sz="1600" spc="-5" dirty="0">
                <a:latin typeface="Arial"/>
                <a:cs typeface="Arial"/>
              </a:rPr>
              <a:t> Fa</a:t>
            </a:r>
            <a:r>
              <a:rPr sz="1600" dirty="0">
                <a:latin typeface="Arial"/>
                <a:cs typeface="Arial"/>
              </a:rPr>
              <a:t>c</a:t>
            </a:r>
            <a:r>
              <a:rPr sz="1600" spc="-5" dirty="0">
                <a:latin typeface="Arial"/>
                <a:cs typeface="Arial"/>
              </a:rPr>
              <a:t>tFinder</a:t>
            </a:r>
            <a:endParaRPr sz="1600" dirty="0">
              <a:latin typeface="Arial"/>
              <a:cs typeface="Arial"/>
            </a:endParaRPr>
          </a:p>
        </p:txBody>
      </p:sp>
      <p:sp>
        <p:nvSpPr>
          <p:cNvPr id="5" name="object 5"/>
          <p:cNvSpPr/>
          <p:nvPr/>
        </p:nvSpPr>
        <p:spPr>
          <a:xfrm>
            <a:off x="2475395" y="2549901"/>
            <a:ext cx="3621785" cy="577595"/>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2500541" y="3042915"/>
            <a:ext cx="7523987" cy="2223515"/>
          </a:xfrm>
          <a:prstGeom prst="rect">
            <a:avLst/>
          </a:prstGeom>
          <a:blipFill>
            <a:blip r:embed="rId7" cstate="print"/>
            <a:stretch>
              <a:fillRect/>
            </a:stretch>
          </a:blipFill>
        </p:spPr>
        <p:txBody>
          <a:bodyPr wrap="square" lIns="0" tIns="0" rIns="0" bIns="0" rtlCol="0"/>
          <a:lstStyle/>
          <a:p>
            <a:endParaRPr/>
          </a:p>
        </p:txBody>
      </p:sp>
      <p:sp>
        <p:nvSpPr>
          <p:cNvPr id="7" name="object 7"/>
          <p:cNvSpPr/>
          <p:nvPr/>
        </p:nvSpPr>
        <p:spPr>
          <a:xfrm>
            <a:off x="5281840" y="4505956"/>
            <a:ext cx="4866893" cy="560831"/>
          </a:xfrm>
          <a:prstGeom prst="rect">
            <a:avLst/>
          </a:prstGeom>
          <a:blipFill>
            <a:blip r:embed="rId8" cstate="print"/>
            <a:stretch>
              <a:fillRect/>
            </a:stretch>
          </a:blipFill>
        </p:spPr>
        <p:txBody>
          <a:bodyPr wrap="square" lIns="0" tIns="0" rIns="0" bIns="0" rtlCol="0"/>
          <a:lstStyle/>
          <a:p>
            <a:endParaRPr/>
          </a:p>
        </p:txBody>
      </p:sp>
      <p:sp>
        <p:nvSpPr>
          <p:cNvPr id="8" name="object 8"/>
          <p:cNvSpPr/>
          <p:nvPr/>
        </p:nvSpPr>
        <p:spPr>
          <a:xfrm>
            <a:off x="5196114" y="4532244"/>
            <a:ext cx="4953000" cy="472440"/>
          </a:xfrm>
          <a:custGeom>
            <a:avLst/>
            <a:gdLst/>
            <a:ahLst/>
            <a:cxnLst/>
            <a:rect l="l" t="t" r="r" b="b"/>
            <a:pathLst>
              <a:path w="4953000" h="472439">
                <a:moveTo>
                  <a:pt x="0" y="0"/>
                </a:moveTo>
                <a:lnTo>
                  <a:pt x="4953000" y="0"/>
                </a:lnTo>
                <a:lnTo>
                  <a:pt x="4953000" y="472440"/>
                </a:lnTo>
                <a:lnTo>
                  <a:pt x="0" y="472440"/>
                </a:lnTo>
                <a:lnTo>
                  <a:pt x="0" y="0"/>
                </a:lnTo>
                <a:close/>
              </a:path>
            </a:pathLst>
          </a:custGeom>
          <a:ln w="25146">
            <a:solidFill>
              <a:srgbClr val="C00000"/>
            </a:solidFill>
          </a:ln>
        </p:spPr>
        <p:txBody>
          <a:bodyPr wrap="square" lIns="0" tIns="0" rIns="0" bIns="0" rtlCol="0"/>
          <a:lstStyle/>
          <a:p>
            <a:endParaRPr/>
          </a:p>
        </p:txBody>
      </p:sp>
      <p:sp>
        <p:nvSpPr>
          <p:cNvPr id="9" name="object 9"/>
          <p:cNvSpPr/>
          <p:nvPr/>
        </p:nvSpPr>
        <p:spPr>
          <a:xfrm>
            <a:off x="2475775" y="2591430"/>
            <a:ext cx="2806700" cy="495300"/>
          </a:xfrm>
          <a:custGeom>
            <a:avLst/>
            <a:gdLst/>
            <a:ahLst/>
            <a:cxnLst/>
            <a:rect l="l" t="t" r="r" b="b"/>
            <a:pathLst>
              <a:path w="2806700" h="495300">
                <a:moveTo>
                  <a:pt x="0" y="0"/>
                </a:moveTo>
                <a:lnTo>
                  <a:pt x="2806446" y="0"/>
                </a:lnTo>
                <a:lnTo>
                  <a:pt x="2806446" y="495300"/>
                </a:lnTo>
                <a:lnTo>
                  <a:pt x="0" y="495300"/>
                </a:lnTo>
                <a:lnTo>
                  <a:pt x="0" y="0"/>
                </a:lnTo>
                <a:close/>
              </a:path>
            </a:pathLst>
          </a:custGeom>
          <a:ln w="25146">
            <a:solidFill>
              <a:srgbClr val="C00000"/>
            </a:solidFill>
          </a:ln>
        </p:spPr>
        <p:txBody>
          <a:bodyPr wrap="square" lIns="0" tIns="0" rIns="0" bIns="0" rtlCol="0"/>
          <a:lstStyle/>
          <a:p>
            <a:endParaRPr/>
          </a:p>
        </p:txBody>
      </p:sp>
      <p:sp>
        <p:nvSpPr>
          <p:cNvPr id="10" name="object 10"/>
          <p:cNvSpPr txBox="1">
            <a:spLocks noGrp="1"/>
          </p:cNvSpPr>
          <p:nvPr>
            <p:ph type="sldNum" sz="quarter" idx="4294967295"/>
          </p:nvPr>
        </p:nvSpPr>
        <p:spPr>
          <a:xfrm>
            <a:off x="10707823" y="6424090"/>
            <a:ext cx="471895" cy="184666"/>
          </a:xfrm>
          <a:prstGeom prst="rect">
            <a:avLst/>
          </a:prstGeom>
        </p:spPr>
        <p:txBody>
          <a:bodyPr vert="horz" wrap="square" lIns="0" tIns="0" rIns="0" bIns="0" rtlCol="0" anchor="ctr">
            <a:spAutoFit/>
          </a:bodyPr>
          <a:lstStyle/>
          <a:p>
            <a:pPr marL="25400"/>
            <a:fld id="{81D60167-4931-47E6-BA6A-407CBD079E47}" type="slidenum">
              <a:rPr dirty="0"/>
              <a:pPr marL="25400"/>
              <a:t>26</a:t>
            </a:fld>
            <a:endParaRPr dirty="0"/>
          </a:p>
        </p:txBody>
      </p:sp>
    </p:spTree>
    <p:extLst>
      <p:ext uri="{BB962C8B-B14F-4D97-AF65-F5344CB8AC3E}">
        <p14:creationId xmlns:p14="http://schemas.microsoft.com/office/powerpoint/2010/main" val="14274394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3239" y="773063"/>
            <a:ext cx="6309920" cy="5123884"/>
          </a:xfrm>
          <a:custGeom>
            <a:avLst/>
            <a:gdLst>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 name="connsiteX0" fmla="*/ 0 w 6434259"/>
              <a:gd name="connsiteY0" fmla="*/ 0 h 5627942"/>
              <a:gd name="connsiteX1" fmla="*/ 6434259 w 6434259"/>
              <a:gd name="connsiteY1" fmla="*/ 0 h 5627942"/>
              <a:gd name="connsiteX2" fmla="*/ 6434259 w 6434259"/>
              <a:gd name="connsiteY2" fmla="*/ 5627942 h 5627942"/>
              <a:gd name="connsiteX3" fmla="*/ 0 w 6434259"/>
              <a:gd name="connsiteY3" fmla="*/ 5627942 h 5627942"/>
              <a:gd name="connsiteX4" fmla="*/ 0 w 6434259"/>
              <a:gd name="connsiteY4" fmla="*/ 0 h 5627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4259" h="5627942">
                <a:moveTo>
                  <a:pt x="0" y="0"/>
                </a:moveTo>
                <a:cubicBezTo>
                  <a:pt x="2144753" y="0"/>
                  <a:pt x="4339268" y="1013926"/>
                  <a:pt x="6434259" y="0"/>
                </a:cubicBezTo>
                <a:lnTo>
                  <a:pt x="6434259" y="5627942"/>
                </a:lnTo>
                <a:lnTo>
                  <a:pt x="0" y="5627942"/>
                </a:lnTo>
                <a:lnTo>
                  <a:pt x="0" y="0"/>
                </a:lnTo>
                <a:close/>
              </a:path>
            </a:pathLst>
          </a:custGeom>
          <a:solidFill>
            <a:srgbClr val="102E51"/>
          </a:solidFill>
        </p:spPr>
        <p:txBody>
          <a:bodyPr wrap="square" rtlCol="0">
            <a:spAutoFit/>
          </a:bodyPr>
          <a:lstStyle/>
          <a:p>
            <a:endParaRPr lang="en-US" dirty="0"/>
          </a:p>
        </p:txBody>
      </p:sp>
      <p:sp>
        <p:nvSpPr>
          <p:cNvPr id="8" name="Rectangle 7"/>
          <p:cNvSpPr/>
          <p:nvPr/>
        </p:nvSpPr>
        <p:spPr>
          <a:xfrm>
            <a:off x="6943639" y="681016"/>
            <a:ext cx="4862383" cy="5570756"/>
          </a:xfrm>
          <a:prstGeom prst="rect">
            <a:avLst/>
          </a:prstGeom>
          <a:solidFill>
            <a:schemeClr val="bg1"/>
          </a:solidFill>
        </p:spPr>
        <p:txBody>
          <a:bodyPr wrap="square">
            <a:spAutoFit/>
          </a:bodyPr>
          <a:lstStyle/>
          <a:p>
            <a:endParaRPr lang="en-US" sz="1200" dirty="0" smtClean="0">
              <a:solidFill>
                <a:srgbClr val="102E51"/>
              </a:solidFill>
            </a:endParaRPr>
          </a:p>
          <a:p>
            <a:pPr marL="285750" indent="-285750">
              <a:buFont typeface="Wingdings" panose="05000000000000000000" pitchFamily="2" charset="2"/>
              <a:buChar char="ü"/>
            </a:pPr>
            <a:r>
              <a:rPr lang="en-US" sz="1600" b="1" dirty="0" smtClean="0">
                <a:solidFill>
                  <a:srgbClr val="102E51"/>
                </a:solidFill>
              </a:rPr>
              <a:t>Receive our Data Gems.</a:t>
            </a:r>
          </a:p>
          <a:p>
            <a:r>
              <a:rPr lang="en-US" sz="1600" dirty="0" smtClean="0">
                <a:solidFill>
                  <a:srgbClr val="102E51"/>
                </a:solidFill>
              </a:rPr>
              <a:t>These short “how-to” </a:t>
            </a:r>
            <a:r>
              <a:rPr lang="en-US" sz="1600" dirty="0">
                <a:solidFill>
                  <a:srgbClr val="102E51"/>
                </a:solidFill>
              </a:rPr>
              <a:t>videos </a:t>
            </a:r>
            <a:r>
              <a:rPr lang="en-US" sz="1600" dirty="0" smtClean="0">
                <a:solidFill>
                  <a:srgbClr val="102E51"/>
                </a:solidFill>
              </a:rPr>
              <a:t>are </a:t>
            </a:r>
            <a:r>
              <a:rPr lang="en-US" sz="1600" dirty="0">
                <a:solidFill>
                  <a:srgbClr val="102E51"/>
                </a:solidFill>
              </a:rPr>
              <a:t>an easy and quick way to </a:t>
            </a:r>
            <a:r>
              <a:rPr lang="en-US" sz="1600" dirty="0" smtClean="0">
                <a:solidFill>
                  <a:srgbClr val="102E51"/>
                </a:solidFill>
              </a:rPr>
              <a:t>increase your </a:t>
            </a:r>
            <a:r>
              <a:rPr lang="en-US" sz="1600" dirty="0">
                <a:solidFill>
                  <a:srgbClr val="102E51"/>
                </a:solidFill>
              </a:rPr>
              <a:t>knowledge of Census </a:t>
            </a:r>
            <a:r>
              <a:rPr lang="en-US" sz="1600" dirty="0" smtClean="0">
                <a:solidFill>
                  <a:srgbClr val="102E51"/>
                </a:solidFill>
              </a:rPr>
              <a:t>data. Get them in your inbox! </a:t>
            </a:r>
            <a:endParaRPr lang="en-US" sz="1600" dirty="0">
              <a:solidFill>
                <a:srgbClr val="102E51"/>
              </a:solidFill>
            </a:endParaRPr>
          </a:p>
          <a:p>
            <a:endParaRPr lang="en-US" sz="1600" dirty="0" smtClean="0">
              <a:solidFill>
                <a:srgbClr val="102E51"/>
              </a:solidFill>
            </a:endParaRPr>
          </a:p>
          <a:p>
            <a:pPr marL="285750" indent="-285750">
              <a:buFont typeface="Wingdings" panose="05000000000000000000" pitchFamily="2" charset="2"/>
              <a:buChar char="ü"/>
            </a:pPr>
            <a:r>
              <a:rPr lang="en-US" sz="1600" b="1" dirty="0" smtClean="0">
                <a:solidFill>
                  <a:srgbClr val="102E51"/>
                </a:solidFill>
              </a:rPr>
              <a:t>Get access to our data courses.</a:t>
            </a:r>
          </a:p>
          <a:p>
            <a:r>
              <a:rPr lang="en-US" sz="1600" dirty="0" smtClean="0">
                <a:solidFill>
                  <a:srgbClr val="102E51"/>
                </a:solidFill>
              </a:rPr>
              <a:t>You will learn-at-your-own-pace with these video-tutorials designed for different skill levels.  </a:t>
            </a:r>
          </a:p>
          <a:p>
            <a:pPr marL="285750" indent="-285750">
              <a:buFont typeface="Wingdings" panose="05000000000000000000" pitchFamily="2" charset="2"/>
              <a:buChar char="ü"/>
            </a:pPr>
            <a:endParaRPr lang="en-US" sz="1600" dirty="0" smtClean="0">
              <a:solidFill>
                <a:srgbClr val="102E51"/>
              </a:solidFill>
            </a:endParaRPr>
          </a:p>
          <a:p>
            <a:pPr marL="285750" indent="-285750">
              <a:buFont typeface="Wingdings" panose="05000000000000000000" pitchFamily="2" charset="2"/>
              <a:buChar char="ü"/>
            </a:pPr>
            <a:r>
              <a:rPr lang="en-US" sz="1600" b="1" dirty="0" smtClean="0">
                <a:solidFill>
                  <a:srgbClr val="102E51"/>
                </a:solidFill>
              </a:rPr>
              <a:t>Interact with our instructors via webinars. </a:t>
            </a:r>
          </a:p>
          <a:p>
            <a:r>
              <a:rPr lang="en-US" sz="1600" dirty="0" smtClean="0">
                <a:solidFill>
                  <a:srgbClr val="102E51"/>
                </a:solidFill>
              </a:rPr>
              <a:t>Learn about our data releases and tools while attending these live virtual classes. </a:t>
            </a:r>
          </a:p>
          <a:p>
            <a:endParaRPr lang="en-US" sz="1600" dirty="0" smtClean="0">
              <a:solidFill>
                <a:srgbClr val="102E51"/>
              </a:solidFill>
            </a:endParaRPr>
          </a:p>
          <a:p>
            <a:pPr marL="285750" indent="-285750">
              <a:buFont typeface="Wingdings" panose="05000000000000000000" pitchFamily="2" charset="2"/>
              <a:buChar char="ü"/>
            </a:pPr>
            <a:r>
              <a:rPr lang="en-US" sz="1600" b="1" dirty="0" smtClean="0">
                <a:solidFill>
                  <a:srgbClr val="102E51"/>
                </a:solidFill>
              </a:rPr>
              <a:t>Bring our data experts to you.</a:t>
            </a:r>
          </a:p>
          <a:p>
            <a:r>
              <a:rPr lang="en-US" sz="1600" dirty="0" smtClean="0">
                <a:solidFill>
                  <a:srgbClr val="102E51"/>
                </a:solidFill>
                <a:hlinkClick r:id="rId2"/>
              </a:rPr>
              <a:t>Request</a:t>
            </a:r>
            <a:r>
              <a:rPr lang="en-US" sz="1600" dirty="0" smtClean="0">
                <a:solidFill>
                  <a:srgbClr val="102E51"/>
                </a:solidFill>
              </a:rPr>
              <a:t> free </a:t>
            </a:r>
            <a:r>
              <a:rPr lang="en-US" sz="1600" dirty="0">
                <a:solidFill>
                  <a:srgbClr val="102E51"/>
                </a:solidFill>
              </a:rPr>
              <a:t>workshops </a:t>
            </a:r>
            <a:r>
              <a:rPr lang="en-US" sz="1600" dirty="0" smtClean="0">
                <a:solidFill>
                  <a:srgbClr val="102E51"/>
                </a:solidFill>
              </a:rPr>
              <a:t>and webinars for your organization: census.askdata@census.gov </a:t>
            </a:r>
          </a:p>
          <a:p>
            <a:endParaRPr lang="en-US" sz="1600" dirty="0">
              <a:solidFill>
                <a:srgbClr val="102E51"/>
              </a:solidFill>
            </a:endParaRPr>
          </a:p>
          <a:p>
            <a:pPr marL="171450" indent="-171450">
              <a:buFont typeface="Wingdings" panose="05000000000000000000" pitchFamily="2" charset="2"/>
              <a:buChar char="ü"/>
            </a:pPr>
            <a:r>
              <a:rPr lang="en-US" sz="1600" b="1" dirty="0" smtClean="0">
                <a:solidFill>
                  <a:srgbClr val="102E51"/>
                </a:solidFill>
              </a:rPr>
              <a:t>Take part in this community</a:t>
            </a:r>
          </a:p>
          <a:p>
            <a:r>
              <a:rPr lang="en-US" sz="1600" dirty="0" smtClean="0">
                <a:solidFill>
                  <a:srgbClr val="102E51"/>
                </a:solidFill>
                <a:hlinkClick r:id="rId3"/>
              </a:rPr>
              <a:t>Share</a:t>
            </a:r>
            <a:r>
              <a:rPr lang="en-US" sz="1600" dirty="0" smtClean="0">
                <a:solidFill>
                  <a:srgbClr val="102E51"/>
                </a:solidFill>
              </a:rPr>
              <a:t> your feedback and ideas for our educational content: </a:t>
            </a:r>
            <a:r>
              <a:rPr lang="en-US" sz="1600" dirty="0" smtClean="0">
                <a:solidFill>
                  <a:srgbClr val="102E51"/>
                </a:solidFill>
                <a:hlinkClick r:id="rId3"/>
              </a:rPr>
              <a:t>Census.academy@census.gov</a:t>
            </a:r>
            <a:r>
              <a:rPr lang="en-US" sz="1600" dirty="0" smtClean="0">
                <a:solidFill>
                  <a:srgbClr val="102E51"/>
                </a:solidFill>
              </a:rPr>
              <a:t>   </a:t>
            </a:r>
          </a:p>
          <a:p>
            <a:endParaRPr lang="en-US" sz="1200" dirty="0" smtClean="0">
              <a:solidFill>
                <a:srgbClr val="102E51"/>
              </a:solidFill>
            </a:endParaRPr>
          </a:p>
          <a:p>
            <a:pPr marL="285750" indent="-285750">
              <a:buFont typeface="Wingdings" panose="05000000000000000000" pitchFamily="2" charset="2"/>
              <a:buChar char="ü"/>
            </a:pPr>
            <a:endParaRPr lang="en-US" sz="1200" dirty="0" smtClean="0">
              <a:solidFill>
                <a:srgbClr val="102E51"/>
              </a:solidFill>
            </a:endParaRPr>
          </a:p>
        </p:txBody>
      </p:sp>
      <p:sp>
        <p:nvSpPr>
          <p:cNvPr id="5" name="TextBox 4"/>
          <p:cNvSpPr txBox="1"/>
          <p:nvPr/>
        </p:nvSpPr>
        <p:spPr>
          <a:xfrm>
            <a:off x="180906" y="126732"/>
            <a:ext cx="12011094" cy="646331"/>
          </a:xfrm>
          <a:prstGeom prst="rect">
            <a:avLst/>
          </a:prstGeom>
          <a:noFill/>
        </p:spPr>
        <p:txBody>
          <a:bodyPr wrap="square" rtlCol="0">
            <a:spAutoFit/>
          </a:bodyPr>
          <a:lstStyle/>
          <a:p>
            <a:pPr algn="ctr"/>
            <a:r>
              <a:rPr lang="en-US" sz="3600" b="1" dirty="0" smtClean="0">
                <a:solidFill>
                  <a:srgbClr val="112D52"/>
                </a:solidFill>
                <a:latin typeface="+mj-lt"/>
                <a:hlinkClick r:id="rId4"/>
              </a:rPr>
              <a:t>Census.gov/Academy</a:t>
            </a:r>
            <a:r>
              <a:rPr lang="en-US" sz="3600" b="1" dirty="0" smtClean="0">
                <a:solidFill>
                  <a:srgbClr val="112D52"/>
                </a:solidFill>
                <a:latin typeface="+mj-lt"/>
              </a:rPr>
              <a:t>: Visit and Subscribe</a:t>
            </a:r>
            <a:endParaRPr lang="en-US" sz="3600" b="1" dirty="0">
              <a:solidFill>
                <a:srgbClr val="112D52"/>
              </a:solidFill>
              <a:latin typeface="+mj-l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52" y="1419394"/>
            <a:ext cx="5800315" cy="4275411"/>
          </a:xfrm>
          <a:prstGeom prst="rect">
            <a:avLst/>
          </a:prstGeom>
        </p:spPr>
      </p:pic>
    </p:spTree>
    <p:extLst>
      <p:ext uri="{BB962C8B-B14F-4D97-AF65-F5344CB8AC3E}">
        <p14:creationId xmlns:p14="http://schemas.microsoft.com/office/powerpoint/2010/main" val="4037401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2908204" y="1513422"/>
            <a:ext cx="2846718" cy="1461939"/>
          </a:xfrm>
          <a:prstGeom prst="rect">
            <a:avLst/>
          </a:prstGeom>
        </p:spPr>
        <p:txBody>
          <a:bodyPr vert="horz" wrap="square" lIns="0" tIns="0" rIns="0" bIns="0" rtlCol="0">
            <a:spAutoFit/>
          </a:bodyPr>
          <a:lstStyle/>
          <a:p>
            <a:pPr marL="12700" marR="5080"/>
            <a:r>
              <a:rPr lang="en-US" sz="1600" dirty="0">
                <a:latin typeface="Arial"/>
                <a:cs typeface="Arial"/>
              </a:rPr>
              <a:t>The latest news releases and statements from the U.S. Census Bureau. Also, find upcoming events, and useful information for </a:t>
            </a:r>
            <a:r>
              <a:rPr lang="en-US" sz="1600" dirty="0" smtClean="0">
                <a:latin typeface="Arial"/>
                <a:cs typeface="Arial"/>
              </a:rPr>
              <a:t>media</a:t>
            </a:r>
            <a:r>
              <a:rPr lang="en-US" sz="1600" dirty="0" smtClean="0">
                <a:solidFill>
                  <a:srgbClr val="3E3E3E"/>
                </a:solidFill>
                <a:latin typeface="Arial"/>
                <a:cs typeface="Arial"/>
              </a:rPr>
              <a:t> </a:t>
            </a:r>
            <a:r>
              <a:rPr lang="en-US" sz="1500" dirty="0" smtClean="0">
                <a:solidFill>
                  <a:prstClr val="black"/>
                </a:solidFill>
                <a:latin typeface="Arial"/>
                <a:cs typeface="Arial"/>
                <a:hlinkClick r:id="rId3"/>
              </a:rPr>
              <a:t>census.gov/newsroom.html </a:t>
            </a:r>
            <a:endParaRPr sz="1500" dirty="0">
              <a:solidFill>
                <a:prstClr val="black"/>
              </a:solidFill>
              <a:latin typeface="Arial"/>
              <a:cs typeface="Arial"/>
            </a:endParaRPr>
          </a:p>
        </p:txBody>
      </p:sp>
      <p:sp>
        <p:nvSpPr>
          <p:cNvPr id="5" name="object 3"/>
          <p:cNvSpPr txBox="1"/>
          <p:nvPr/>
        </p:nvSpPr>
        <p:spPr>
          <a:xfrm>
            <a:off x="3126496" y="3501572"/>
            <a:ext cx="2713355" cy="1708160"/>
          </a:xfrm>
          <a:prstGeom prst="rect">
            <a:avLst/>
          </a:prstGeom>
        </p:spPr>
        <p:txBody>
          <a:bodyPr vert="horz" wrap="square" lIns="0" tIns="0" rIns="0" bIns="0" rtlCol="0">
            <a:spAutoFit/>
          </a:bodyPr>
          <a:lstStyle/>
          <a:p>
            <a:pPr marL="12700" marR="5080"/>
            <a:r>
              <a:rPr lang="en-US" sz="1600" dirty="0" smtClean="0">
                <a:latin typeface="Arial"/>
                <a:cs typeface="Arial"/>
              </a:rPr>
              <a:t>Featured </a:t>
            </a:r>
            <a:r>
              <a:rPr lang="en-US" sz="1600" dirty="0">
                <a:latin typeface="Arial"/>
                <a:cs typeface="Arial"/>
              </a:rPr>
              <a:t>stories on various topics such as families, housing, employment, business, education, the economy, emergency preparedness, and </a:t>
            </a:r>
            <a:r>
              <a:rPr lang="en-US" sz="1600" dirty="0" smtClean="0">
                <a:latin typeface="Arial"/>
                <a:cs typeface="Arial"/>
              </a:rPr>
              <a:t>population</a:t>
            </a:r>
            <a:r>
              <a:rPr sz="1600" dirty="0" smtClean="0">
                <a:solidFill>
                  <a:srgbClr val="3E3E3E"/>
                </a:solidFill>
                <a:latin typeface="Arial"/>
                <a:cs typeface="Arial"/>
              </a:rPr>
              <a:t> </a:t>
            </a:r>
            <a:r>
              <a:rPr lang="en-US" sz="1500" u="heavy" dirty="0" smtClean="0">
                <a:solidFill>
                  <a:srgbClr val="0000FF"/>
                </a:solidFill>
                <a:latin typeface="Arial"/>
                <a:cs typeface="Arial"/>
                <a:hlinkClick r:id="rId4"/>
              </a:rPr>
              <a:t>census.gov/AmericaCounts</a:t>
            </a:r>
            <a:endParaRPr sz="1500" dirty="0">
              <a:solidFill>
                <a:prstClr val="black"/>
              </a:solidFill>
              <a:latin typeface="Arial"/>
              <a:cs typeface="Arial"/>
            </a:endParaRPr>
          </a:p>
        </p:txBody>
      </p:sp>
      <p:sp>
        <p:nvSpPr>
          <p:cNvPr id="12" name="object 10"/>
          <p:cNvSpPr txBox="1">
            <a:spLocks/>
          </p:cNvSpPr>
          <p:nvPr/>
        </p:nvSpPr>
        <p:spPr>
          <a:xfrm>
            <a:off x="1281757" y="138896"/>
            <a:ext cx="8596569" cy="969111"/>
          </a:xfrm>
          <a:prstGeom prst="rect">
            <a:avLst/>
          </a:prstGeom>
        </p:spPr>
        <p:txBody>
          <a:bodyPr vert="horz" wrap="square" lIns="0" tIns="350139" rIns="0" bIns="0" rtlCol="0">
            <a:sp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marL="228600"/>
            <a:r>
              <a:rPr lang="en-US" sz="4000" b="0" spc="-5" dirty="0">
                <a:solidFill>
                  <a:schemeClr val="tx1"/>
                </a:solidFill>
                <a:latin typeface="Calibri Light" panose="020F0302020204030204" pitchFamily="34" charset="0"/>
              </a:rPr>
              <a:t>Stay Current </a:t>
            </a:r>
            <a:endParaRPr lang="en-US" sz="4000" b="0" dirty="0">
              <a:solidFill>
                <a:schemeClr val="tx1"/>
              </a:solidFill>
              <a:latin typeface="Calibri Light" panose="020F0302020204030204" pitchFamily="34" charset="0"/>
            </a:endParaRPr>
          </a:p>
        </p:txBody>
      </p:sp>
      <p:pic>
        <p:nvPicPr>
          <p:cNvPr id="2" name="Picture 1" descr="Screen Shot 2018-11-05 at 9.46.04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739" y="1547699"/>
            <a:ext cx="2351452" cy="1488175"/>
          </a:xfrm>
          <a:prstGeom prst="rect">
            <a:avLst/>
          </a:prstGeom>
        </p:spPr>
      </p:pic>
      <p:pic>
        <p:nvPicPr>
          <p:cNvPr id="3" name="Picture 2" descr="Screen Shot 2018-11-05 at 6.21.58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269" y="3492247"/>
            <a:ext cx="2599637" cy="1686598"/>
          </a:xfrm>
          <a:prstGeom prst="rect">
            <a:avLst/>
          </a:prstGeom>
        </p:spPr>
      </p:pic>
      <p:sp>
        <p:nvSpPr>
          <p:cNvPr id="21" name="object 2"/>
          <p:cNvSpPr txBox="1"/>
          <p:nvPr/>
        </p:nvSpPr>
        <p:spPr>
          <a:xfrm>
            <a:off x="8458324" y="1507083"/>
            <a:ext cx="2991986" cy="1692771"/>
          </a:xfrm>
          <a:prstGeom prst="rect">
            <a:avLst/>
          </a:prstGeom>
        </p:spPr>
        <p:txBody>
          <a:bodyPr vert="horz" wrap="square" lIns="0" tIns="0" rIns="0" bIns="0" rtlCol="0">
            <a:spAutoFit/>
          </a:bodyPr>
          <a:lstStyle/>
          <a:p>
            <a:pPr marL="12700" marR="5080"/>
            <a:r>
              <a:rPr lang="en-US" sz="1600" dirty="0" smtClean="0">
                <a:latin typeface="Arial"/>
                <a:cs typeface="Arial"/>
              </a:rPr>
              <a:t>This blog gives </a:t>
            </a:r>
            <a:r>
              <a:rPr lang="en-US" sz="1600" dirty="0">
                <a:latin typeface="Arial"/>
                <a:cs typeface="Arial"/>
              </a:rPr>
              <a:t>the director's point of view on everything from Census Bureau news to how we measure America's people, places and economy. </a:t>
            </a:r>
          </a:p>
          <a:p>
            <a:pPr marL="12700" marR="5080"/>
            <a:r>
              <a:rPr lang="en-US" sz="1500" dirty="0" smtClean="0">
                <a:solidFill>
                  <a:prstClr val="black"/>
                </a:solidFill>
                <a:latin typeface="Arial"/>
                <a:cs typeface="Arial"/>
                <a:hlinkClick r:id="rId7"/>
              </a:rPr>
              <a:t>census.gov/newsroom/blogs/director.html</a:t>
            </a:r>
            <a:r>
              <a:rPr lang="en-US" sz="1500" dirty="0" smtClean="0">
                <a:solidFill>
                  <a:prstClr val="black"/>
                </a:solidFill>
                <a:latin typeface="Arial"/>
                <a:cs typeface="Arial"/>
              </a:rPr>
              <a:t> </a:t>
            </a:r>
            <a:endParaRPr sz="1500" dirty="0">
              <a:solidFill>
                <a:prstClr val="black"/>
              </a:solidFill>
              <a:latin typeface="Arial"/>
              <a:cs typeface="Arial"/>
            </a:endParaRPr>
          </a:p>
        </p:txBody>
      </p:sp>
      <p:sp>
        <p:nvSpPr>
          <p:cNvPr id="22" name="object 3"/>
          <p:cNvSpPr txBox="1"/>
          <p:nvPr/>
        </p:nvSpPr>
        <p:spPr>
          <a:xfrm>
            <a:off x="8736150" y="3693655"/>
            <a:ext cx="2991985" cy="2169825"/>
          </a:xfrm>
          <a:prstGeom prst="rect">
            <a:avLst/>
          </a:prstGeom>
        </p:spPr>
        <p:txBody>
          <a:bodyPr vert="horz" wrap="square" lIns="0" tIns="0" rIns="0" bIns="0" rtlCol="0">
            <a:spAutoFit/>
          </a:bodyPr>
          <a:lstStyle/>
          <a:p>
            <a:pPr marL="12700" marR="5080"/>
            <a:r>
              <a:rPr lang="en-US" sz="1600" dirty="0">
                <a:latin typeface="Arial"/>
                <a:cs typeface="Arial"/>
              </a:rPr>
              <a:t>P</a:t>
            </a:r>
            <a:r>
              <a:rPr lang="en-US" sz="1600" dirty="0" smtClean="0">
                <a:latin typeface="Arial"/>
                <a:cs typeface="Arial"/>
              </a:rPr>
              <a:t>rovides </a:t>
            </a:r>
            <a:r>
              <a:rPr lang="en-US" sz="1600" dirty="0">
                <a:latin typeface="Arial"/>
                <a:cs typeface="Arial"/>
              </a:rPr>
              <a:t>links to timely story ideas highlighting the Census Bureau's newsworthy statistics that relate to current events, observances, holidays, and </a:t>
            </a:r>
            <a:r>
              <a:rPr lang="en-US" sz="1600" dirty="0" smtClean="0">
                <a:latin typeface="Arial"/>
                <a:cs typeface="Arial"/>
              </a:rPr>
              <a:t>anniversaries</a:t>
            </a:r>
          </a:p>
          <a:p>
            <a:pPr marL="12700" marR="5080"/>
            <a:r>
              <a:rPr lang="en-US" sz="1500" u="heavy" dirty="0" smtClean="0">
                <a:solidFill>
                  <a:srgbClr val="0000FF"/>
                </a:solidFill>
                <a:latin typeface="Arial"/>
                <a:cs typeface="Arial"/>
                <a:hlinkClick r:id="rId8"/>
              </a:rPr>
              <a:t>census.gov/newsroom/stories.html</a:t>
            </a:r>
            <a:endParaRPr lang="en-US" sz="1500" u="heavy" dirty="0" smtClean="0">
              <a:solidFill>
                <a:srgbClr val="0000FF"/>
              </a:solidFill>
              <a:latin typeface="Arial"/>
              <a:cs typeface="Arial"/>
            </a:endParaRPr>
          </a:p>
          <a:p>
            <a:pPr marL="12700" marR="5080"/>
            <a:r>
              <a:rPr lang="en-US" sz="1500" dirty="0" smtClean="0">
                <a:solidFill>
                  <a:prstClr val="black"/>
                </a:solidFill>
                <a:latin typeface="Arial"/>
                <a:cs typeface="Arial"/>
                <a:hlinkClick r:id="rId9"/>
              </a:rPr>
              <a:t>census.gov/newsroom/facts-for-features.html</a:t>
            </a:r>
            <a:r>
              <a:rPr lang="en-US" sz="1500" dirty="0" smtClean="0">
                <a:solidFill>
                  <a:prstClr val="black"/>
                </a:solidFill>
                <a:latin typeface="Arial"/>
                <a:cs typeface="Arial"/>
              </a:rPr>
              <a:t> </a:t>
            </a:r>
            <a:endParaRPr sz="1500" dirty="0">
              <a:solidFill>
                <a:prstClr val="black"/>
              </a:solidFill>
              <a:latin typeface="Arial"/>
              <a:cs typeface="Arial"/>
            </a:endParaRPr>
          </a:p>
        </p:txBody>
      </p:sp>
      <p:pic>
        <p:nvPicPr>
          <p:cNvPr id="25" name="Picture 24" descr="Screen Shot 2018-11-05 at 10.04.2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2279" y="1547699"/>
            <a:ext cx="2301197" cy="1706440"/>
          </a:xfrm>
          <a:prstGeom prst="rect">
            <a:avLst/>
          </a:prstGeom>
        </p:spPr>
      </p:pic>
      <p:pic>
        <p:nvPicPr>
          <p:cNvPr id="27" name="Picture 26" descr="Screen Shot 2018-11-05 at 6.33.25 PM.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92280" y="3750197"/>
            <a:ext cx="2599637" cy="2222339"/>
          </a:xfrm>
          <a:prstGeom prst="rect">
            <a:avLst/>
          </a:prstGeom>
        </p:spPr>
      </p:pic>
      <p:sp>
        <p:nvSpPr>
          <p:cNvPr id="28" name="TextBox 27"/>
          <p:cNvSpPr txBox="1"/>
          <p:nvPr/>
        </p:nvSpPr>
        <p:spPr>
          <a:xfrm>
            <a:off x="575492" y="1230224"/>
            <a:ext cx="1649651" cy="369332"/>
          </a:xfrm>
          <a:prstGeom prst="rect">
            <a:avLst/>
          </a:prstGeom>
          <a:noFill/>
        </p:spPr>
        <p:txBody>
          <a:bodyPr wrap="none" rtlCol="0">
            <a:spAutoFit/>
          </a:bodyPr>
          <a:lstStyle/>
          <a:p>
            <a:r>
              <a:rPr lang="en-US" dirty="0" smtClean="0">
                <a:latin typeface="+mj-lt"/>
              </a:rPr>
              <a:t>NEWSROOM</a:t>
            </a:r>
            <a:endParaRPr lang="en-US" dirty="0">
              <a:latin typeface="+mj-lt"/>
            </a:endParaRPr>
          </a:p>
        </p:txBody>
      </p:sp>
      <p:sp>
        <p:nvSpPr>
          <p:cNvPr id="29" name="TextBox 28"/>
          <p:cNvSpPr txBox="1"/>
          <p:nvPr/>
        </p:nvSpPr>
        <p:spPr>
          <a:xfrm>
            <a:off x="549291" y="3148589"/>
            <a:ext cx="2275207" cy="369332"/>
          </a:xfrm>
          <a:prstGeom prst="rect">
            <a:avLst/>
          </a:prstGeom>
          <a:noFill/>
        </p:spPr>
        <p:txBody>
          <a:bodyPr wrap="none" rtlCol="0">
            <a:spAutoFit/>
          </a:bodyPr>
          <a:lstStyle/>
          <a:p>
            <a:r>
              <a:rPr lang="en-US" dirty="0" smtClean="0">
                <a:latin typeface="+mj-lt"/>
              </a:rPr>
              <a:t>AMERICA COUNTS</a:t>
            </a:r>
            <a:endParaRPr lang="en-US" dirty="0">
              <a:latin typeface="+mj-lt"/>
            </a:endParaRPr>
          </a:p>
        </p:txBody>
      </p:sp>
      <p:sp>
        <p:nvSpPr>
          <p:cNvPr id="30" name="TextBox 29"/>
          <p:cNvSpPr txBox="1"/>
          <p:nvPr/>
        </p:nvSpPr>
        <p:spPr>
          <a:xfrm>
            <a:off x="6145456" y="1243728"/>
            <a:ext cx="2296760" cy="369332"/>
          </a:xfrm>
          <a:prstGeom prst="rect">
            <a:avLst/>
          </a:prstGeom>
          <a:noFill/>
        </p:spPr>
        <p:txBody>
          <a:bodyPr wrap="none" rtlCol="0">
            <a:spAutoFit/>
          </a:bodyPr>
          <a:lstStyle/>
          <a:p>
            <a:r>
              <a:rPr lang="en-US" dirty="0" smtClean="0">
                <a:latin typeface="+mj-lt"/>
              </a:rPr>
              <a:t>DIRECTOR’S BLOG</a:t>
            </a:r>
            <a:endParaRPr lang="en-US" dirty="0">
              <a:latin typeface="+mj-lt"/>
            </a:endParaRPr>
          </a:p>
        </p:txBody>
      </p:sp>
      <p:sp>
        <p:nvSpPr>
          <p:cNvPr id="31" name="TextBox 30"/>
          <p:cNvSpPr txBox="1"/>
          <p:nvPr/>
        </p:nvSpPr>
        <p:spPr>
          <a:xfrm>
            <a:off x="6119257" y="3420043"/>
            <a:ext cx="2518914" cy="369332"/>
          </a:xfrm>
          <a:prstGeom prst="rect">
            <a:avLst/>
          </a:prstGeom>
          <a:noFill/>
        </p:spPr>
        <p:txBody>
          <a:bodyPr wrap="none" rtlCol="0">
            <a:spAutoFit/>
          </a:bodyPr>
          <a:lstStyle/>
          <a:p>
            <a:r>
              <a:rPr lang="en-US" dirty="0" smtClean="0">
                <a:latin typeface="+mj-lt"/>
              </a:rPr>
              <a:t>STATS FOR STORIES</a:t>
            </a:r>
            <a:endParaRPr lang="en-US" dirty="0">
              <a:latin typeface="+mj-lt"/>
            </a:endParaRPr>
          </a:p>
        </p:txBody>
      </p:sp>
      <p:sp>
        <p:nvSpPr>
          <p:cNvPr id="6" name="Slide Number Placeholder 5"/>
          <p:cNvSpPr>
            <a:spLocks noGrp="1"/>
          </p:cNvSpPr>
          <p:nvPr>
            <p:ph type="sldNum" sz="quarter" idx="12"/>
          </p:nvPr>
        </p:nvSpPr>
        <p:spPr/>
        <p:txBody>
          <a:bodyPr/>
          <a:lstStyle/>
          <a:p>
            <a:fld id="{24BFE6D4-27A9-4AE4-9EAE-AF75F97B179B}" type="slidenum">
              <a:rPr lang="en-US" smtClean="0"/>
              <a:pPr/>
              <a:t>28</a:t>
            </a:fld>
            <a:endParaRPr lang="en-US"/>
          </a:p>
        </p:txBody>
      </p:sp>
    </p:spTree>
    <p:extLst>
      <p:ext uri="{BB962C8B-B14F-4D97-AF65-F5344CB8AC3E}">
        <p14:creationId xmlns:p14="http://schemas.microsoft.com/office/powerpoint/2010/main" val="148687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p:nvPr/>
        </p:nvSpPr>
        <p:spPr>
          <a:xfrm>
            <a:off x="2789137" y="1453897"/>
            <a:ext cx="2973070" cy="707886"/>
          </a:xfrm>
          <a:prstGeom prst="rect">
            <a:avLst/>
          </a:prstGeom>
        </p:spPr>
        <p:txBody>
          <a:bodyPr vert="horz" wrap="square" lIns="0" tIns="0" rIns="0" bIns="0" rtlCol="0">
            <a:spAutoFit/>
          </a:bodyPr>
          <a:lstStyle/>
          <a:p>
            <a:pPr marL="12700" marR="5080" algn="just"/>
            <a:r>
              <a:rPr sz="1600" spc="-5" dirty="0">
                <a:solidFill>
                  <a:srgbClr val="3E3E3E"/>
                </a:solidFill>
                <a:latin typeface="Arial"/>
                <a:cs typeface="Arial"/>
              </a:rPr>
              <a:t>Sig</a:t>
            </a:r>
            <a:r>
              <a:rPr sz="1600" dirty="0">
                <a:solidFill>
                  <a:srgbClr val="3E3E3E"/>
                </a:solidFill>
                <a:latin typeface="Arial"/>
                <a:cs typeface="Arial"/>
              </a:rPr>
              <a:t>n</a:t>
            </a:r>
            <a:r>
              <a:rPr sz="1600" spc="-10" dirty="0">
                <a:solidFill>
                  <a:srgbClr val="3E3E3E"/>
                </a:solidFill>
                <a:latin typeface="Arial"/>
                <a:cs typeface="Arial"/>
              </a:rPr>
              <a:t> </a:t>
            </a:r>
            <a:r>
              <a:rPr sz="1600" spc="-5" dirty="0">
                <a:solidFill>
                  <a:srgbClr val="3E3E3E"/>
                </a:solidFill>
                <a:latin typeface="Arial"/>
                <a:cs typeface="Arial"/>
              </a:rPr>
              <a:t>u</a:t>
            </a:r>
            <a:r>
              <a:rPr sz="1600" dirty="0">
                <a:solidFill>
                  <a:srgbClr val="3E3E3E"/>
                </a:solidFill>
                <a:latin typeface="Arial"/>
                <a:cs typeface="Arial"/>
              </a:rPr>
              <a:t>p </a:t>
            </a:r>
            <a:r>
              <a:rPr sz="1600" spc="-5" dirty="0">
                <a:solidFill>
                  <a:srgbClr val="3E3E3E"/>
                </a:solidFill>
                <a:latin typeface="Arial"/>
                <a:cs typeface="Arial"/>
              </a:rPr>
              <a:t>fo</a:t>
            </a:r>
            <a:r>
              <a:rPr sz="1600" dirty="0">
                <a:solidFill>
                  <a:srgbClr val="3E3E3E"/>
                </a:solidFill>
                <a:latin typeface="Arial"/>
                <a:cs typeface="Arial"/>
              </a:rPr>
              <a:t>r</a:t>
            </a:r>
            <a:r>
              <a:rPr sz="1600" spc="15" dirty="0">
                <a:solidFill>
                  <a:srgbClr val="3E3E3E"/>
                </a:solidFill>
                <a:latin typeface="Arial"/>
                <a:cs typeface="Arial"/>
              </a:rPr>
              <a:t> </a:t>
            </a:r>
            <a:r>
              <a:rPr sz="1600" spc="-5" dirty="0">
                <a:solidFill>
                  <a:srgbClr val="3E3E3E"/>
                </a:solidFill>
                <a:latin typeface="Arial"/>
                <a:cs typeface="Arial"/>
              </a:rPr>
              <a:t>an</a:t>
            </a:r>
            <a:r>
              <a:rPr sz="1600" dirty="0">
                <a:solidFill>
                  <a:srgbClr val="3E3E3E"/>
                </a:solidFill>
                <a:latin typeface="Arial"/>
                <a:cs typeface="Arial"/>
              </a:rPr>
              <a:t>d</a:t>
            </a:r>
            <a:r>
              <a:rPr sz="1600" spc="-5" dirty="0">
                <a:solidFill>
                  <a:srgbClr val="3E3E3E"/>
                </a:solidFill>
                <a:latin typeface="Arial"/>
                <a:cs typeface="Arial"/>
              </a:rPr>
              <a:t> manag</a:t>
            </a:r>
            <a:r>
              <a:rPr sz="1600" dirty="0">
                <a:solidFill>
                  <a:srgbClr val="3E3E3E"/>
                </a:solidFill>
                <a:latin typeface="Arial"/>
                <a:cs typeface="Arial"/>
              </a:rPr>
              <a:t>e</a:t>
            </a:r>
            <a:r>
              <a:rPr sz="1600" spc="5" dirty="0">
                <a:solidFill>
                  <a:srgbClr val="3E3E3E"/>
                </a:solidFill>
                <a:latin typeface="Arial"/>
                <a:cs typeface="Arial"/>
              </a:rPr>
              <a:t> </a:t>
            </a:r>
            <a:r>
              <a:rPr sz="1600" spc="-5" dirty="0">
                <a:solidFill>
                  <a:srgbClr val="3E3E3E"/>
                </a:solidFill>
                <a:latin typeface="Arial"/>
                <a:cs typeface="Arial"/>
              </a:rPr>
              <a:t>ale</a:t>
            </a:r>
            <a:r>
              <a:rPr sz="1600" dirty="0">
                <a:solidFill>
                  <a:srgbClr val="3E3E3E"/>
                </a:solidFill>
                <a:latin typeface="Arial"/>
                <a:cs typeface="Arial"/>
              </a:rPr>
              <a:t>r</a:t>
            </a:r>
            <a:r>
              <a:rPr sz="1600" spc="-5" dirty="0">
                <a:solidFill>
                  <a:srgbClr val="3E3E3E"/>
                </a:solidFill>
                <a:latin typeface="Arial"/>
                <a:cs typeface="Arial"/>
              </a:rPr>
              <a:t>t</a:t>
            </a:r>
            <a:r>
              <a:rPr sz="1600" dirty="0">
                <a:solidFill>
                  <a:srgbClr val="3E3E3E"/>
                </a:solidFill>
                <a:latin typeface="Arial"/>
                <a:cs typeface="Arial"/>
              </a:rPr>
              <a:t>s</a:t>
            </a:r>
            <a:r>
              <a:rPr sz="1600" spc="5" dirty="0">
                <a:solidFill>
                  <a:srgbClr val="3E3E3E"/>
                </a:solidFill>
                <a:latin typeface="Arial"/>
                <a:cs typeface="Arial"/>
              </a:rPr>
              <a:t> </a:t>
            </a:r>
            <a:r>
              <a:rPr sz="1600" spc="-5" dirty="0">
                <a:solidFill>
                  <a:srgbClr val="3E3E3E"/>
                </a:solidFill>
                <a:latin typeface="Arial"/>
                <a:cs typeface="Arial"/>
              </a:rPr>
              <a:t>at </a:t>
            </a:r>
            <a:r>
              <a:rPr lang="en-US" sz="1500" u="heavy" dirty="0">
                <a:solidFill>
                  <a:srgbClr val="0000FF"/>
                </a:solidFill>
                <a:latin typeface="Arial"/>
                <a:cs typeface="Arial"/>
                <a:hlinkClick r:id="rId3"/>
              </a:rPr>
              <a:t>https://public.govdelivery.com/accounts/USCENSUS/subscriber/new</a:t>
            </a:r>
            <a:endParaRPr sz="1500" dirty="0">
              <a:solidFill>
                <a:prstClr val="black"/>
              </a:solidFill>
              <a:latin typeface="Arial"/>
              <a:cs typeface="Arial"/>
            </a:endParaRPr>
          </a:p>
        </p:txBody>
      </p:sp>
      <p:sp>
        <p:nvSpPr>
          <p:cNvPr id="5" name="object 3"/>
          <p:cNvSpPr txBox="1"/>
          <p:nvPr/>
        </p:nvSpPr>
        <p:spPr>
          <a:xfrm>
            <a:off x="2789138" y="2886459"/>
            <a:ext cx="2713355" cy="723275"/>
          </a:xfrm>
          <a:prstGeom prst="rect">
            <a:avLst/>
          </a:prstGeom>
        </p:spPr>
        <p:txBody>
          <a:bodyPr vert="horz" wrap="square" lIns="0" tIns="0" rIns="0" bIns="0" rtlCol="0">
            <a:spAutoFit/>
          </a:bodyPr>
          <a:lstStyle/>
          <a:p>
            <a:pPr marL="12700" marR="5080"/>
            <a:r>
              <a:rPr sz="1600" spc="-5" dirty="0">
                <a:solidFill>
                  <a:srgbClr val="3E3E3E"/>
                </a:solidFill>
                <a:latin typeface="Arial"/>
                <a:cs typeface="Arial"/>
              </a:rPr>
              <a:t>Mo</a:t>
            </a:r>
            <a:r>
              <a:rPr sz="1600" dirty="0">
                <a:solidFill>
                  <a:srgbClr val="3E3E3E"/>
                </a:solidFill>
                <a:latin typeface="Arial"/>
                <a:cs typeface="Arial"/>
              </a:rPr>
              <a:t>re</a:t>
            </a:r>
            <a:r>
              <a:rPr sz="1600" spc="5" dirty="0">
                <a:solidFill>
                  <a:srgbClr val="3E3E3E"/>
                </a:solidFill>
                <a:latin typeface="Arial"/>
                <a:cs typeface="Arial"/>
              </a:rPr>
              <a:t> </a:t>
            </a:r>
            <a:r>
              <a:rPr sz="1600" spc="-5" dirty="0">
                <a:solidFill>
                  <a:srgbClr val="3E3E3E"/>
                </a:solidFill>
                <a:latin typeface="Arial"/>
                <a:cs typeface="Arial"/>
              </a:rPr>
              <a:t>info</a:t>
            </a:r>
            <a:r>
              <a:rPr sz="1600" dirty="0">
                <a:solidFill>
                  <a:srgbClr val="3E3E3E"/>
                </a:solidFill>
                <a:latin typeface="Arial"/>
                <a:cs typeface="Arial"/>
              </a:rPr>
              <a:t>r</a:t>
            </a:r>
            <a:r>
              <a:rPr sz="1600" spc="-5" dirty="0">
                <a:solidFill>
                  <a:srgbClr val="3E3E3E"/>
                </a:solidFill>
                <a:latin typeface="Arial"/>
                <a:cs typeface="Arial"/>
              </a:rPr>
              <a:t>matio</a:t>
            </a:r>
            <a:r>
              <a:rPr sz="1600" dirty="0">
                <a:solidFill>
                  <a:srgbClr val="3E3E3E"/>
                </a:solidFill>
                <a:latin typeface="Arial"/>
                <a:cs typeface="Arial"/>
              </a:rPr>
              <a:t>n</a:t>
            </a:r>
            <a:r>
              <a:rPr sz="1600" spc="10" dirty="0">
                <a:solidFill>
                  <a:srgbClr val="3E3E3E"/>
                </a:solidFill>
                <a:latin typeface="Arial"/>
                <a:cs typeface="Arial"/>
              </a:rPr>
              <a:t> </a:t>
            </a:r>
            <a:r>
              <a:rPr sz="1600" spc="-5" dirty="0">
                <a:solidFill>
                  <a:srgbClr val="3E3E3E"/>
                </a:solidFill>
                <a:latin typeface="Arial"/>
                <a:cs typeface="Arial"/>
              </a:rPr>
              <a:t>o</a:t>
            </a:r>
            <a:r>
              <a:rPr sz="1600" dirty="0">
                <a:solidFill>
                  <a:srgbClr val="3E3E3E"/>
                </a:solidFill>
                <a:latin typeface="Arial"/>
                <a:cs typeface="Arial"/>
              </a:rPr>
              <a:t>n </a:t>
            </a:r>
            <a:r>
              <a:rPr sz="1600" spc="-5" dirty="0">
                <a:solidFill>
                  <a:srgbClr val="3E3E3E"/>
                </a:solidFill>
                <a:latin typeface="Arial"/>
                <a:cs typeface="Arial"/>
              </a:rPr>
              <a:t>the Ame</a:t>
            </a:r>
            <a:r>
              <a:rPr sz="1600" dirty="0">
                <a:solidFill>
                  <a:srgbClr val="3E3E3E"/>
                </a:solidFill>
                <a:latin typeface="Arial"/>
                <a:cs typeface="Arial"/>
              </a:rPr>
              <a:t>r</a:t>
            </a:r>
            <a:r>
              <a:rPr sz="1600" spc="-5" dirty="0">
                <a:solidFill>
                  <a:srgbClr val="3E3E3E"/>
                </a:solidFill>
                <a:latin typeface="Arial"/>
                <a:cs typeface="Arial"/>
              </a:rPr>
              <a:t>i</a:t>
            </a:r>
            <a:r>
              <a:rPr sz="1600" dirty="0">
                <a:solidFill>
                  <a:srgbClr val="3E3E3E"/>
                </a:solidFill>
                <a:latin typeface="Arial"/>
                <a:cs typeface="Arial"/>
              </a:rPr>
              <a:t>c</a:t>
            </a:r>
            <a:r>
              <a:rPr sz="1600" spc="-5" dirty="0">
                <a:solidFill>
                  <a:srgbClr val="3E3E3E"/>
                </a:solidFill>
                <a:latin typeface="Arial"/>
                <a:cs typeface="Arial"/>
              </a:rPr>
              <a:t>a</a:t>
            </a:r>
            <a:r>
              <a:rPr sz="1600" dirty="0">
                <a:solidFill>
                  <a:srgbClr val="3E3E3E"/>
                </a:solidFill>
                <a:latin typeface="Arial"/>
                <a:cs typeface="Arial"/>
              </a:rPr>
              <a:t>n</a:t>
            </a:r>
            <a:r>
              <a:rPr sz="1600" spc="-5" dirty="0">
                <a:solidFill>
                  <a:srgbClr val="3E3E3E"/>
                </a:solidFill>
                <a:latin typeface="Arial"/>
                <a:cs typeface="Arial"/>
              </a:rPr>
              <a:t> </a:t>
            </a:r>
            <a:r>
              <a:rPr sz="1600" dirty="0">
                <a:solidFill>
                  <a:srgbClr val="3E3E3E"/>
                </a:solidFill>
                <a:latin typeface="Arial"/>
                <a:cs typeface="Arial"/>
              </a:rPr>
              <a:t>C</a:t>
            </a:r>
            <a:r>
              <a:rPr sz="1600" spc="-5" dirty="0">
                <a:solidFill>
                  <a:srgbClr val="3E3E3E"/>
                </a:solidFill>
                <a:latin typeface="Arial"/>
                <a:cs typeface="Arial"/>
              </a:rPr>
              <a:t>ommunit</a:t>
            </a:r>
            <a:r>
              <a:rPr sz="1600" dirty="0">
                <a:solidFill>
                  <a:srgbClr val="3E3E3E"/>
                </a:solidFill>
                <a:latin typeface="Arial"/>
                <a:cs typeface="Arial"/>
              </a:rPr>
              <a:t>y</a:t>
            </a:r>
            <a:r>
              <a:rPr sz="1600" spc="5" dirty="0">
                <a:solidFill>
                  <a:srgbClr val="3E3E3E"/>
                </a:solidFill>
                <a:latin typeface="Arial"/>
                <a:cs typeface="Arial"/>
              </a:rPr>
              <a:t> </a:t>
            </a:r>
            <a:r>
              <a:rPr sz="1600" spc="-5" dirty="0">
                <a:solidFill>
                  <a:srgbClr val="3E3E3E"/>
                </a:solidFill>
                <a:latin typeface="Arial"/>
                <a:cs typeface="Arial"/>
              </a:rPr>
              <a:t>Su</a:t>
            </a:r>
            <a:r>
              <a:rPr sz="1600" dirty="0">
                <a:solidFill>
                  <a:srgbClr val="3E3E3E"/>
                </a:solidFill>
                <a:latin typeface="Arial"/>
                <a:cs typeface="Arial"/>
              </a:rPr>
              <a:t>rv</a:t>
            </a:r>
            <a:r>
              <a:rPr sz="1600" spc="-5" dirty="0">
                <a:solidFill>
                  <a:srgbClr val="3E3E3E"/>
                </a:solidFill>
                <a:latin typeface="Arial"/>
                <a:cs typeface="Arial"/>
              </a:rPr>
              <a:t>e</a:t>
            </a:r>
            <a:r>
              <a:rPr sz="1600" dirty="0">
                <a:solidFill>
                  <a:srgbClr val="3E3E3E"/>
                </a:solidFill>
                <a:latin typeface="Arial"/>
                <a:cs typeface="Arial"/>
              </a:rPr>
              <a:t>y: </a:t>
            </a:r>
            <a:r>
              <a:rPr sz="1500" u="heavy" dirty="0">
                <a:solidFill>
                  <a:srgbClr val="0000FF"/>
                </a:solidFill>
                <a:latin typeface="Arial"/>
                <a:cs typeface="Arial"/>
                <a:hlinkClick r:id="rId4"/>
              </a:rPr>
              <a:t>h</a:t>
            </a:r>
            <a:r>
              <a:rPr sz="1500" u="heavy" spc="-5" dirty="0">
                <a:solidFill>
                  <a:srgbClr val="0000FF"/>
                </a:solidFill>
                <a:latin typeface="Arial"/>
                <a:cs typeface="Arial"/>
                <a:hlinkClick r:id="rId4"/>
              </a:rPr>
              <a:t>tt</a:t>
            </a:r>
            <a:r>
              <a:rPr sz="1500" u="heavy" dirty="0">
                <a:solidFill>
                  <a:srgbClr val="0000FF"/>
                </a:solidFill>
                <a:latin typeface="Arial"/>
                <a:cs typeface="Arial"/>
                <a:hlinkClick r:id="rId4"/>
              </a:rPr>
              <a:t>ps</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ww</a:t>
            </a:r>
            <a:r>
              <a:rPr sz="1500" u="heavy" spc="-85" dirty="0">
                <a:solidFill>
                  <a:srgbClr val="0000FF"/>
                </a:solidFill>
                <a:latin typeface="Arial"/>
                <a:cs typeface="Arial"/>
                <a:hlinkClick r:id="rId4"/>
              </a:rPr>
              <a:t>w</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census</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gov</a:t>
            </a:r>
            <a:r>
              <a:rPr sz="1500" u="heavy" spc="-5" dirty="0">
                <a:solidFill>
                  <a:srgbClr val="0000FF"/>
                </a:solidFill>
                <a:latin typeface="Arial"/>
                <a:cs typeface="Arial"/>
                <a:hlinkClick r:id="rId4"/>
              </a:rPr>
              <a:t>/</a:t>
            </a:r>
            <a:r>
              <a:rPr sz="1500" u="heavy" dirty="0">
                <a:solidFill>
                  <a:srgbClr val="0000FF"/>
                </a:solidFill>
                <a:latin typeface="Arial"/>
                <a:cs typeface="Arial"/>
                <a:hlinkClick r:id="rId4"/>
              </a:rPr>
              <a:t>acs</a:t>
            </a:r>
            <a:endParaRPr sz="1500">
              <a:solidFill>
                <a:prstClr val="black"/>
              </a:solidFill>
              <a:latin typeface="Arial"/>
              <a:cs typeface="Arial"/>
            </a:endParaRPr>
          </a:p>
        </p:txBody>
      </p:sp>
      <p:sp>
        <p:nvSpPr>
          <p:cNvPr id="6" name="object 4"/>
          <p:cNvSpPr/>
          <p:nvPr/>
        </p:nvSpPr>
        <p:spPr>
          <a:xfrm>
            <a:off x="1864009" y="2974105"/>
            <a:ext cx="794003" cy="514349"/>
          </a:xfrm>
          <a:prstGeom prst="rect">
            <a:avLst/>
          </a:prstGeom>
          <a:blipFill>
            <a:blip r:embed="rId5" cstate="print"/>
            <a:stretch>
              <a:fillRect/>
            </a:stretch>
          </a:blipFill>
        </p:spPr>
        <p:txBody>
          <a:bodyPr wrap="square" lIns="0" tIns="0" rIns="0" bIns="0" rtlCol="0"/>
          <a:lstStyle/>
          <a:p>
            <a:endParaRPr>
              <a:solidFill>
                <a:prstClr val="black"/>
              </a:solidFill>
              <a:latin typeface="Calibri"/>
            </a:endParaRPr>
          </a:p>
        </p:txBody>
      </p:sp>
      <p:sp>
        <p:nvSpPr>
          <p:cNvPr id="7" name="object 5"/>
          <p:cNvSpPr/>
          <p:nvPr/>
        </p:nvSpPr>
        <p:spPr>
          <a:xfrm>
            <a:off x="6053329" y="2245615"/>
            <a:ext cx="628649" cy="511301"/>
          </a:xfrm>
          <a:prstGeom prst="rect">
            <a:avLst/>
          </a:prstGeom>
          <a:blipFill>
            <a:blip r:embed="rId6" cstate="print"/>
            <a:stretch>
              <a:fillRect/>
            </a:stretch>
          </a:blipFill>
        </p:spPr>
        <p:txBody>
          <a:bodyPr wrap="square" lIns="0" tIns="0" rIns="0" bIns="0" rtlCol="0"/>
          <a:lstStyle/>
          <a:p>
            <a:endParaRPr>
              <a:solidFill>
                <a:prstClr val="black"/>
              </a:solidFill>
              <a:latin typeface="Calibri"/>
            </a:endParaRPr>
          </a:p>
        </p:txBody>
      </p:sp>
      <p:sp>
        <p:nvSpPr>
          <p:cNvPr id="8" name="object 6"/>
          <p:cNvSpPr/>
          <p:nvPr/>
        </p:nvSpPr>
        <p:spPr>
          <a:xfrm>
            <a:off x="6096001" y="1453897"/>
            <a:ext cx="548639" cy="548639"/>
          </a:xfrm>
          <a:prstGeom prst="rect">
            <a:avLst/>
          </a:prstGeom>
          <a:blipFill>
            <a:blip r:embed="rId7" cstate="print"/>
            <a:stretch>
              <a:fillRect/>
            </a:stretch>
          </a:blipFill>
        </p:spPr>
        <p:txBody>
          <a:bodyPr wrap="square" lIns="0" tIns="0" rIns="0" bIns="0" rtlCol="0"/>
          <a:lstStyle/>
          <a:p>
            <a:endParaRPr>
              <a:solidFill>
                <a:prstClr val="black"/>
              </a:solidFill>
              <a:latin typeface="Calibri"/>
            </a:endParaRPr>
          </a:p>
        </p:txBody>
      </p:sp>
      <p:sp>
        <p:nvSpPr>
          <p:cNvPr id="9" name="object 7"/>
          <p:cNvSpPr/>
          <p:nvPr/>
        </p:nvSpPr>
        <p:spPr>
          <a:xfrm>
            <a:off x="6071617" y="3776472"/>
            <a:ext cx="592073" cy="591311"/>
          </a:xfrm>
          <a:prstGeom prst="rect">
            <a:avLst/>
          </a:prstGeom>
          <a:blipFill>
            <a:blip r:embed="rId8" cstate="print"/>
            <a:stretch>
              <a:fillRect/>
            </a:stretch>
          </a:blipFill>
        </p:spPr>
        <p:txBody>
          <a:bodyPr wrap="square" lIns="0" tIns="0" rIns="0" bIns="0" rtlCol="0"/>
          <a:lstStyle/>
          <a:p>
            <a:endParaRPr>
              <a:solidFill>
                <a:prstClr val="black"/>
              </a:solidFill>
              <a:latin typeface="Calibri"/>
            </a:endParaRPr>
          </a:p>
        </p:txBody>
      </p:sp>
      <p:sp>
        <p:nvSpPr>
          <p:cNvPr id="10" name="object 8"/>
          <p:cNvSpPr/>
          <p:nvPr/>
        </p:nvSpPr>
        <p:spPr>
          <a:xfrm>
            <a:off x="5989321" y="2923795"/>
            <a:ext cx="718553" cy="718565"/>
          </a:xfrm>
          <a:prstGeom prst="rect">
            <a:avLst/>
          </a:prstGeom>
          <a:blipFill>
            <a:blip r:embed="rId9" cstate="print"/>
            <a:stretch>
              <a:fillRect/>
            </a:stretch>
          </a:blipFill>
        </p:spPr>
        <p:txBody>
          <a:bodyPr wrap="square" lIns="0" tIns="0" rIns="0" bIns="0" rtlCol="0"/>
          <a:lstStyle/>
          <a:p>
            <a:endParaRPr>
              <a:solidFill>
                <a:prstClr val="black"/>
              </a:solidFill>
              <a:latin typeface="Calibri"/>
            </a:endParaRPr>
          </a:p>
        </p:txBody>
      </p:sp>
      <p:sp>
        <p:nvSpPr>
          <p:cNvPr id="11" name="object 9"/>
          <p:cNvSpPr/>
          <p:nvPr/>
        </p:nvSpPr>
        <p:spPr>
          <a:xfrm>
            <a:off x="6071616" y="4577347"/>
            <a:ext cx="652259" cy="652259"/>
          </a:xfrm>
          <a:prstGeom prst="rect">
            <a:avLst/>
          </a:prstGeom>
          <a:blipFill>
            <a:blip r:embed="rId10" cstate="print"/>
            <a:stretch>
              <a:fillRect/>
            </a:stretch>
          </a:blipFill>
        </p:spPr>
        <p:txBody>
          <a:bodyPr wrap="square" lIns="0" tIns="0" rIns="0" bIns="0" rtlCol="0"/>
          <a:lstStyle/>
          <a:p>
            <a:endParaRPr>
              <a:solidFill>
                <a:prstClr val="black"/>
              </a:solidFill>
              <a:latin typeface="Calibri"/>
            </a:endParaRPr>
          </a:p>
        </p:txBody>
      </p:sp>
      <p:sp>
        <p:nvSpPr>
          <p:cNvPr id="12" name="object 10"/>
          <p:cNvSpPr txBox="1">
            <a:spLocks/>
          </p:cNvSpPr>
          <p:nvPr/>
        </p:nvSpPr>
        <p:spPr>
          <a:xfrm>
            <a:off x="1281757" y="138896"/>
            <a:ext cx="8596569" cy="969111"/>
          </a:xfrm>
          <a:prstGeom prst="rect">
            <a:avLst/>
          </a:prstGeom>
        </p:spPr>
        <p:txBody>
          <a:bodyPr vert="horz" wrap="square" lIns="0" tIns="350139" rIns="0" bIns="0" rtlCol="0">
            <a:spAutoFit/>
          </a:bodyPr>
          <a:lst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a:lstStyle>
          <a:p>
            <a:pPr marL="228600"/>
            <a:r>
              <a:rPr lang="en-US" sz="4000" b="0" spc="-5" dirty="0" smtClean="0">
                <a:solidFill>
                  <a:schemeClr val="tx1"/>
                </a:solidFill>
                <a:latin typeface="Calibri Light" panose="020F0302020204030204" pitchFamily="34" charset="0"/>
              </a:rPr>
              <a:t>Stay Connected </a:t>
            </a:r>
            <a:endParaRPr lang="en-US" sz="4000" b="0" dirty="0">
              <a:solidFill>
                <a:schemeClr val="tx1"/>
              </a:solidFill>
              <a:latin typeface="Calibri Light" panose="020F0302020204030204" pitchFamily="34" charset="0"/>
            </a:endParaRPr>
          </a:p>
        </p:txBody>
      </p:sp>
      <p:sp>
        <p:nvSpPr>
          <p:cNvPr id="13" name="object 11"/>
          <p:cNvSpPr/>
          <p:nvPr/>
        </p:nvSpPr>
        <p:spPr>
          <a:xfrm>
            <a:off x="1940971" y="4464578"/>
            <a:ext cx="640079" cy="640079"/>
          </a:xfrm>
          <a:prstGeom prst="rect">
            <a:avLst/>
          </a:prstGeom>
          <a:blipFill>
            <a:blip r:embed="rId11" cstate="print"/>
            <a:stretch>
              <a:fillRect/>
            </a:stretch>
          </a:blipFill>
        </p:spPr>
        <p:txBody>
          <a:bodyPr wrap="square" lIns="0" tIns="0" rIns="0" bIns="0" rtlCol="0"/>
          <a:lstStyle/>
          <a:p>
            <a:endParaRPr>
              <a:solidFill>
                <a:prstClr val="black"/>
              </a:solidFill>
              <a:latin typeface="Calibri"/>
            </a:endParaRPr>
          </a:p>
        </p:txBody>
      </p:sp>
      <p:sp>
        <p:nvSpPr>
          <p:cNvPr id="14" name="object 12"/>
          <p:cNvSpPr txBox="1"/>
          <p:nvPr/>
        </p:nvSpPr>
        <p:spPr>
          <a:xfrm>
            <a:off x="2793091" y="4225472"/>
            <a:ext cx="2796540" cy="1161857"/>
          </a:xfrm>
          <a:prstGeom prst="rect">
            <a:avLst/>
          </a:prstGeom>
        </p:spPr>
        <p:txBody>
          <a:bodyPr vert="horz" wrap="square" lIns="0" tIns="0" rIns="0" bIns="0" rtlCol="0">
            <a:spAutoFit/>
          </a:bodyPr>
          <a:lstStyle/>
          <a:p>
            <a:pPr marL="12700" marR="250825"/>
            <a:r>
              <a:rPr sz="1500" dirty="0">
                <a:solidFill>
                  <a:prstClr val="black"/>
                </a:solidFill>
                <a:latin typeface="Arial"/>
                <a:cs typeface="Arial"/>
              </a:rPr>
              <a:t>Census</a:t>
            </a:r>
            <a:r>
              <a:rPr sz="1500" spc="5" dirty="0">
                <a:solidFill>
                  <a:prstClr val="black"/>
                </a:solidFill>
                <a:latin typeface="Arial"/>
                <a:cs typeface="Arial"/>
              </a:rPr>
              <a:t> </a:t>
            </a:r>
            <a:r>
              <a:rPr sz="1500" spc="-5" dirty="0">
                <a:solidFill>
                  <a:prstClr val="black"/>
                </a:solidFill>
                <a:latin typeface="Arial"/>
                <a:cs typeface="Arial"/>
              </a:rPr>
              <a:t>(</a:t>
            </a:r>
            <a:r>
              <a:rPr sz="1500" dirty="0">
                <a:solidFill>
                  <a:prstClr val="black"/>
                </a:solidFill>
                <a:latin typeface="Arial"/>
                <a:cs typeface="Arial"/>
              </a:rPr>
              <a:t>Non</a:t>
            </a:r>
            <a:r>
              <a:rPr sz="1500" spc="-5" dirty="0">
                <a:solidFill>
                  <a:prstClr val="black"/>
                </a:solidFill>
                <a:latin typeface="Arial"/>
                <a:cs typeface="Arial"/>
              </a:rPr>
              <a:t>-m</a:t>
            </a:r>
            <a:r>
              <a:rPr sz="1500" dirty="0">
                <a:solidFill>
                  <a:prstClr val="black"/>
                </a:solidFill>
                <a:latin typeface="Arial"/>
                <a:cs typeface="Arial"/>
              </a:rPr>
              <a:t>edia</a:t>
            </a:r>
            <a:r>
              <a:rPr sz="1500" spc="20" dirty="0">
                <a:solidFill>
                  <a:prstClr val="black"/>
                </a:solidFill>
                <a:latin typeface="Arial"/>
                <a:cs typeface="Arial"/>
              </a:rPr>
              <a:t> </a:t>
            </a:r>
            <a:r>
              <a:rPr sz="1500" dirty="0">
                <a:solidFill>
                  <a:prstClr val="black"/>
                </a:solidFill>
                <a:latin typeface="Arial"/>
                <a:cs typeface="Arial"/>
              </a:rPr>
              <a:t>inqui</a:t>
            </a:r>
            <a:r>
              <a:rPr sz="1500" spc="-5" dirty="0">
                <a:solidFill>
                  <a:prstClr val="black"/>
                </a:solidFill>
                <a:latin typeface="Arial"/>
                <a:cs typeface="Arial"/>
              </a:rPr>
              <a:t>r</a:t>
            </a:r>
            <a:r>
              <a:rPr sz="1500" dirty="0">
                <a:solidFill>
                  <a:prstClr val="black"/>
                </a:solidFill>
                <a:latin typeface="Arial"/>
                <a:cs typeface="Arial"/>
              </a:rPr>
              <a:t>ies) 800</a:t>
            </a:r>
            <a:r>
              <a:rPr sz="1500" spc="-5" dirty="0">
                <a:solidFill>
                  <a:prstClr val="black"/>
                </a:solidFill>
                <a:latin typeface="Arial"/>
                <a:cs typeface="Arial"/>
              </a:rPr>
              <a:t>-</a:t>
            </a:r>
            <a:r>
              <a:rPr sz="1500" dirty="0">
                <a:solidFill>
                  <a:prstClr val="black"/>
                </a:solidFill>
                <a:latin typeface="Arial"/>
                <a:cs typeface="Arial"/>
              </a:rPr>
              <a:t>923</a:t>
            </a:r>
            <a:r>
              <a:rPr sz="1500" spc="-5" dirty="0">
                <a:solidFill>
                  <a:prstClr val="black"/>
                </a:solidFill>
                <a:latin typeface="Arial"/>
                <a:cs typeface="Arial"/>
              </a:rPr>
              <a:t>-</a:t>
            </a:r>
            <a:r>
              <a:rPr sz="1500" dirty="0">
                <a:solidFill>
                  <a:prstClr val="black"/>
                </a:solidFill>
                <a:latin typeface="Arial"/>
                <a:cs typeface="Arial"/>
              </a:rPr>
              <a:t>8</a:t>
            </a:r>
            <a:r>
              <a:rPr sz="1500" spc="5" dirty="0">
                <a:solidFill>
                  <a:prstClr val="black"/>
                </a:solidFill>
                <a:latin typeface="Arial"/>
                <a:cs typeface="Arial"/>
              </a:rPr>
              <a:t>282</a:t>
            </a:r>
            <a:endParaRPr sz="1500">
              <a:solidFill>
                <a:prstClr val="black"/>
              </a:solidFill>
              <a:latin typeface="Arial"/>
              <a:cs typeface="Arial"/>
            </a:endParaRPr>
          </a:p>
          <a:p>
            <a:pPr>
              <a:spcBef>
                <a:spcPts val="17"/>
              </a:spcBef>
            </a:pPr>
            <a:endParaRPr sz="1550">
              <a:solidFill>
                <a:prstClr val="black"/>
              </a:solidFill>
              <a:latin typeface="Times New Roman"/>
              <a:cs typeface="Times New Roman"/>
            </a:endParaRPr>
          </a:p>
          <a:p>
            <a:pPr marL="12700" marR="5080"/>
            <a:r>
              <a:rPr sz="1500" dirty="0">
                <a:solidFill>
                  <a:prstClr val="black"/>
                </a:solidFill>
                <a:latin typeface="Arial"/>
                <a:cs typeface="Arial"/>
              </a:rPr>
              <a:t>Public </a:t>
            </a:r>
            <a:r>
              <a:rPr sz="1500" spc="-5" dirty="0">
                <a:solidFill>
                  <a:prstClr val="black"/>
                </a:solidFill>
                <a:latin typeface="Arial"/>
                <a:cs typeface="Arial"/>
              </a:rPr>
              <a:t>I</a:t>
            </a:r>
            <a:r>
              <a:rPr sz="1500" dirty="0">
                <a:solidFill>
                  <a:prstClr val="black"/>
                </a:solidFill>
                <a:latin typeface="Arial"/>
                <a:cs typeface="Arial"/>
              </a:rPr>
              <a:t>n</a:t>
            </a:r>
            <a:r>
              <a:rPr sz="1500" spc="-5" dirty="0">
                <a:solidFill>
                  <a:prstClr val="black"/>
                </a:solidFill>
                <a:latin typeface="Arial"/>
                <a:cs typeface="Arial"/>
              </a:rPr>
              <a:t>f</a:t>
            </a:r>
            <a:r>
              <a:rPr sz="1500" dirty="0">
                <a:solidFill>
                  <a:prstClr val="black"/>
                </a:solidFill>
                <a:latin typeface="Arial"/>
                <a:cs typeface="Arial"/>
              </a:rPr>
              <a:t>o</a:t>
            </a:r>
            <a:r>
              <a:rPr sz="1500" spc="-5" dirty="0">
                <a:solidFill>
                  <a:prstClr val="black"/>
                </a:solidFill>
                <a:latin typeface="Arial"/>
                <a:cs typeface="Arial"/>
              </a:rPr>
              <a:t>rm</a:t>
            </a:r>
            <a:r>
              <a:rPr sz="1500" dirty="0">
                <a:solidFill>
                  <a:prstClr val="black"/>
                </a:solidFill>
                <a:latin typeface="Arial"/>
                <a:cs typeface="Arial"/>
              </a:rPr>
              <a:t>a</a:t>
            </a:r>
            <a:r>
              <a:rPr sz="1500" spc="-5" dirty="0">
                <a:solidFill>
                  <a:prstClr val="black"/>
                </a:solidFill>
                <a:latin typeface="Arial"/>
                <a:cs typeface="Arial"/>
              </a:rPr>
              <a:t>t</a:t>
            </a:r>
            <a:r>
              <a:rPr sz="1500" dirty="0">
                <a:solidFill>
                  <a:prstClr val="black"/>
                </a:solidFill>
                <a:latin typeface="Arial"/>
                <a:cs typeface="Arial"/>
              </a:rPr>
              <a:t>ion</a:t>
            </a:r>
            <a:r>
              <a:rPr sz="1500" spc="15" dirty="0">
                <a:solidFill>
                  <a:prstClr val="black"/>
                </a:solidFill>
                <a:latin typeface="Arial"/>
                <a:cs typeface="Arial"/>
              </a:rPr>
              <a:t> </a:t>
            </a:r>
            <a:r>
              <a:rPr sz="1500" spc="-5" dirty="0">
                <a:solidFill>
                  <a:prstClr val="black"/>
                </a:solidFill>
                <a:latin typeface="Arial"/>
                <a:cs typeface="Arial"/>
              </a:rPr>
              <a:t>O</a:t>
            </a:r>
            <a:r>
              <a:rPr sz="1500" spc="-35" dirty="0">
                <a:solidFill>
                  <a:prstClr val="black"/>
                </a:solidFill>
                <a:latin typeface="Arial"/>
                <a:cs typeface="Arial"/>
              </a:rPr>
              <a:t>f</a:t>
            </a:r>
            <a:r>
              <a:rPr sz="1500" spc="-5" dirty="0">
                <a:solidFill>
                  <a:prstClr val="black"/>
                </a:solidFill>
                <a:latin typeface="Arial"/>
                <a:cs typeface="Arial"/>
              </a:rPr>
              <a:t>f</a:t>
            </a:r>
            <a:r>
              <a:rPr sz="1500" dirty="0">
                <a:solidFill>
                  <a:prstClr val="black"/>
                </a:solidFill>
                <a:latin typeface="Arial"/>
                <a:cs typeface="Arial"/>
              </a:rPr>
              <a:t>ice</a:t>
            </a:r>
            <a:r>
              <a:rPr sz="1500" spc="-5" dirty="0">
                <a:solidFill>
                  <a:prstClr val="black"/>
                </a:solidFill>
                <a:latin typeface="Arial"/>
                <a:cs typeface="Arial"/>
              </a:rPr>
              <a:t> (M</a:t>
            </a:r>
            <a:r>
              <a:rPr sz="1500" dirty="0">
                <a:solidFill>
                  <a:prstClr val="black"/>
                </a:solidFill>
                <a:latin typeface="Arial"/>
                <a:cs typeface="Arial"/>
              </a:rPr>
              <a:t>edia) 301</a:t>
            </a:r>
            <a:r>
              <a:rPr sz="1500" spc="-5" dirty="0">
                <a:solidFill>
                  <a:prstClr val="black"/>
                </a:solidFill>
                <a:latin typeface="Arial"/>
                <a:cs typeface="Arial"/>
              </a:rPr>
              <a:t>-</a:t>
            </a:r>
            <a:r>
              <a:rPr sz="1500" dirty="0">
                <a:solidFill>
                  <a:prstClr val="black"/>
                </a:solidFill>
                <a:latin typeface="Arial"/>
                <a:cs typeface="Arial"/>
              </a:rPr>
              <a:t>763</a:t>
            </a:r>
            <a:r>
              <a:rPr sz="1500" spc="-5" dirty="0">
                <a:solidFill>
                  <a:prstClr val="black"/>
                </a:solidFill>
                <a:latin typeface="Arial"/>
                <a:cs typeface="Arial"/>
              </a:rPr>
              <a:t>-</a:t>
            </a:r>
            <a:r>
              <a:rPr sz="1500" dirty="0">
                <a:solidFill>
                  <a:prstClr val="black"/>
                </a:solidFill>
                <a:latin typeface="Arial"/>
                <a:cs typeface="Arial"/>
              </a:rPr>
              <a:t>3</a:t>
            </a:r>
            <a:r>
              <a:rPr sz="1500" spc="5" dirty="0">
                <a:solidFill>
                  <a:prstClr val="black"/>
                </a:solidFill>
                <a:latin typeface="Arial"/>
                <a:cs typeface="Arial"/>
              </a:rPr>
              <a:t>030</a:t>
            </a:r>
            <a:endParaRPr sz="1500">
              <a:solidFill>
                <a:prstClr val="black"/>
              </a:solidFill>
              <a:latin typeface="Arial"/>
              <a:cs typeface="Arial"/>
            </a:endParaRPr>
          </a:p>
        </p:txBody>
      </p:sp>
      <p:sp>
        <p:nvSpPr>
          <p:cNvPr id="15" name="object 14"/>
          <p:cNvSpPr txBox="1"/>
          <p:nvPr/>
        </p:nvSpPr>
        <p:spPr>
          <a:xfrm>
            <a:off x="6786646" y="1515001"/>
            <a:ext cx="2663825" cy="230832"/>
          </a:xfrm>
          <a:prstGeom prst="rect">
            <a:avLst/>
          </a:prstGeom>
        </p:spPr>
        <p:txBody>
          <a:bodyPr vert="horz" wrap="square" lIns="0" tIns="0" rIns="0" bIns="0" rtlCol="0">
            <a:spAutoFit/>
          </a:bodyPr>
          <a:lstStyle/>
          <a:p>
            <a:pPr marL="12700"/>
            <a:r>
              <a:rPr lang="en-US" sz="1500" spc="-5" dirty="0" smtClean="0">
                <a:solidFill>
                  <a:srgbClr val="3E3E3E"/>
                </a:solidFill>
                <a:latin typeface="Arial"/>
                <a:cs typeface="Arial"/>
                <a:hlinkClick r:id="rId12"/>
              </a:rPr>
              <a:t>facebook.com/uscensusbureau</a:t>
            </a:r>
            <a:endParaRPr sz="1500" dirty="0">
              <a:solidFill>
                <a:prstClr val="black"/>
              </a:solidFill>
              <a:latin typeface="Arial"/>
              <a:cs typeface="Arial"/>
            </a:endParaRPr>
          </a:p>
        </p:txBody>
      </p:sp>
      <p:sp>
        <p:nvSpPr>
          <p:cNvPr id="16" name="object 15"/>
          <p:cNvSpPr txBox="1"/>
          <p:nvPr/>
        </p:nvSpPr>
        <p:spPr>
          <a:xfrm>
            <a:off x="6786644" y="2319673"/>
            <a:ext cx="3572215" cy="3924151"/>
          </a:xfrm>
          <a:prstGeom prst="rect">
            <a:avLst/>
          </a:prstGeom>
        </p:spPr>
        <p:txBody>
          <a:bodyPr vert="horz" wrap="square" lIns="0" tIns="0" rIns="0" bIns="0" rtlCol="0">
            <a:spAutoFit/>
          </a:bodyPr>
          <a:lstStyle/>
          <a:p>
            <a:pPr marL="12700"/>
            <a:r>
              <a:rPr lang="en-US" sz="1500" spc="-5" dirty="0" smtClean="0">
                <a:solidFill>
                  <a:srgbClr val="3E3E3E"/>
                </a:solidFill>
                <a:latin typeface="Arial"/>
                <a:cs typeface="Arial"/>
                <a:hlinkClick r:id="rId13"/>
              </a:rPr>
              <a:t>twitter.com/uscensusbureau</a:t>
            </a:r>
            <a:endParaRPr lang="en-US" sz="1500" spc="-5" dirty="0" smtClean="0">
              <a:solidFill>
                <a:srgbClr val="3E3E3E"/>
              </a:solidFill>
              <a:latin typeface="Arial"/>
              <a:cs typeface="Arial"/>
            </a:endParaRPr>
          </a:p>
          <a:p>
            <a:pPr marL="12700"/>
            <a:endParaRPr lang="en-US" sz="1500" spc="-5" dirty="0" smtClean="0">
              <a:solidFill>
                <a:srgbClr val="3E3E3E"/>
              </a:solidFill>
              <a:latin typeface="Arial"/>
              <a:cs typeface="Arial"/>
            </a:endParaRPr>
          </a:p>
          <a:p>
            <a:pPr marL="12700"/>
            <a:endParaRPr lang="en-US" sz="1500" spc="-5" dirty="0">
              <a:solidFill>
                <a:srgbClr val="3E3E3E"/>
              </a:solidFill>
              <a:latin typeface="Arial"/>
              <a:cs typeface="Arial"/>
            </a:endParaRPr>
          </a:p>
          <a:p>
            <a:pPr marL="12700"/>
            <a:endParaRPr lang="en-US" sz="1500" spc="-5" dirty="0" smtClean="0">
              <a:solidFill>
                <a:srgbClr val="3E3E3E"/>
              </a:solidFill>
              <a:latin typeface="Arial"/>
              <a:cs typeface="Arial"/>
            </a:endParaRPr>
          </a:p>
          <a:p>
            <a:pPr marL="12700"/>
            <a:r>
              <a:rPr lang="en-US" sz="1500" dirty="0" smtClean="0">
                <a:solidFill>
                  <a:srgbClr val="3E3E3E"/>
                </a:solidFill>
                <a:latin typeface="Arial"/>
                <a:cs typeface="Arial"/>
                <a:hlinkClick r:id="rId14"/>
              </a:rPr>
              <a:t>youtube.com/user/uscensusbureau</a:t>
            </a:r>
            <a:endParaRPr lang="en-US" sz="1500" dirty="0" smtClean="0">
              <a:solidFill>
                <a:srgbClr val="3E3E3E"/>
              </a:solidFill>
              <a:latin typeface="Arial"/>
              <a:cs typeface="Arial"/>
            </a:endParaRPr>
          </a:p>
          <a:p>
            <a:pPr marL="12700"/>
            <a:endParaRPr lang="en-US" sz="1500" dirty="0" smtClean="0">
              <a:solidFill>
                <a:srgbClr val="3E3E3E"/>
              </a:solidFill>
              <a:latin typeface="Arial"/>
              <a:cs typeface="Arial"/>
            </a:endParaRPr>
          </a:p>
          <a:p>
            <a:pPr marL="12700"/>
            <a:endParaRPr lang="en-US" sz="1500" dirty="0">
              <a:solidFill>
                <a:srgbClr val="3E3E3E"/>
              </a:solidFill>
              <a:latin typeface="Arial"/>
              <a:cs typeface="Arial"/>
            </a:endParaRPr>
          </a:p>
          <a:p>
            <a:pPr marL="12700"/>
            <a:r>
              <a:rPr lang="en-US" sz="1500" dirty="0" smtClean="0">
                <a:solidFill>
                  <a:srgbClr val="3E3E3E"/>
                </a:solidFill>
                <a:latin typeface="Arial"/>
                <a:cs typeface="Arial"/>
                <a:hlinkClick r:id="rId15"/>
              </a:rPr>
              <a:t>instagram.com/uscensusbureau/</a:t>
            </a:r>
            <a:endParaRPr lang="en-US" sz="1500" dirty="0" smtClean="0">
              <a:solidFill>
                <a:srgbClr val="3E3E3E"/>
              </a:solidFill>
              <a:latin typeface="Arial"/>
              <a:cs typeface="Arial"/>
            </a:endParaRPr>
          </a:p>
          <a:p>
            <a:pPr marL="12700"/>
            <a:endParaRPr lang="en-US" sz="1500" dirty="0" smtClean="0">
              <a:solidFill>
                <a:srgbClr val="3E3E3E"/>
              </a:solidFill>
              <a:latin typeface="Arial"/>
              <a:cs typeface="Arial"/>
            </a:endParaRPr>
          </a:p>
          <a:p>
            <a:pPr marL="12700"/>
            <a:endParaRPr lang="en-US" sz="1500" dirty="0" smtClean="0">
              <a:solidFill>
                <a:srgbClr val="3E3E3E"/>
              </a:solidFill>
              <a:latin typeface="Arial"/>
              <a:cs typeface="Arial"/>
            </a:endParaRPr>
          </a:p>
          <a:p>
            <a:pPr marL="12700"/>
            <a:endParaRPr lang="en-US" sz="1500" dirty="0" smtClean="0">
              <a:solidFill>
                <a:srgbClr val="3E3E3E"/>
              </a:solidFill>
              <a:latin typeface="Arial"/>
              <a:cs typeface="Arial"/>
            </a:endParaRPr>
          </a:p>
          <a:p>
            <a:pPr marL="12700"/>
            <a:r>
              <a:rPr lang="en-US" sz="1500" dirty="0">
                <a:solidFill>
                  <a:srgbClr val="3E3E3E"/>
                </a:solidFill>
                <a:latin typeface="Arial"/>
                <a:cs typeface="Arial"/>
                <a:hlinkClick r:id="rId16"/>
              </a:rPr>
              <a:t>pinterest.com/uscensusbureau/</a:t>
            </a:r>
            <a:r>
              <a:rPr lang="en-US" sz="1500" dirty="0">
                <a:solidFill>
                  <a:srgbClr val="3E3E3E"/>
                </a:solidFill>
                <a:latin typeface="Arial"/>
                <a:cs typeface="Arial"/>
              </a:rPr>
              <a:t> </a:t>
            </a:r>
            <a:endParaRPr lang="en-US" sz="1500" dirty="0" smtClean="0">
              <a:solidFill>
                <a:srgbClr val="3E3E3E"/>
              </a:solidFill>
              <a:latin typeface="Arial"/>
              <a:cs typeface="Arial"/>
            </a:endParaRPr>
          </a:p>
          <a:p>
            <a:pPr marL="12700"/>
            <a:endParaRPr lang="en-US" sz="1500" dirty="0" smtClean="0">
              <a:solidFill>
                <a:srgbClr val="3E3E3E"/>
              </a:solidFill>
              <a:latin typeface="Arial"/>
              <a:cs typeface="Arial"/>
            </a:endParaRPr>
          </a:p>
          <a:p>
            <a:pPr marL="12700"/>
            <a:endParaRPr lang="en-US" sz="1500" dirty="0">
              <a:solidFill>
                <a:srgbClr val="3E3E3E"/>
              </a:solidFill>
              <a:latin typeface="Arial"/>
              <a:cs typeface="Arial"/>
            </a:endParaRPr>
          </a:p>
          <a:p>
            <a:pPr marL="12700"/>
            <a:r>
              <a:rPr lang="en-US" sz="1500" dirty="0">
                <a:solidFill>
                  <a:srgbClr val="3E3E3E"/>
                </a:solidFill>
                <a:latin typeface="Arial"/>
                <a:cs typeface="Arial"/>
                <a:hlinkClick r:id="rId17"/>
              </a:rPr>
              <a:t>linkedin.com/company/us-census-bureau</a:t>
            </a:r>
            <a:r>
              <a:rPr lang="en-US" sz="1500" dirty="0">
                <a:solidFill>
                  <a:srgbClr val="3E3E3E"/>
                </a:solidFill>
                <a:latin typeface="Arial"/>
                <a:cs typeface="Arial"/>
              </a:rPr>
              <a:t> </a:t>
            </a:r>
            <a:endParaRPr lang="en-US" sz="1500" dirty="0">
              <a:solidFill>
                <a:prstClr val="black"/>
              </a:solidFill>
              <a:latin typeface="Arial"/>
              <a:cs typeface="Arial"/>
            </a:endParaRPr>
          </a:p>
          <a:p>
            <a:pPr marL="12700"/>
            <a:endParaRPr lang="en-US" sz="1500" dirty="0">
              <a:solidFill>
                <a:prstClr val="black"/>
              </a:solidFill>
              <a:latin typeface="Arial"/>
              <a:cs typeface="Arial"/>
            </a:endParaRPr>
          </a:p>
          <a:p>
            <a:pPr marL="12700"/>
            <a:r>
              <a:rPr lang="en-US" sz="1500" dirty="0" smtClean="0">
                <a:solidFill>
                  <a:srgbClr val="3E3E3E"/>
                </a:solidFill>
                <a:latin typeface="Arial"/>
                <a:cs typeface="Arial"/>
              </a:rPr>
              <a:t> </a:t>
            </a:r>
            <a:endParaRPr lang="en-US" sz="1500" dirty="0">
              <a:solidFill>
                <a:srgbClr val="3E3E3E"/>
              </a:solidFill>
              <a:latin typeface="Arial"/>
              <a:cs typeface="Arial"/>
            </a:endParaRPr>
          </a:p>
        </p:txBody>
      </p:sp>
      <p:sp>
        <p:nvSpPr>
          <p:cNvPr id="19" name="object 13"/>
          <p:cNvSpPr/>
          <p:nvPr/>
        </p:nvSpPr>
        <p:spPr>
          <a:xfrm>
            <a:off x="6089100" y="5410942"/>
            <a:ext cx="662675" cy="570541"/>
          </a:xfrm>
          <a:prstGeom prst="rect">
            <a:avLst/>
          </a:prstGeom>
          <a:blipFill>
            <a:blip r:embed="rId18" cstate="print"/>
            <a:srcRect/>
            <a:stretch>
              <a:fillRect l="-22416" t="-21900" r="-22222" b="-20072"/>
            </a:stretch>
          </a:blipFill>
        </p:spPr>
        <p:txBody>
          <a:bodyPr wrap="square" lIns="0" tIns="0" rIns="0" bIns="0" rtlCol="0"/>
          <a:lstStyle/>
          <a:p>
            <a:endParaRPr/>
          </a:p>
        </p:txBody>
      </p:sp>
      <p:pic>
        <p:nvPicPr>
          <p:cNvPr id="20" name="Picture 19"/>
          <p:cNvPicPr>
            <a:picLocks noChangeAspect="1"/>
          </p:cNvPicPr>
          <p:nvPr/>
        </p:nvPicPr>
        <p:blipFill>
          <a:blip r:embed="rId19"/>
          <a:stretch>
            <a:fillRect/>
          </a:stretch>
        </p:blipFill>
        <p:spPr>
          <a:xfrm>
            <a:off x="1797716" y="1540783"/>
            <a:ext cx="923637" cy="609600"/>
          </a:xfrm>
          <a:prstGeom prst="rect">
            <a:avLst/>
          </a:prstGeom>
        </p:spPr>
      </p:pic>
      <p:sp>
        <p:nvSpPr>
          <p:cNvPr id="2" name="Slide Number Placeholder 1"/>
          <p:cNvSpPr>
            <a:spLocks noGrp="1"/>
          </p:cNvSpPr>
          <p:nvPr>
            <p:ph type="sldNum" sz="quarter" idx="12"/>
          </p:nvPr>
        </p:nvSpPr>
        <p:spPr/>
        <p:txBody>
          <a:bodyPr/>
          <a:lstStyle/>
          <a:p>
            <a:fld id="{24BFE6D4-27A9-4AE4-9EAE-AF75F97B179B}" type="slidenum">
              <a:rPr lang="en-US" smtClean="0"/>
              <a:pPr/>
              <a:t>29</a:t>
            </a:fld>
            <a:endParaRPr lang="en-US"/>
          </a:p>
        </p:txBody>
      </p:sp>
    </p:spTree>
    <p:extLst>
      <p:ext uri="{BB962C8B-B14F-4D97-AF65-F5344CB8AC3E}">
        <p14:creationId xmlns:p14="http://schemas.microsoft.com/office/powerpoint/2010/main" val="141391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7420"/>
            <a:ext cx="10515600" cy="1325563"/>
          </a:xfrm>
        </p:spPr>
        <p:txBody>
          <a:bodyPr>
            <a:normAutofit/>
          </a:bodyPr>
          <a:lstStyle/>
          <a:p>
            <a:r>
              <a:rPr lang="en-US" sz="3000" dirty="0" smtClean="0"/>
              <a:t>What is the difference?</a:t>
            </a:r>
            <a:endParaRPr lang="en-US" sz="30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4400" y="1293735"/>
            <a:ext cx="10682120" cy="4384329"/>
          </a:xfrm>
        </p:spPr>
      </p:pic>
      <p:sp>
        <p:nvSpPr>
          <p:cNvPr id="3" name="Rectangle 2"/>
          <p:cNvSpPr/>
          <p:nvPr/>
        </p:nvSpPr>
        <p:spPr>
          <a:xfrm>
            <a:off x="1841281" y="5379920"/>
            <a:ext cx="1016000" cy="369332"/>
          </a:xfrm>
          <a:prstGeom prst="rect">
            <a:avLst/>
          </a:prstGeom>
        </p:spPr>
        <p:txBody>
          <a:bodyPr wrap="square">
            <a:spAutoFit/>
          </a:bodyPr>
          <a:lstStyle/>
          <a:p>
            <a:r>
              <a:rPr lang="en-US" dirty="0" smtClean="0">
                <a:hlinkClick r:id="rId4"/>
              </a:rPr>
              <a:t>Race</a:t>
            </a:r>
            <a:endParaRPr lang="en-US" dirty="0"/>
          </a:p>
        </p:txBody>
      </p:sp>
      <p:sp>
        <p:nvSpPr>
          <p:cNvPr id="5" name="Rectangle 4"/>
          <p:cNvSpPr/>
          <p:nvPr/>
        </p:nvSpPr>
        <p:spPr>
          <a:xfrm>
            <a:off x="3873281" y="5379920"/>
            <a:ext cx="2336800" cy="369332"/>
          </a:xfrm>
          <a:prstGeom prst="rect">
            <a:avLst/>
          </a:prstGeom>
        </p:spPr>
        <p:txBody>
          <a:bodyPr wrap="square">
            <a:spAutoFit/>
          </a:bodyPr>
          <a:lstStyle/>
          <a:p>
            <a:r>
              <a:rPr lang="en-US" dirty="0" smtClean="0">
                <a:hlinkClick r:id="rId5"/>
              </a:rPr>
              <a:t>Hispanic-Origin</a:t>
            </a:r>
            <a:endParaRPr lang="en-US" dirty="0"/>
          </a:p>
        </p:txBody>
      </p:sp>
      <p:sp>
        <p:nvSpPr>
          <p:cNvPr id="6" name="Rectangle 5"/>
          <p:cNvSpPr/>
          <p:nvPr/>
        </p:nvSpPr>
        <p:spPr>
          <a:xfrm>
            <a:off x="6616481" y="5379920"/>
            <a:ext cx="2032000" cy="369332"/>
          </a:xfrm>
          <a:prstGeom prst="rect">
            <a:avLst/>
          </a:prstGeom>
        </p:spPr>
        <p:txBody>
          <a:bodyPr wrap="square">
            <a:spAutoFit/>
          </a:bodyPr>
          <a:lstStyle/>
          <a:p>
            <a:r>
              <a:rPr lang="en-US" dirty="0" smtClean="0">
                <a:hlinkClick r:id="rId6"/>
              </a:rPr>
              <a:t>Foreign-Born</a:t>
            </a:r>
            <a:endParaRPr lang="en-US" dirty="0"/>
          </a:p>
        </p:txBody>
      </p:sp>
      <p:sp>
        <p:nvSpPr>
          <p:cNvPr id="7" name="Rectangle 6"/>
          <p:cNvSpPr/>
          <p:nvPr/>
        </p:nvSpPr>
        <p:spPr>
          <a:xfrm>
            <a:off x="9562881" y="5379920"/>
            <a:ext cx="1524000" cy="369332"/>
          </a:xfrm>
          <a:prstGeom prst="rect">
            <a:avLst/>
          </a:prstGeom>
        </p:spPr>
        <p:txBody>
          <a:bodyPr wrap="square">
            <a:spAutoFit/>
          </a:bodyPr>
          <a:lstStyle/>
          <a:p>
            <a:r>
              <a:rPr lang="en-US" dirty="0" smtClean="0">
                <a:hlinkClick r:id="rId7"/>
              </a:rPr>
              <a:t>Ancestry</a:t>
            </a:r>
            <a:endParaRPr lang="en-US" dirty="0"/>
          </a:p>
        </p:txBody>
      </p:sp>
      <p:sp>
        <p:nvSpPr>
          <p:cNvPr id="8" name="Slide Number Placeholder 7"/>
          <p:cNvSpPr>
            <a:spLocks noGrp="1"/>
          </p:cNvSpPr>
          <p:nvPr>
            <p:ph type="sldNum" sz="quarter" idx="12"/>
          </p:nvPr>
        </p:nvSpPr>
        <p:spPr/>
        <p:txBody>
          <a:bodyPr/>
          <a:lstStyle/>
          <a:p>
            <a:fld id="{24BFE6D4-27A9-4AE4-9EAE-AF75F97B179B}" type="slidenum">
              <a:rPr lang="en-US" smtClean="0"/>
              <a:pPr/>
              <a:t>3</a:t>
            </a:fld>
            <a:endParaRPr lang="en-US" dirty="0"/>
          </a:p>
        </p:txBody>
      </p:sp>
    </p:spTree>
    <p:extLst>
      <p:ext uri="{BB962C8B-B14F-4D97-AF65-F5344CB8AC3E}">
        <p14:creationId xmlns:p14="http://schemas.microsoft.com/office/powerpoint/2010/main" val="1836420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1360947" y="1163236"/>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841250" y="3000903"/>
            <a:ext cx="4501553" cy="584775"/>
          </a:xfrm>
          <a:prstGeom prst="rect">
            <a:avLst/>
          </a:prstGeom>
        </p:spPr>
        <p:txBody>
          <a:bodyPr wrap="none">
            <a:spAutoFit/>
          </a:bodyPr>
          <a:lstStyle/>
          <a:p>
            <a:r>
              <a:rPr lang="en-US" sz="1600" b="1" dirty="0" smtClean="0">
                <a:solidFill>
                  <a:srgbClr val="FF7043"/>
                </a:solidFill>
              </a:rPr>
              <a:t>To tell us your story, visit:</a:t>
            </a:r>
          </a:p>
          <a:p>
            <a:r>
              <a:rPr lang="en-US" sz="1600" b="1" dirty="0" smtClean="0">
                <a:solidFill>
                  <a:srgbClr val="FF7043"/>
                </a:solidFill>
              </a:rPr>
              <a:t>census.gov/</a:t>
            </a:r>
            <a:r>
              <a:rPr lang="en-US" sz="1600" b="1" dirty="0" err="1" smtClean="0">
                <a:solidFill>
                  <a:srgbClr val="FF7043"/>
                </a:solidFill>
              </a:rPr>
              <a:t>acs</a:t>
            </a:r>
            <a:r>
              <a:rPr lang="en-US" sz="1600" b="1" dirty="0" smtClean="0">
                <a:solidFill>
                  <a:srgbClr val="FF7043"/>
                </a:solidFill>
              </a:rPr>
              <a:t>/www/share-your-story/</a:t>
            </a:r>
            <a:r>
              <a:rPr lang="en-US" sz="1600" b="1" dirty="0" err="1" smtClean="0">
                <a:solidFill>
                  <a:srgbClr val="FF7043"/>
                </a:solidFill>
              </a:rPr>
              <a:t>index.php</a:t>
            </a:r>
            <a:r>
              <a:rPr lang="en-US" sz="1600" b="1" dirty="0" smtClean="0">
                <a:solidFill>
                  <a:srgbClr val="FF7043"/>
                </a:solidFill>
              </a:rPr>
              <a:t> </a:t>
            </a:r>
            <a:endParaRPr lang="en-US" sz="1600" b="1" dirty="0">
              <a:solidFill>
                <a:srgbClr val="FF7043"/>
              </a:solidFill>
            </a:endParaRPr>
          </a:p>
        </p:txBody>
      </p:sp>
      <p:sp>
        <p:nvSpPr>
          <p:cNvPr id="7" name="Title 1"/>
          <p:cNvSpPr txBox="1">
            <a:spLocks/>
          </p:cNvSpPr>
          <p:nvPr/>
        </p:nvSpPr>
        <p:spPr>
          <a:xfrm>
            <a:off x="545432" y="338760"/>
            <a:ext cx="10972800" cy="834431"/>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smtClean="0">
                <a:solidFill>
                  <a:schemeClr val="tx1">
                    <a:lumMod val="75000"/>
                    <a:lumOff val="25000"/>
                  </a:schemeClr>
                </a:solidFill>
              </a:rPr>
              <a:t>The American Community Survey</a:t>
            </a:r>
            <a:br>
              <a:rPr lang="en-US" sz="2400" dirty="0" smtClean="0">
                <a:solidFill>
                  <a:schemeClr val="tx1">
                    <a:lumMod val="75000"/>
                    <a:lumOff val="25000"/>
                  </a:schemeClr>
                </a:solidFill>
              </a:rPr>
            </a:br>
            <a:r>
              <a:rPr lang="en-US" sz="2400" dirty="0" smtClean="0">
                <a:solidFill>
                  <a:schemeClr val="accent1"/>
                </a:solidFill>
              </a:rPr>
              <a:t>Data Tell Stories. Tell Us Yours!</a:t>
            </a:r>
            <a:endParaRPr lang="en-US" sz="2400" dirty="0">
              <a:solidFill>
                <a:schemeClr val="accent1"/>
              </a:solidFill>
            </a:endParaRPr>
          </a:p>
        </p:txBody>
      </p:sp>
      <p:sp>
        <p:nvSpPr>
          <p:cNvPr id="9" name="Slide Number Placeholder 8"/>
          <p:cNvSpPr>
            <a:spLocks noGrp="1"/>
          </p:cNvSpPr>
          <p:nvPr>
            <p:ph type="sldNum" sz="quarter" idx="12"/>
          </p:nvPr>
        </p:nvSpPr>
        <p:spPr/>
        <p:txBody>
          <a:bodyPr/>
          <a:lstStyle/>
          <a:p>
            <a:fld id="{24BFE6D4-27A9-4AE4-9EAE-AF75F97B179B}" type="slidenum">
              <a:rPr lang="en-US" smtClean="0"/>
              <a:pPr/>
              <a:t>30</a:t>
            </a:fld>
            <a:endParaRPr lang="en-US" dirty="0"/>
          </a:p>
        </p:txBody>
      </p:sp>
    </p:spTree>
    <p:extLst>
      <p:ext uri="{BB962C8B-B14F-4D97-AF65-F5344CB8AC3E}">
        <p14:creationId xmlns:p14="http://schemas.microsoft.com/office/powerpoint/2010/main" val="3769070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21932" y="1334155"/>
            <a:ext cx="6019800" cy="4862870"/>
          </a:xfrm>
          <a:prstGeom prst="rect">
            <a:avLst/>
          </a:prstGeom>
        </p:spPr>
        <p:txBody>
          <a:bodyPr wrap="square">
            <a:spAutoFit/>
          </a:bodyPr>
          <a:lstStyle/>
          <a:p>
            <a:pPr algn="ctr" defTabSz="914172">
              <a:defRPr/>
            </a:pPr>
            <a:r>
              <a:rPr lang="en-US" sz="2000" b="1" dirty="0">
                <a:solidFill>
                  <a:schemeClr val="tx1">
                    <a:lumMod val="75000"/>
                    <a:lumOff val="25000"/>
                  </a:schemeClr>
                </a:solidFill>
                <a:cs typeface="Arial" pitchFamily="34" charset="0"/>
              </a:rPr>
              <a:t>U.S. Census Bureau</a:t>
            </a:r>
          </a:p>
          <a:p>
            <a:pPr algn="ctr" defTabSz="914172">
              <a:lnSpc>
                <a:spcPct val="50000"/>
              </a:lnSpc>
              <a:spcBef>
                <a:spcPct val="50000"/>
              </a:spcBef>
              <a:defRPr/>
            </a:pPr>
            <a:r>
              <a:rPr lang="en-US" sz="2000" b="1" dirty="0">
                <a:solidFill>
                  <a:schemeClr val="tx1">
                    <a:lumMod val="75000"/>
                    <a:lumOff val="25000"/>
                  </a:schemeClr>
                </a:solidFill>
                <a:cs typeface="Arial" pitchFamily="34" charset="0"/>
              </a:rPr>
              <a:t>Data Dissemination </a:t>
            </a:r>
            <a:r>
              <a:rPr lang="en-US" sz="2000" b="1" dirty="0" smtClean="0">
                <a:solidFill>
                  <a:schemeClr val="tx1">
                    <a:lumMod val="75000"/>
                    <a:lumOff val="25000"/>
                  </a:schemeClr>
                </a:solidFill>
                <a:cs typeface="Arial" pitchFamily="34" charset="0"/>
              </a:rPr>
              <a:t>Specialist</a:t>
            </a:r>
            <a:endParaRPr lang="en-US" sz="2000" b="1" dirty="0">
              <a:solidFill>
                <a:schemeClr val="tx1">
                  <a:lumMod val="75000"/>
                  <a:lumOff val="25000"/>
                </a:schemeClr>
              </a:solidFill>
              <a:cs typeface="Arial" pitchFamily="34" charset="0"/>
            </a:endParaRPr>
          </a:p>
          <a:p>
            <a:pPr algn="ctr" defTabSz="914172">
              <a:lnSpc>
                <a:spcPct val="50000"/>
              </a:lnSpc>
              <a:spcBef>
                <a:spcPct val="50000"/>
              </a:spcBef>
              <a:defRPr/>
            </a:pPr>
            <a:endParaRPr lang="en-US" sz="2000" b="1" dirty="0">
              <a:solidFill>
                <a:schemeClr val="tx1">
                  <a:lumMod val="75000"/>
                  <a:lumOff val="25000"/>
                </a:schemeClr>
              </a:solidFill>
              <a:effectLst>
                <a:outerShdw blurRad="38100" dist="38100" dir="2700000" algn="tl">
                  <a:srgbClr val="000000">
                    <a:alpha val="43137"/>
                  </a:srgbClr>
                </a:outerShdw>
              </a:effectLst>
              <a:cs typeface="Arial" panose="020B0604020202020204" pitchFamily="34" charset="0"/>
            </a:endParaRPr>
          </a:p>
          <a:p>
            <a:pPr algn="ctr" defTabSz="914172">
              <a:lnSpc>
                <a:spcPct val="50000"/>
              </a:lnSpc>
              <a:spcBef>
                <a:spcPct val="50000"/>
              </a:spcBef>
              <a:defRPr/>
            </a:pPr>
            <a:r>
              <a:rPr lang="en-US" sz="3500" b="1" dirty="0">
                <a:solidFill>
                  <a:schemeClr val="tx1">
                    <a:lumMod val="75000"/>
                    <a:lumOff val="25000"/>
                  </a:schemeClr>
                </a:solidFill>
                <a:cs typeface="Arial" panose="020B0604020202020204" pitchFamily="34" charset="0"/>
              </a:rPr>
              <a:t>Eric Coyle</a:t>
            </a:r>
          </a:p>
          <a:p>
            <a:pPr algn="ctr" defTabSz="914172">
              <a:lnSpc>
                <a:spcPct val="50000"/>
              </a:lnSpc>
              <a:spcBef>
                <a:spcPct val="50000"/>
              </a:spcBef>
              <a:defRPr/>
            </a:pPr>
            <a:r>
              <a:rPr lang="en-US" sz="2400" b="1" dirty="0">
                <a:solidFill>
                  <a:srgbClr val="C00000"/>
                </a:solidFill>
                <a:cs typeface="Arial" pitchFamily="34" charset="0"/>
              </a:rPr>
              <a:t> </a:t>
            </a:r>
            <a:r>
              <a:rPr lang="en-US" sz="2400" b="1" dirty="0">
                <a:solidFill>
                  <a:schemeClr val="accent3">
                    <a:lumMod val="75000"/>
                  </a:schemeClr>
                </a:solidFill>
                <a:cs typeface="Arial" pitchFamily="34" charset="0"/>
              </a:rPr>
              <a:t>(702) 236-3202 </a:t>
            </a:r>
          </a:p>
          <a:p>
            <a:pPr algn="ctr" defTabSz="914172">
              <a:lnSpc>
                <a:spcPct val="50000"/>
              </a:lnSpc>
              <a:spcBef>
                <a:spcPct val="50000"/>
              </a:spcBef>
              <a:defRPr/>
            </a:pPr>
            <a:r>
              <a:rPr lang="en-US" sz="2000" dirty="0">
                <a:solidFill>
                  <a:srgbClr val="C00000"/>
                </a:solidFill>
                <a:effectLst>
                  <a:outerShdw blurRad="38100" dist="38100" dir="2700000" algn="tl">
                    <a:srgbClr val="000000"/>
                  </a:outerShdw>
                </a:effectLst>
                <a:cs typeface="Arial" panose="020B0604020202020204" pitchFamily="34" charset="0"/>
              </a:rPr>
              <a:t> </a:t>
            </a:r>
            <a:r>
              <a:rPr lang="en-US" sz="2400" dirty="0">
                <a:cs typeface="Arial" pitchFamily="34" charset="0"/>
                <a:hlinkClick r:id="rId3"/>
              </a:rPr>
              <a:t>eric.a.coyle@census.gov</a:t>
            </a:r>
            <a:endParaRPr lang="en-US" sz="24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endParaRPr lang="en-US" sz="1000" dirty="0">
              <a:cs typeface="Arial" pitchFamily="34" charset="0"/>
            </a:endParaRPr>
          </a:p>
          <a:p>
            <a:pPr algn="ctr" defTabSz="914172">
              <a:lnSpc>
                <a:spcPct val="50000"/>
              </a:lnSpc>
              <a:spcBef>
                <a:spcPct val="50000"/>
              </a:spcBef>
              <a:defRPr/>
            </a:pPr>
            <a:r>
              <a:rPr lang="en-US" sz="2400" b="1" dirty="0">
                <a:solidFill>
                  <a:schemeClr val="tx1">
                    <a:lumMod val="75000"/>
                    <a:lumOff val="25000"/>
                  </a:schemeClr>
                </a:solidFill>
                <a:cs typeface="Arial" pitchFamily="34" charset="0"/>
              </a:rPr>
              <a:t>Additional Assistance:</a:t>
            </a:r>
          </a:p>
          <a:p>
            <a:pPr algn="ctr" defTabSz="914172">
              <a:lnSpc>
                <a:spcPct val="50000"/>
              </a:lnSpc>
              <a:spcBef>
                <a:spcPct val="50000"/>
              </a:spcBef>
              <a:defRPr/>
            </a:pPr>
            <a:endParaRPr lang="en-US" sz="1500" dirty="0">
              <a:solidFill>
                <a:schemeClr val="tx1">
                  <a:lumMod val="75000"/>
                  <a:lumOff val="25000"/>
                </a:schemeClr>
              </a:solidFill>
              <a:cs typeface="Arial" pitchFamily="34" charset="0"/>
            </a:endParaRPr>
          </a:p>
          <a:p>
            <a:pPr algn="ctr" defTabSz="914172">
              <a:lnSpc>
                <a:spcPct val="50000"/>
              </a:lnSpc>
              <a:spcBef>
                <a:spcPct val="50000"/>
              </a:spcBef>
              <a:defRPr/>
            </a:pPr>
            <a:r>
              <a:rPr lang="en-US" sz="2000" b="1" dirty="0">
                <a:solidFill>
                  <a:schemeClr val="tx1">
                    <a:lumMod val="75000"/>
                    <a:lumOff val="25000"/>
                  </a:schemeClr>
                </a:solidFill>
                <a:cs typeface="Arial" pitchFamily="34" charset="0"/>
              </a:rPr>
              <a:t>Toll-free number:</a:t>
            </a:r>
          </a:p>
          <a:p>
            <a:pPr algn="ctr" defTabSz="914172">
              <a:lnSpc>
                <a:spcPct val="50000"/>
              </a:lnSpc>
              <a:spcBef>
                <a:spcPct val="50000"/>
              </a:spcBef>
              <a:defRPr/>
            </a:pPr>
            <a:r>
              <a:rPr lang="en-US" b="1" dirty="0">
                <a:solidFill>
                  <a:srgbClr val="C00000"/>
                </a:solidFill>
                <a:cs typeface="Arial" pitchFamily="34" charset="0"/>
              </a:rPr>
              <a:t> </a:t>
            </a:r>
            <a:r>
              <a:rPr lang="en-US" b="1" dirty="0">
                <a:solidFill>
                  <a:schemeClr val="accent3">
                    <a:lumMod val="75000"/>
                  </a:schemeClr>
                </a:solidFill>
                <a:cs typeface="Arial" pitchFamily="34" charset="0"/>
              </a:rPr>
              <a:t>1-844-ASK-DATA (1-844-275-2342)</a:t>
            </a:r>
          </a:p>
          <a:p>
            <a:pPr algn="ctr" defTabSz="914172">
              <a:lnSpc>
                <a:spcPct val="50000"/>
              </a:lnSpc>
              <a:spcBef>
                <a:spcPct val="50000"/>
              </a:spcBef>
              <a:defRPr/>
            </a:pPr>
            <a:endParaRPr lang="en-US" sz="1000" b="1" dirty="0">
              <a:solidFill>
                <a:srgbClr val="C00000"/>
              </a:solidFill>
              <a:cs typeface="Arial" pitchFamily="34" charset="0"/>
            </a:endParaRPr>
          </a:p>
          <a:p>
            <a:pPr algn="ctr" defTabSz="914172">
              <a:lnSpc>
                <a:spcPct val="50000"/>
              </a:lnSpc>
              <a:spcBef>
                <a:spcPct val="50000"/>
              </a:spcBef>
              <a:defRPr/>
            </a:pPr>
            <a:r>
              <a:rPr lang="en-US" sz="2000" dirty="0">
                <a:cs typeface="Arial" pitchFamily="34" charset="0"/>
                <a:hlinkClick r:id="rId4"/>
              </a:rPr>
              <a:t>census.askdata@census.gov</a:t>
            </a:r>
            <a:r>
              <a:rPr lang="en-US" sz="2000" dirty="0">
                <a:cs typeface="Arial" pitchFamily="34" charset="0"/>
              </a:rPr>
              <a:t> </a:t>
            </a:r>
          </a:p>
          <a:p>
            <a:pPr algn="ctr">
              <a:spcBef>
                <a:spcPct val="50000"/>
              </a:spcBef>
              <a:defRPr/>
            </a:pPr>
            <a:endParaRPr lang="en-US" sz="2000" dirty="0">
              <a:cs typeface="Arial" pitchFamily="34"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2006990"/>
            <a:ext cx="2234420" cy="22344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93267" y="2028825"/>
            <a:ext cx="2240280" cy="2240280"/>
          </a:xfrm>
          <a:prstGeom prst="rect">
            <a:avLst/>
          </a:prstGeom>
        </p:spPr>
      </p:pic>
      <p:sp>
        <p:nvSpPr>
          <p:cNvPr id="9" name="Title 1"/>
          <p:cNvSpPr txBox="1">
            <a:spLocks/>
          </p:cNvSpPr>
          <p:nvPr/>
        </p:nvSpPr>
        <p:spPr>
          <a:xfrm>
            <a:off x="545432" y="338760"/>
            <a:ext cx="10972800" cy="133958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tx1">
                    <a:lumMod val="75000"/>
                    <a:lumOff val="25000"/>
                  </a:schemeClr>
                </a:solidFill>
              </a:rPr>
              <a:t>Additional Resources:</a:t>
            </a:r>
            <a:r>
              <a:rPr lang="en-US" sz="2400" dirty="0" smtClean="0">
                <a:solidFill>
                  <a:schemeClr val="tx1">
                    <a:lumMod val="75000"/>
                    <a:lumOff val="25000"/>
                  </a:schemeClr>
                </a:solidFill>
              </a:rPr>
              <a:t/>
            </a:r>
            <a:br>
              <a:rPr lang="en-US" sz="2400" dirty="0" smtClean="0">
                <a:solidFill>
                  <a:schemeClr val="tx1">
                    <a:lumMod val="75000"/>
                    <a:lumOff val="25000"/>
                  </a:schemeClr>
                </a:solidFill>
              </a:rPr>
            </a:br>
            <a:r>
              <a:rPr lang="en-US" sz="2400" dirty="0" smtClean="0">
                <a:solidFill>
                  <a:schemeClr val="accent2">
                    <a:lumMod val="60000"/>
                    <a:lumOff val="40000"/>
                  </a:schemeClr>
                </a:solidFill>
              </a:rPr>
              <a:t>Want Free Training?</a:t>
            </a:r>
          </a:p>
          <a:p>
            <a:r>
              <a:rPr lang="en-US" sz="2400" dirty="0" smtClean="0">
                <a:solidFill>
                  <a:schemeClr val="accent2">
                    <a:lumMod val="60000"/>
                    <a:lumOff val="40000"/>
                  </a:schemeClr>
                </a:solidFill>
              </a:rPr>
              <a:t>Need Local Stats?</a:t>
            </a:r>
            <a:endParaRPr lang="en-US" sz="2400" dirty="0">
              <a:solidFill>
                <a:schemeClr val="accent2">
                  <a:lumMod val="60000"/>
                  <a:lumOff val="40000"/>
                </a:schemeClr>
              </a:solidFill>
            </a:endParaRPr>
          </a:p>
        </p:txBody>
      </p:sp>
      <p:sp>
        <p:nvSpPr>
          <p:cNvPr id="3" name="Slide Number Placeholder 2"/>
          <p:cNvSpPr>
            <a:spLocks noGrp="1"/>
          </p:cNvSpPr>
          <p:nvPr>
            <p:ph type="sldNum" sz="quarter" idx="12"/>
          </p:nvPr>
        </p:nvSpPr>
        <p:spPr/>
        <p:txBody>
          <a:bodyPr/>
          <a:lstStyle/>
          <a:p>
            <a:r>
              <a:rPr lang="en-US" dirty="0" smtClean="0"/>
              <a:t>31</a:t>
            </a:r>
            <a:endParaRPr lang="en-US" dirty="0"/>
          </a:p>
        </p:txBody>
      </p:sp>
    </p:spTree>
    <p:extLst>
      <p:ext uri="{BB962C8B-B14F-4D97-AF65-F5344CB8AC3E}">
        <p14:creationId xmlns:p14="http://schemas.microsoft.com/office/powerpoint/2010/main" val="3683823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03" y="495300"/>
            <a:ext cx="10515600" cy="2852737"/>
          </a:xfrm>
        </p:spPr>
        <p:txBody>
          <a:bodyPr>
            <a:normAutofit/>
          </a:bodyPr>
          <a:lstStyle/>
          <a:p>
            <a:pPr algn="l"/>
            <a:r>
              <a:rPr lang="en-US" sz="2800" i="1" dirty="0" smtClean="0">
                <a:solidFill>
                  <a:schemeClr val="tx2"/>
                </a:solidFill>
              </a:rPr>
              <a:t>Q&amp;A and Thank You!</a:t>
            </a:r>
            <a:endParaRPr lang="en-US" sz="2800" i="1" dirty="0">
              <a:solidFill>
                <a:schemeClr val="tx2"/>
              </a:solidFill>
            </a:endParaRPr>
          </a:p>
        </p:txBody>
      </p:sp>
      <p:sp>
        <p:nvSpPr>
          <p:cNvPr id="6" name="Slide Number Placeholder 5"/>
          <p:cNvSpPr>
            <a:spLocks noGrp="1"/>
          </p:cNvSpPr>
          <p:nvPr>
            <p:ph type="sldNum" sz="quarter" idx="12"/>
          </p:nvPr>
        </p:nvSpPr>
        <p:spPr/>
        <p:txBody>
          <a:bodyPr/>
          <a:lstStyle/>
          <a:p>
            <a:fld id="{24BFE6D4-27A9-4AE4-9EAE-AF75F97B179B}" type="slidenum">
              <a:rPr lang="en-US" smtClean="0"/>
              <a:pPr/>
              <a:t>32</a:t>
            </a:fld>
            <a:endParaRPr lang="en-US"/>
          </a:p>
        </p:txBody>
      </p:sp>
    </p:spTree>
    <p:extLst>
      <p:ext uri="{BB962C8B-B14F-4D97-AF65-F5344CB8AC3E}">
        <p14:creationId xmlns:p14="http://schemas.microsoft.com/office/powerpoint/2010/main" val="1548354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77148" y="1222541"/>
            <a:ext cx="5191125" cy="4505325"/>
          </a:xfrm>
          <a:prstGeom prst="rect">
            <a:avLst/>
          </a:prstGeom>
        </p:spPr>
      </p:pic>
      <p:sp>
        <p:nvSpPr>
          <p:cNvPr id="11" name="Content Placeholder 2"/>
          <p:cNvSpPr txBox="1">
            <a:spLocks/>
          </p:cNvSpPr>
          <p:nvPr/>
        </p:nvSpPr>
        <p:spPr bwMode="auto">
          <a:xfrm>
            <a:off x="5768273" y="1310226"/>
            <a:ext cx="6107206" cy="2804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charset="0"/>
                <a:ea typeface="ＭＳ Ｐゴシック" charset="-128"/>
              </a:defRPr>
            </a:lvl1pPr>
            <a:lvl2pPr marL="742950" indent="-285750" defTabSz="457200" eaLnBrk="0" hangingPunct="0">
              <a:defRPr sz="2400">
                <a:solidFill>
                  <a:schemeClr val="tx1"/>
                </a:solidFill>
                <a:latin typeface="Arial" charset="0"/>
                <a:ea typeface="ＭＳ Ｐゴシック" charset="-128"/>
              </a:defRPr>
            </a:lvl2pPr>
            <a:lvl3pPr marL="1143000" indent="-228600" defTabSz="457200" eaLnBrk="0" hangingPunct="0">
              <a:defRPr sz="2400">
                <a:solidFill>
                  <a:schemeClr val="tx1"/>
                </a:solidFill>
                <a:latin typeface="Arial" charset="0"/>
                <a:ea typeface="ＭＳ Ｐゴシック" charset="-128"/>
              </a:defRPr>
            </a:lvl3pPr>
            <a:lvl4pPr marL="1600200" indent="-228600" defTabSz="457200" eaLnBrk="0" hangingPunct="0">
              <a:defRPr sz="2400">
                <a:solidFill>
                  <a:schemeClr val="tx1"/>
                </a:solidFill>
                <a:latin typeface="Arial" charset="0"/>
                <a:ea typeface="ＭＳ Ｐゴシック" charset="-128"/>
              </a:defRPr>
            </a:lvl4pPr>
            <a:lvl5pPr marL="2057400" indent="-228600" defTabSz="4572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457200" indent="-457200" eaLnBrk="1" hangingPunct="1">
              <a:spcAft>
                <a:spcPts val="1800"/>
              </a:spcAft>
              <a:buFont typeface="Arial" panose="020B0604020202020204" pitchFamily="34" charset="0"/>
              <a:buChar char="•"/>
            </a:pPr>
            <a:r>
              <a:rPr lang="en-US" altLang="en-US" sz="2000" dirty="0" smtClean="0">
                <a:latin typeface="Calibri Light" panose="020F0302020204030204" pitchFamily="34" charset="0"/>
                <a:cs typeface="Calibri" panose="020F0502020204030204" pitchFamily="34" charset="0"/>
              </a:rPr>
              <a:t>Measured since 1790 Census</a:t>
            </a:r>
            <a:endParaRPr lang="en-US" altLang="en-US" sz="2000" dirty="0">
              <a:latin typeface="Calibri Light" panose="020F0302020204030204" pitchFamily="34" charset="0"/>
              <a:cs typeface="Calibri" panose="020F0502020204030204" pitchFamily="34" charset="0"/>
            </a:endParaRPr>
          </a:p>
          <a:p>
            <a:pPr marL="457200" indent="-457200" eaLnBrk="1" hangingPunct="1">
              <a:spcAft>
                <a:spcPts val="1800"/>
              </a:spcAft>
              <a:buFont typeface="Arial" panose="020B0604020202020204" pitchFamily="34" charset="0"/>
              <a:buChar char="•"/>
            </a:pPr>
            <a:r>
              <a:rPr lang="en-US" altLang="en-US" sz="2000" dirty="0" smtClean="0">
                <a:latin typeface="Calibri Light" panose="020F0302020204030204" pitchFamily="34" charset="0"/>
                <a:cs typeface="Calibri" panose="020F0502020204030204" pitchFamily="34" charset="0"/>
              </a:rPr>
              <a:t>Census form has reflected changes in society </a:t>
            </a:r>
            <a:endParaRPr lang="en-US" altLang="en-US" sz="2000" dirty="0">
              <a:latin typeface="Calibri Light" panose="020F0302020204030204" pitchFamily="34" charset="0"/>
              <a:cs typeface="Calibri" panose="020F0502020204030204" pitchFamily="34" charset="0"/>
            </a:endParaRPr>
          </a:p>
          <a:p>
            <a:pPr marL="457200" indent="-457200" eaLnBrk="1" hangingPunct="1">
              <a:spcAft>
                <a:spcPts val="1800"/>
              </a:spcAft>
              <a:buFont typeface="Arial" panose="020B0604020202020204" pitchFamily="34" charset="0"/>
              <a:buChar char="•"/>
            </a:pPr>
            <a:r>
              <a:rPr lang="en-US" altLang="en-US" sz="2000" dirty="0" smtClean="0">
                <a:latin typeface="Calibri Light" panose="020F0302020204030204" pitchFamily="34" charset="0"/>
                <a:cs typeface="Calibri" panose="020F0502020204030204" pitchFamily="34" charset="0"/>
              </a:rPr>
              <a:t>Influenced by social, political, and economic factors</a:t>
            </a:r>
            <a:endParaRPr lang="en-US" altLang="en-US" sz="2000" dirty="0">
              <a:latin typeface="Calibri Light" panose="020F0302020204030204" pitchFamily="34" charset="0"/>
              <a:cs typeface="Calibri" panose="020F0502020204030204" pitchFamily="34" charset="0"/>
            </a:endParaRPr>
          </a:p>
          <a:p>
            <a:pPr marL="457200" indent="-457200" eaLnBrk="1" hangingPunct="1">
              <a:spcAft>
                <a:spcPts val="1800"/>
              </a:spcAft>
              <a:buFont typeface="Arial" panose="020B0604020202020204" pitchFamily="34" charset="0"/>
              <a:buChar char="•"/>
            </a:pPr>
            <a:r>
              <a:rPr lang="en-US" altLang="en-US" sz="2000" dirty="0" smtClean="0">
                <a:latin typeface="Calibri Light" panose="020F0302020204030204" pitchFamily="34" charset="0"/>
                <a:cs typeface="Calibri" panose="020F0502020204030204" pitchFamily="34" charset="0"/>
              </a:rPr>
              <a:t>1980 Census to present follows OMB standards</a:t>
            </a:r>
            <a:endParaRPr lang="en-US" altLang="en-US" sz="2000" dirty="0">
              <a:latin typeface="Calibri Light" panose="020F0302020204030204" pitchFamily="34" charset="0"/>
              <a:cs typeface="Calibri" panose="020F0502020204030204" pitchFamily="34" charset="0"/>
            </a:endParaRPr>
          </a:p>
          <a:p>
            <a:pPr marL="457200" indent="-457200" eaLnBrk="1" hangingPunct="1">
              <a:spcAft>
                <a:spcPts val="1800"/>
              </a:spcAft>
              <a:buFont typeface="Arial" panose="020B0604020202020204" pitchFamily="34" charset="0"/>
              <a:buChar char="•"/>
            </a:pPr>
            <a:r>
              <a:rPr lang="en-US" altLang="en-US" sz="2000" dirty="0" smtClean="0">
                <a:latin typeface="Calibri Light" panose="020F0302020204030204" pitchFamily="34" charset="0"/>
                <a:cs typeface="Calibri" panose="020F0502020204030204" pitchFamily="34" charset="0"/>
              </a:rPr>
              <a:t>Based on self-identification</a:t>
            </a:r>
            <a:endParaRPr lang="en-US" altLang="en-US" sz="2000" dirty="0">
              <a:latin typeface="Calibri Light" panose="020F0302020204030204" pitchFamily="34" charset="0"/>
              <a:cs typeface="Calibri" panose="020F0502020204030204" pitchFamily="34" charset="0"/>
            </a:endParaRPr>
          </a:p>
        </p:txBody>
      </p:sp>
      <p:sp>
        <p:nvSpPr>
          <p:cNvPr id="7" name="Rectangle 6"/>
          <p:cNvSpPr/>
          <p:nvPr/>
        </p:nvSpPr>
        <p:spPr>
          <a:xfrm>
            <a:off x="228600" y="152400"/>
            <a:ext cx="9753600" cy="892552"/>
          </a:xfrm>
          <a:prstGeom prst="rect">
            <a:avLst/>
          </a:prstGeom>
        </p:spPr>
        <p:txBody>
          <a:bodyPr wrap="square">
            <a:spAutoFit/>
          </a:bodyPr>
          <a:lstStyle/>
          <a:p>
            <a:pPr>
              <a:defRPr/>
            </a:pPr>
            <a:r>
              <a:rPr lang="en-US" sz="2800" dirty="0" smtClean="0">
                <a:latin typeface="+mj-lt"/>
                <a:cs typeface="Arial" panose="020B0604020202020204" pitchFamily="34" charset="0"/>
              </a:rPr>
              <a:t>Race and Ethnicity</a:t>
            </a:r>
          </a:p>
          <a:p>
            <a:pPr>
              <a:defRPr/>
            </a:pPr>
            <a:r>
              <a:rPr lang="en-US" sz="2400" dirty="0" smtClean="0">
                <a:latin typeface="+mj-lt"/>
                <a:cs typeface="Arial" panose="020B0604020202020204" pitchFamily="34" charset="0"/>
              </a:rPr>
              <a:t>History of Collection in the U.S. Decennial Census</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3341218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normAutofit/>
          </a:bodyPr>
          <a:lstStyle/>
          <a:p>
            <a:r>
              <a:rPr lang="en-US" sz="3000" dirty="0" smtClean="0"/>
              <a:t>Race &amp; Ethnicity Across the Decades</a:t>
            </a:r>
            <a:endParaRPr lang="en-US" sz="3000" b="1" dirty="0">
              <a:solidFill>
                <a:srgbClr val="C00000"/>
              </a:solidFill>
            </a:endParaRPr>
          </a:p>
        </p:txBody>
      </p:sp>
      <p:pic>
        <p:nvPicPr>
          <p:cNvPr id="7" name="Picture 6" descr="Screen Shot 2016-07-08 at 9.37.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5293"/>
            <a:ext cx="12192000" cy="4937252"/>
          </a:xfrm>
          <a:prstGeom prst="rect">
            <a:avLst/>
          </a:prstGeom>
        </p:spPr>
      </p:pic>
      <p:sp>
        <p:nvSpPr>
          <p:cNvPr id="5" name="Slide Number Placeholder 4"/>
          <p:cNvSpPr>
            <a:spLocks noGrp="1"/>
          </p:cNvSpPr>
          <p:nvPr>
            <p:ph type="sldNum" sz="quarter" idx="12"/>
          </p:nvPr>
        </p:nvSpPr>
        <p:spPr>
          <a:xfrm>
            <a:off x="6524625" y="5667375"/>
            <a:ext cx="5305425" cy="238125"/>
          </a:xfrm>
        </p:spPr>
        <p:txBody>
          <a:bodyPr/>
          <a:lstStyle/>
          <a:p>
            <a:r>
              <a:rPr lang="en-US" dirty="0">
                <a:hlinkClick r:id="rId4"/>
              </a:rPr>
              <a:t>https://www.census.gov/data-tools/demo/race/MREAD_1790_2010.</a:t>
            </a:r>
            <a:r>
              <a:rPr lang="en-US" dirty="0" smtClean="0">
                <a:hlinkClick r:id="rId4"/>
              </a:rPr>
              <a:t>html</a:t>
            </a:r>
            <a:r>
              <a:rPr lang="en-US" dirty="0" smtClean="0"/>
              <a:t> </a:t>
            </a:r>
            <a:endParaRPr lang="en-US" dirty="0"/>
          </a:p>
        </p:txBody>
      </p:sp>
      <p:sp>
        <p:nvSpPr>
          <p:cNvPr id="6" name="object 13"/>
          <p:cNvSpPr txBox="1">
            <a:spLocks/>
          </p:cNvSpPr>
          <p:nvPr/>
        </p:nvSpPr>
        <p:spPr>
          <a:xfrm>
            <a:off x="11064747" y="6446664"/>
            <a:ext cx="557219" cy="178681"/>
          </a:xfrm>
          <a:prstGeom prst="rect">
            <a:avLst/>
          </a:prstGeom>
        </p:spPr>
        <p:txBody>
          <a:bodyPr vert="horz" wrap="square" lIns="0" tIns="0" rIns="0" bIns="0" rtlCol="0" anchor="ctr">
            <a:spAutoFit/>
          </a:bodyPr>
          <a:lstStyle>
            <a:defPPr>
              <a:defRPr lang="en-US"/>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0640">
              <a:lnSpc>
                <a:spcPts val="1240"/>
              </a:lnSpc>
            </a:pPr>
            <a:fld id="{81D60167-4931-47E6-BA6A-407CBD079E47}" type="slidenum">
              <a:rPr lang="fi-FI" smtClean="0">
                <a:solidFill>
                  <a:srgbClr val="8A8A8A"/>
                </a:solidFill>
                <a:latin typeface="Calibri"/>
                <a:cs typeface="Calibri"/>
              </a:rPr>
              <a:pPr marL="40640">
                <a:lnSpc>
                  <a:spcPts val="1240"/>
                </a:lnSpc>
              </a:pPr>
              <a:t>5</a:t>
            </a:fld>
            <a:endParaRPr lang="fi-FI" dirty="0">
              <a:solidFill>
                <a:srgbClr val="8A8A8A"/>
              </a:solidFill>
              <a:latin typeface="Calibri"/>
              <a:cs typeface="Calibri"/>
            </a:endParaRPr>
          </a:p>
        </p:txBody>
      </p:sp>
    </p:spTree>
    <p:extLst>
      <p:ext uri="{BB962C8B-B14F-4D97-AF65-F5344CB8AC3E}">
        <p14:creationId xmlns:p14="http://schemas.microsoft.com/office/powerpoint/2010/main" val="598414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2"/>
          <p:cNvSpPr txBox="1">
            <a:spLocks noChangeArrowheads="1"/>
          </p:cNvSpPr>
          <p:nvPr/>
        </p:nvSpPr>
        <p:spPr bwMode="auto">
          <a:xfrm>
            <a:off x="6908800" y="314892"/>
            <a:ext cx="4673600"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1C5696"/>
              </a:buClr>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eaLnBrk="1" hangingPunct="1">
              <a:spcBef>
                <a:spcPct val="0"/>
              </a:spcBef>
              <a:buClrTx/>
              <a:buFontTx/>
              <a:buNone/>
            </a:pPr>
            <a:r>
              <a:rPr lang="en-US" altLang="en-US" dirty="0">
                <a:cs typeface="Arial" charset="0"/>
              </a:rPr>
              <a:t>2010 Census Ethnicity Question</a:t>
            </a:r>
          </a:p>
          <a:p>
            <a:pPr eaLnBrk="1" hangingPunct="1">
              <a:spcBef>
                <a:spcPct val="0"/>
              </a:spcBef>
              <a:buClrTx/>
              <a:buFontTx/>
              <a:buNone/>
            </a:pPr>
            <a:r>
              <a:rPr lang="en-US" altLang="en-US" sz="2400" dirty="0">
                <a:cs typeface="Arial" charset="0"/>
              </a:rPr>
              <a:t>(asked since </a:t>
            </a:r>
            <a:r>
              <a:rPr lang="en-US" altLang="en-US" sz="2400" dirty="0" smtClean="0">
                <a:cs typeface="Arial" charset="0"/>
              </a:rPr>
              <a:t>1970)</a:t>
            </a:r>
            <a:endParaRPr lang="en-US" altLang="en-US" sz="2400" dirty="0">
              <a:cs typeface="Arial" charset="0"/>
            </a:endParaRPr>
          </a:p>
          <a:p>
            <a:pPr eaLnBrk="1" hangingPunct="1">
              <a:spcBef>
                <a:spcPct val="0"/>
              </a:spcBef>
              <a:buClrTx/>
              <a:buFontTx/>
              <a:buNone/>
            </a:pPr>
            <a:endParaRPr lang="en-US" altLang="en-US" sz="1800" dirty="0">
              <a:solidFill>
                <a:srgbClr val="FFFF99"/>
              </a:solidFill>
              <a:latin typeface="Calibri" pitchFamily="34" charset="0"/>
              <a:cs typeface="Arial" charset="0"/>
            </a:endParaRPr>
          </a:p>
        </p:txBody>
      </p:sp>
      <p:pic>
        <p:nvPicPr>
          <p:cNvPr id="22531"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001" y="411163"/>
            <a:ext cx="5892800" cy="20537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2" name="TextBox 4"/>
          <p:cNvSpPr txBox="1">
            <a:spLocks noChangeArrowheads="1"/>
          </p:cNvSpPr>
          <p:nvPr/>
        </p:nvSpPr>
        <p:spPr bwMode="auto">
          <a:xfrm>
            <a:off x="-4840" y="2901043"/>
            <a:ext cx="5186439" cy="2000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1C5696"/>
              </a:buClr>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lgn="r" eaLnBrk="1" hangingPunct="1">
              <a:spcBef>
                <a:spcPct val="0"/>
              </a:spcBef>
              <a:buClrTx/>
              <a:buFontTx/>
              <a:buNone/>
            </a:pPr>
            <a:r>
              <a:rPr lang="en-US" altLang="en-US" dirty="0">
                <a:cs typeface="Arial" charset="0"/>
              </a:rPr>
              <a:t>2010 Census Race </a:t>
            </a:r>
          </a:p>
          <a:p>
            <a:pPr algn="r" eaLnBrk="1" hangingPunct="1">
              <a:spcBef>
                <a:spcPct val="0"/>
              </a:spcBef>
              <a:buClrTx/>
              <a:buFontTx/>
              <a:buNone/>
            </a:pPr>
            <a:r>
              <a:rPr lang="en-US" altLang="en-US" dirty="0">
                <a:cs typeface="Arial" charset="0"/>
              </a:rPr>
              <a:t>Question</a:t>
            </a:r>
          </a:p>
          <a:p>
            <a:pPr algn="r" eaLnBrk="1" hangingPunct="1">
              <a:spcBef>
                <a:spcPct val="0"/>
              </a:spcBef>
              <a:buClrTx/>
              <a:buFontTx/>
              <a:buNone/>
            </a:pPr>
            <a:r>
              <a:rPr lang="en-US" altLang="en-US" sz="2400" dirty="0">
                <a:solidFill>
                  <a:srgbClr val="000000"/>
                </a:solidFill>
                <a:cs typeface="Arial" charset="0"/>
              </a:rPr>
              <a:t>(asked since 1790)</a:t>
            </a:r>
          </a:p>
          <a:p>
            <a:pPr algn="r" eaLnBrk="1" hangingPunct="1">
              <a:spcBef>
                <a:spcPct val="0"/>
              </a:spcBef>
              <a:buClrTx/>
              <a:buFontTx/>
              <a:buNone/>
            </a:pPr>
            <a:endParaRPr lang="en-US" altLang="en-US" sz="3600" dirty="0">
              <a:solidFill>
                <a:srgbClr val="0070C0"/>
              </a:solidFill>
              <a:latin typeface="Arial Rounded MT Bold" pitchFamily="34" charset="0"/>
              <a:cs typeface="Arial" charset="0"/>
            </a:endParaRPr>
          </a:p>
        </p:txBody>
      </p:sp>
      <p:pic>
        <p:nvPicPr>
          <p:cNvPr id="2253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00802" y="2464892"/>
            <a:ext cx="4897965" cy="2580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508001" y="304007"/>
            <a:ext cx="5892801" cy="458787"/>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0000"/>
              </a:solidFill>
            </a:endParaRPr>
          </a:p>
        </p:txBody>
      </p:sp>
      <p:sp>
        <p:nvSpPr>
          <p:cNvPr id="8" name="Rectangle 7"/>
          <p:cNvSpPr/>
          <p:nvPr/>
        </p:nvSpPr>
        <p:spPr>
          <a:xfrm>
            <a:off x="6386287" y="2464892"/>
            <a:ext cx="4912480" cy="234043"/>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extBox 1"/>
          <p:cNvSpPr txBox="1"/>
          <p:nvPr/>
        </p:nvSpPr>
        <p:spPr>
          <a:xfrm>
            <a:off x="101600" y="5211063"/>
            <a:ext cx="12090400" cy="1200329"/>
          </a:xfrm>
          <a:prstGeom prst="rect">
            <a:avLst/>
          </a:prstGeom>
          <a:noFill/>
        </p:spPr>
        <p:txBody>
          <a:bodyPr wrap="square" rtlCol="0">
            <a:spAutoFit/>
          </a:bodyPr>
          <a:lstStyle/>
          <a:p>
            <a:pPr>
              <a:buFontTx/>
              <a:buChar char="-"/>
            </a:pPr>
            <a:r>
              <a:rPr lang="en-US" b="1" dirty="0"/>
              <a:t> The Office of Management and Budget (OMB) establishes the standards for the classification of federal data on race and </a:t>
            </a:r>
            <a:r>
              <a:rPr lang="en-US" b="1" dirty="0" smtClean="0"/>
              <a:t>ethnicity: </a:t>
            </a:r>
            <a:r>
              <a:rPr lang="en-US" dirty="0" smtClean="0">
                <a:hlinkClick r:id="rId5"/>
              </a:rPr>
              <a:t>obamawhitehouse.archives.gov/omb/fedreg_1997standards</a:t>
            </a:r>
            <a:endParaRPr lang="en-US" dirty="0"/>
          </a:p>
          <a:p>
            <a:pPr>
              <a:buFontTx/>
              <a:buChar char="-"/>
            </a:pPr>
            <a:endParaRPr lang="en-US" b="1" dirty="0"/>
          </a:p>
          <a:p>
            <a:endParaRPr lang="en-US" dirty="0"/>
          </a:p>
        </p:txBody>
      </p:sp>
      <p:sp>
        <p:nvSpPr>
          <p:cNvPr id="3" name="Slide Number Placeholder 2"/>
          <p:cNvSpPr>
            <a:spLocks noGrp="1"/>
          </p:cNvSpPr>
          <p:nvPr>
            <p:ph type="sldNum" sz="quarter" idx="12"/>
          </p:nvPr>
        </p:nvSpPr>
        <p:spPr/>
        <p:txBody>
          <a:bodyPr/>
          <a:lstStyle/>
          <a:p>
            <a:fld id="{24BFE6D4-27A9-4AE4-9EAE-AF75F97B179B}" type="slidenum">
              <a:rPr lang="en-US" smtClean="0"/>
              <a:pPr/>
              <a:t>6</a:t>
            </a:fld>
            <a:endParaRPr lang="en-US"/>
          </a:p>
        </p:txBody>
      </p:sp>
    </p:spTree>
    <p:extLst>
      <p:ext uri="{BB962C8B-B14F-4D97-AF65-F5344CB8AC3E}">
        <p14:creationId xmlns:p14="http://schemas.microsoft.com/office/powerpoint/2010/main" val="244071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9" y="191076"/>
            <a:ext cx="11285175" cy="598859"/>
          </a:xfrm>
        </p:spPr>
        <p:txBody>
          <a:bodyPr/>
          <a:lstStyle/>
          <a:p>
            <a:r>
              <a:rPr lang="en-US" sz="3200" dirty="0">
                <a:cs typeface="Arial" panose="020B0604020202020204" pitchFamily="34" charset="0"/>
              </a:rPr>
              <a:t>Census Bureau Research on Race Ethnicity for the 2020 </a:t>
            </a:r>
            <a:r>
              <a:rPr lang="en-US" sz="3200" dirty="0" smtClean="0">
                <a:cs typeface="Arial" panose="020B0604020202020204" pitchFamily="34" charset="0"/>
              </a:rPr>
              <a:t>Census</a:t>
            </a:r>
            <a:endParaRPr lang="en-US" sz="3200" dirty="0"/>
          </a:p>
        </p:txBody>
      </p:sp>
      <p:sp>
        <p:nvSpPr>
          <p:cNvPr id="4" name="Slide Number Placeholder 3"/>
          <p:cNvSpPr>
            <a:spLocks noGrp="1"/>
          </p:cNvSpPr>
          <p:nvPr>
            <p:ph type="sldNum" sz="quarter" idx="11"/>
          </p:nvPr>
        </p:nvSpPr>
        <p:spPr/>
        <p:txBody>
          <a:bodyPr/>
          <a:lstStyle/>
          <a:p>
            <a:fld id="{2BEE099A-8562-47CA-944D-F82EDDAC5192}" type="slidenum">
              <a:rPr lang="en-US" smtClean="0"/>
              <a:pPr/>
              <a:t>7</a:t>
            </a:fld>
            <a:endParaRPr lang="en-US" dirty="0"/>
          </a:p>
        </p:txBody>
      </p:sp>
      <p:sp>
        <p:nvSpPr>
          <p:cNvPr id="5" name="Content Placeholder 2"/>
          <p:cNvSpPr txBox="1">
            <a:spLocks/>
          </p:cNvSpPr>
          <p:nvPr/>
        </p:nvSpPr>
        <p:spPr>
          <a:xfrm>
            <a:off x="3341632" y="1317596"/>
            <a:ext cx="5133746" cy="1088648"/>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000" dirty="0">
                <a:latin typeface="Calibri" panose="020F0502020204030204" pitchFamily="34" charset="0"/>
                <a:cs typeface="Calibri" panose="020F0502020204030204" pitchFamily="34" charset="0"/>
              </a:rPr>
              <a:t>Census Bureau conducted extensive research and </a:t>
            </a:r>
            <a:r>
              <a:rPr lang="en-US" sz="2000" dirty="0" smtClean="0">
                <a:latin typeface="Calibri" panose="020F0502020204030204" pitchFamily="34" charset="0"/>
                <a:cs typeface="Calibri" panose="020F0502020204030204" pitchFamily="34" charset="0"/>
              </a:rPr>
              <a:t>outreach over past decade, </a:t>
            </a:r>
            <a:r>
              <a:rPr lang="en-US" sz="2000" dirty="0">
                <a:latin typeface="Calibri" panose="020F0502020204030204" pitchFamily="34" charset="0"/>
                <a:cs typeface="Calibri" panose="020F0502020204030204" pitchFamily="34" charset="0"/>
              </a:rPr>
              <a:t>including </a:t>
            </a:r>
            <a:r>
              <a:rPr lang="en-US" sz="2000" dirty="0" smtClean="0">
                <a:latin typeface="Calibri" panose="020F0502020204030204" pitchFamily="34" charset="0"/>
                <a:cs typeface="Calibri" panose="020F0502020204030204" pitchFamily="34" charset="0"/>
              </a:rPr>
              <a:t>two </a:t>
            </a:r>
            <a:r>
              <a:rPr lang="en-US" sz="2000" dirty="0">
                <a:latin typeface="Calibri" panose="020F0502020204030204" pitchFamily="34" charset="0"/>
                <a:cs typeface="Calibri" panose="020F0502020204030204" pitchFamily="34" charset="0"/>
              </a:rPr>
              <a:t>groundbreaking national </a:t>
            </a:r>
            <a:r>
              <a:rPr lang="en-US" sz="2000" dirty="0" smtClean="0">
                <a:latin typeface="Calibri" panose="020F0502020204030204" pitchFamily="34" charset="0"/>
                <a:cs typeface="Calibri" panose="020F0502020204030204" pitchFamily="34" charset="0"/>
              </a:rPr>
              <a:t>studies </a:t>
            </a:r>
            <a:r>
              <a:rPr lang="en-US" sz="2000" dirty="0">
                <a:latin typeface="Calibri" panose="020F0502020204030204" pitchFamily="34" charset="0"/>
                <a:cs typeface="Calibri" panose="020F0502020204030204" pitchFamily="34" charset="0"/>
              </a:rPr>
              <a:t>on how to improve race and ethnicity question(s</a:t>
            </a:r>
            <a:r>
              <a:rPr lang="en-US" sz="2000" dirty="0" smtClean="0">
                <a:latin typeface="Calibri" panose="020F0502020204030204" pitchFamily="34" charset="0"/>
                <a:cs typeface="Calibri" panose="020F0502020204030204" pitchFamily="34" charset="0"/>
              </a:rPr>
              <a:t>)</a:t>
            </a:r>
          </a:p>
          <a:p>
            <a:pPr marL="342900" indent="-342900">
              <a:spcBef>
                <a:spcPts val="0"/>
              </a:spcBef>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US" sz="2000" dirty="0" smtClean="0">
                <a:solidFill>
                  <a:schemeClr val="bg1"/>
                </a:solidFill>
                <a:latin typeface="Calibri" panose="020F0502020204030204" pitchFamily="34" charset="0"/>
                <a:cs typeface="Calibri" panose="020F0502020204030204" pitchFamily="34" charset="0"/>
              </a:rPr>
              <a:t>Based </a:t>
            </a:r>
            <a:r>
              <a:rPr lang="en-US" sz="2000" dirty="0">
                <a:solidFill>
                  <a:schemeClr val="bg1"/>
                </a:solidFill>
                <a:latin typeface="Calibri" panose="020F0502020204030204" pitchFamily="34" charset="0"/>
                <a:cs typeface="Calibri" panose="020F0502020204030204" pitchFamily="34" charset="0"/>
              </a:rPr>
              <a:t>on extensive research and outreach, </a:t>
            </a:r>
            <a:r>
              <a:rPr lang="en-US" sz="2000" dirty="0" smtClean="0">
                <a:solidFill>
                  <a:schemeClr val="bg1"/>
                </a:solidFill>
                <a:latin typeface="Calibri" panose="020F0502020204030204" pitchFamily="34" charset="0"/>
                <a:cs typeface="Calibri" panose="020F0502020204030204" pitchFamily="34" charset="0"/>
              </a:rPr>
              <a:t>combined </a:t>
            </a:r>
            <a:r>
              <a:rPr lang="en-US" sz="2000" dirty="0">
                <a:solidFill>
                  <a:schemeClr val="bg1"/>
                </a:solidFill>
                <a:latin typeface="Calibri" panose="020F0502020204030204" pitchFamily="34" charset="0"/>
                <a:cs typeface="Calibri" panose="020F0502020204030204" pitchFamily="34" charset="0"/>
              </a:rPr>
              <a:t>race/ethnicity question with detailed checkboxes and </a:t>
            </a:r>
            <a:r>
              <a:rPr lang="en-US" sz="2000" dirty="0" smtClean="0">
                <a:solidFill>
                  <a:schemeClr val="bg1"/>
                </a:solidFill>
                <a:latin typeface="Calibri" panose="020F0502020204030204" pitchFamily="34" charset="0"/>
                <a:cs typeface="Calibri" panose="020F0502020204030204" pitchFamily="34" charset="0"/>
              </a:rPr>
              <a:t> </a:t>
            </a:r>
            <a:r>
              <a:rPr lang="en-US" sz="2000" dirty="0">
                <a:solidFill>
                  <a:schemeClr val="bg1"/>
                </a:solidFill>
                <a:latin typeface="Calibri" panose="020F0502020204030204" pitchFamily="34" charset="0"/>
                <a:cs typeface="Calibri" panose="020F0502020204030204" pitchFamily="34" charset="0"/>
              </a:rPr>
              <a:t>Middle Eastern or North African (MENA) response category </a:t>
            </a:r>
            <a:r>
              <a:rPr lang="en-US" sz="2000" dirty="0" smtClean="0">
                <a:solidFill>
                  <a:schemeClr val="bg1"/>
                </a:solidFill>
                <a:latin typeface="Calibri" panose="020F0502020204030204" pitchFamily="34" charset="0"/>
                <a:cs typeface="Calibri" panose="020F0502020204030204" pitchFamily="34" charset="0"/>
              </a:rPr>
              <a:t>   was </a:t>
            </a:r>
            <a:r>
              <a:rPr lang="en-US" sz="2000" dirty="0">
                <a:solidFill>
                  <a:schemeClr val="bg1"/>
                </a:solidFill>
                <a:latin typeface="Calibri" panose="020F0502020204030204" pitchFamily="34" charset="0"/>
                <a:cs typeface="Calibri" panose="020F0502020204030204" pitchFamily="34" charset="0"/>
              </a:rPr>
              <a:t>recommended by the Census Bureau as </a:t>
            </a:r>
            <a:r>
              <a:rPr lang="en-US" sz="2000" dirty="0" smtClean="0">
                <a:solidFill>
                  <a:schemeClr val="bg1"/>
                </a:solidFill>
                <a:latin typeface="Calibri" panose="020F0502020204030204" pitchFamily="34" charset="0"/>
                <a:cs typeface="Calibri" panose="020F0502020204030204" pitchFamily="34" charset="0"/>
              </a:rPr>
              <a:t>optimal </a:t>
            </a:r>
            <a:r>
              <a:rPr lang="en-US" sz="2000" dirty="0">
                <a:solidFill>
                  <a:schemeClr val="bg1"/>
                </a:solidFill>
                <a:latin typeface="Calibri" panose="020F0502020204030204" pitchFamily="34" charset="0"/>
                <a:cs typeface="Calibri" panose="020F0502020204030204" pitchFamily="34" charset="0"/>
              </a:rPr>
              <a:t>design for collecting 2020 Census </a:t>
            </a:r>
            <a:r>
              <a:rPr lang="en-US" sz="2000" dirty="0" smtClean="0">
                <a:solidFill>
                  <a:schemeClr val="bg1"/>
                </a:solidFill>
                <a:latin typeface="Calibri" panose="020F0502020204030204" pitchFamily="34" charset="0"/>
                <a:cs typeface="Calibri" panose="020F0502020204030204" pitchFamily="34" charset="0"/>
              </a:rPr>
              <a:t>data </a:t>
            </a:r>
            <a:r>
              <a:rPr lang="en-US" sz="2000" dirty="0">
                <a:solidFill>
                  <a:schemeClr val="bg1"/>
                </a:solidFill>
                <a:latin typeface="Calibri" panose="020F0502020204030204" pitchFamily="34" charset="0"/>
                <a:cs typeface="Calibri" panose="020F0502020204030204" pitchFamily="34" charset="0"/>
              </a:rPr>
              <a:t>on </a:t>
            </a:r>
            <a:r>
              <a:rPr lang="en-US" sz="2000" dirty="0" smtClean="0">
                <a:solidFill>
                  <a:schemeClr val="bg1"/>
                </a:solidFill>
                <a:latin typeface="Calibri" panose="020F0502020204030204" pitchFamily="34" charset="0"/>
                <a:cs typeface="Calibri" panose="020F0502020204030204" pitchFamily="34" charset="0"/>
              </a:rPr>
              <a:t>race </a:t>
            </a:r>
            <a:r>
              <a:rPr lang="en-US" sz="2000" dirty="0">
                <a:solidFill>
                  <a:schemeClr val="bg1"/>
                </a:solidFill>
                <a:latin typeface="Calibri" panose="020F0502020204030204" pitchFamily="34" charset="0"/>
                <a:cs typeface="Calibri" panose="020F0502020204030204" pitchFamily="34" charset="0"/>
              </a:rPr>
              <a:t>and </a:t>
            </a:r>
            <a:r>
              <a:rPr lang="en-US" sz="2000" dirty="0" smtClean="0">
                <a:solidFill>
                  <a:schemeClr val="bg1"/>
                </a:solidFill>
                <a:latin typeface="Calibri" panose="020F0502020204030204" pitchFamily="34" charset="0"/>
                <a:cs typeface="Calibri" panose="020F0502020204030204" pitchFamily="34" charset="0"/>
              </a:rPr>
              <a:t>ethnicity</a:t>
            </a:r>
          </a:p>
          <a:p>
            <a:pPr marL="342900" indent="-342900">
              <a:spcBef>
                <a:spcPts val="0"/>
              </a:spcBef>
              <a:buFont typeface="Arial" panose="020B0604020202020204" pitchFamily="34" charset="0"/>
              <a:buChar char="•"/>
            </a:pPr>
            <a:endParaRPr lang="en-US" sz="2000" dirty="0">
              <a:solidFill>
                <a:schemeClr val="bg1"/>
              </a:solidFill>
              <a:latin typeface="Calibri" panose="020F0502020204030204" pitchFamily="34" charset="0"/>
              <a:cs typeface="Calibri" panose="020F0502020204030204" pitchFamily="34" charset="0"/>
            </a:endParaRPr>
          </a:p>
          <a:p>
            <a:pPr marL="342900" indent="-342900">
              <a:spcBef>
                <a:spcPts val="0"/>
              </a:spcBef>
              <a:buFont typeface="Arial" panose="020B0604020202020204" pitchFamily="34" charset="0"/>
              <a:buChar char="•"/>
            </a:pPr>
            <a:r>
              <a:rPr lang="en-US" sz="2000" dirty="0" smtClean="0">
                <a:solidFill>
                  <a:schemeClr val="bg1"/>
                </a:solidFill>
                <a:latin typeface="Calibri" panose="020F0502020204030204" pitchFamily="34" charset="0"/>
                <a:cs typeface="Calibri" panose="020F0502020204030204" pitchFamily="34" charset="0"/>
              </a:rPr>
              <a:t>Determining content for the census is an extensive undertaking, involving research, community engagement, and politics.</a:t>
            </a:r>
            <a:endParaRPr lang="en-US" sz="2000" b="1" dirty="0" smtClean="0">
              <a:solidFill>
                <a:schemeClr val="bg1"/>
              </a:solidFill>
              <a:latin typeface="Calibri" panose="020F0502020204030204" pitchFamily="34" charset="0"/>
              <a:cs typeface="Calibri" panose="020F0502020204030204" pitchFamily="34" charset="0"/>
            </a:endParaRPr>
          </a:p>
        </p:txBody>
      </p:sp>
      <p:sp>
        <p:nvSpPr>
          <p:cNvPr id="6" name="Content Placeholder 2"/>
          <p:cNvSpPr txBox="1">
            <a:spLocks/>
          </p:cNvSpPr>
          <p:nvPr/>
        </p:nvSpPr>
        <p:spPr>
          <a:xfrm>
            <a:off x="3388740" y="4592298"/>
            <a:ext cx="4889212" cy="1149457"/>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Determining census content is an extensive undertaking, involving research and stakeholder engagement</a:t>
            </a:r>
            <a:endParaRPr lang="en-US" sz="2000" b="1" dirty="0" smtClean="0">
              <a:latin typeface="Calibri" panose="020F0502020204030204" pitchFamily="34" charset="0"/>
              <a:cs typeface="Calibri" panose="020F0502020204030204" pitchFamily="34" charset="0"/>
            </a:endParaRPr>
          </a:p>
        </p:txBody>
      </p:sp>
      <p:sp>
        <p:nvSpPr>
          <p:cNvPr id="7" name="Content Placeholder 2"/>
          <p:cNvSpPr txBox="1">
            <a:spLocks/>
          </p:cNvSpPr>
          <p:nvPr/>
        </p:nvSpPr>
        <p:spPr>
          <a:xfrm>
            <a:off x="3388739" y="3014964"/>
            <a:ext cx="5150633" cy="1141752"/>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Bef>
                <a:spcPts val="0"/>
              </a:spcBef>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Extensive research and outreach showed combined race/ethnicity question with detailed checkboxes is the optimal design for improving race/ethnicity data</a:t>
            </a:r>
            <a:endParaRPr lang="en-US" sz="2000" b="1" dirty="0" smtClean="0">
              <a:solidFill>
                <a:schemeClr val="bg1"/>
              </a:solidFill>
              <a:latin typeface="Calibri" panose="020F0502020204030204" pitchFamily="34" charset="0"/>
              <a:cs typeface="Calibri" panose="020F0502020204030204" pitchFamily="34" charset="0"/>
            </a:endParaRP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b="5756"/>
          <a:stretch>
            <a:fillRect/>
          </a:stretch>
        </p:blipFill>
        <p:spPr bwMode="auto">
          <a:xfrm>
            <a:off x="577280" y="1160679"/>
            <a:ext cx="2378344" cy="5311774"/>
          </a:xfrm>
          <a:prstGeom prst="rect">
            <a:avLst/>
          </a:prstGeom>
          <a:noFill/>
          <a:ln w="9525">
            <a:solidFill>
              <a:srgbClr val="5B9BD5"/>
            </a:solidFill>
            <a:round/>
            <a:headEnd/>
            <a:tailEnd/>
          </a:ln>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b="7034"/>
          <a:stretch>
            <a:fillRect/>
          </a:stretch>
        </p:blipFill>
        <p:spPr bwMode="auto">
          <a:xfrm>
            <a:off x="8475378" y="1220225"/>
            <a:ext cx="2388131" cy="5336941"/>
          </a:xfrm>
          <a:prstGeom prst="rect">
            <a:avLst/>
          </a:prstGeom>
          <a:noFill/>
          <a:ln w="9525">
            <a:solidFill>
              <a:srgbClr val="5B9BD5"/>
            </a:solidFill>
            <a:round/>
            <a:headEnd/>
            <a:tailEnd/>
          </a:ln>
          <a:extLst>
            <a:ext uri="{909E8E84-426E-40DD-AFC4-6F175D3DCCD1}">
              <a14:hiddenFill xmlns:a14="http://schemas.microsoft.com/office/drawing/2010/main">
                <a:solidFill>
                  <a:srgbClr val="FFFFFF"/>
                </a:solidFill>
              </a14:hiddenFill>
            </a:ext>
          </a:extLst>
        </p:spPr>
      </p:pic>
      <p:sp>
        <p:nvSpPr>
          <p:cNvPr id="11" name="Rectangle 10"/>
          <p:cNvSpPr>
            <a:spLocks noChangeArrowheads="1"/>
          </p:cNvSpPr>
          <p:nvPr/>
        </p:nvSpPr>
        <p:spPr bwMode="auto">
          <a:xfrm>
            <a:off x="0" y="718737"/>
            <a:ext cx="137056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altLang="en-US" sz="2000"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Separate </a:t>
            </a:r>
            <a:r>
              <a:rPr kumimoji="0" lang="en-US" altLang="en-US"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Ethnicity Question and Race Question Design</a:t>
            </a:r>
            <a:endParaRPr kumimoji="0" lang="en-US" altLang="en-US" sz="2000" b="0" i="0" u="none" strike="noStrike" cap="none" normalizeH="0" baseline="0" dirty="0" smtClean="0">
              <a:ln>
                <a:noFill/>
              </a:ln>
              <a:solidFill>
                <a:srgbClr val="0070C0"/>
              </a:solidFill>
              <a:effectLst/>
            </a:endParaRPr>
          </a:p>
        </p:txBody>
      </p:sp>
      <p:sp>
        <p:nvSpPr>
          <p:cNvPr id="12" name="Rectangle 11"/>
          <p:cNvSpPr>
            <a:spLocks noChangeArrowheads="1"/>
          </p:cNvSpPr>
          <p:nvPr/>
        </p:nvSpPr>
        <p:spPr bwMode="auto">
          <a:xfrm>
            <a:off x="-325492" y="723980"/>
            <a:ext cx="125790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kumimoji="0" lang="en-US" altLang="en-US" b="1" i="0" u="none" strike="noStrike" cap="none" normalizeH="0" baseline="0" dirty="0" smtClean="0">
                <a:ln>
                  <a:noFill/>
                </a:ln>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Combined Race/Ethnicity Question</a:t>
            </a:r>
            <a:r>
              <a:rPr lang="en-US" altLang="en-US"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en-US" b="1"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Design</a:t>
            </a:r>
            <a:endParaRPr kumimoji="0" lang="en-US" altLang="en-US" b="0" i="0" u="none" strike="noStrike" cap="none" normalizeH="0" baseline="0" dirty="0" smtClean="0">
              <a:ln>
                <a:noFill/>
              </a:ln>
              <a:solidFill>
                <a:srgbClr val="0070C0"/>
              </a:solidFill>
              <a:effectLst/>
            </a:endParaRPr>
          </a:p>
        </p:txBody>
      </p:sp>
    </p:spTree>
    <p:extLst>
      <p:ext uri="{BB962C8B-B14F-4D97-AF65-F5344CB8AC3E}">
        <p14:creationId xmlns:p14="http://schemas.microsoft.com/office/powerpoint/2010/main" val="1895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35634" y="1277518"/>
            <a:ext cx="6042804" cy="4272142"/>
          </a:xfrm>
        </p:spPr>
        <p:txBody>
          <a:bodyPr>
            <a:noAutofit/>
          </a:bodyPr>
          <a:lstStyle/>
          <a:p>
            <a:pPr marL="285750" indent="-285750">
              <a:buFont typeface="Arial" panose="020B0604020202020204" pitchFamily="34" charset="0"/>
              <a:buChar char="•"/>
            </a:pPr>
            <a:r>
              <a:rPr lang="en-US" sz="1800" b="0" dirty="0" smtClean="0">
                <a:latin typeface="Calibri" panose="020F0502020204030204" pitchFamily="34" charset="0"/>
              </a:rPr>
              <a:t>The Census </a:t>
            </a:r>
            <a:r>
              <a:rPr lang="en-US" sz="1800" b="0" dirty="0">
                <a:latin typeface="Calibri" panose="020F0502020204030204" pitchFamily="34" charset="0"/>
              </a:rPr>
              <a:t>Bureau issued </a:t>
            </a:r>
            <a:r>
              <a:rPr lang="en-US" sz="1800" b="0" dirty="0" smtClean="0">
                <a:latin typeface="Calibri" panose="020F0502020204030204" pitchFamily="34" charset="0"/>
              </a:rPr>
              <a:t>memorandum </a:t>
            </a:r>
            <a:r>
              <a:rPr lang="en-US" sz="1800" b="0" dirty="0">
                <a:latin typeface="Calibri" panose="020F0502020204030204" pitchFamily="34" charset="0"/>
              </a:rPr>
              <a:t>to document </a:t>
            </a:r>
            <a:r>
              <a:rPr lang="en-US" sz="1800" b="0" dirty="0" smtClean="0">
                <a:latin typeface="Calibri" panose="020F0502020204030204" pitchFamily="34" charset="0"/>
              </a:rPr>
              <a:t>2020 </a:t>
            </a:r>
            <a:r>
              <a:rPr lang="en-US" sz="1800" b="0" dirty="0">
                <a:latin typeface="Calibri" panose="020F0502020204030204" pitchFamily="34" charset="0"/>
              </a:rPr>
              <a:t>Census Program </a:t>
            </a:r>
            <a:r>
              <a:rPr lang="en-US" sz="1800" b="0" dirty="0" smtClean="0">
                <a:latin typeface="Calibri" panose="020F0502020204030204" pitchFamily="34" charset="0"/>
              </a:rPr>
              <a:t>decision on </a:t>
            </a:r>
            <a:r>
              <a:rPr lang="en-US" sz="1800" b="0" dirty="0">
                <a:latin typeface="Calibri" panose="020F0502020204030204" pitchFamily="34" charset="0"/>
              </a:rPr>
              <a:t>race and ethnicity questions </a:t>
            </a:r>
            <a:r>
              <a:rPr lang="en-US" sz="1800" b="0" dirty="0" smtClean="0">
                <a:latin typeface="Calibri" panose="020F0502020204030204" pitchFamily="34" charset="0"/>
              </a:rPr>
              <a:t>(January 26, 2018)</a:t>
            </a:r>
          </a:p>
          <a:p>
            <a:pPr marL="285750" indent="-285750">
              <a:buFont typeface="Arial" panose="020B0604020202020204" pitchFamily="34" charset="0"/>
              <a:buChar char="•"/>
            </a:pPr>
            <a:endParaRPr lang="en-US" sz="1800" b="0" dirty="0" smtClean="0">
              <a:latin typeface="Calibri" panose="020F0502020204030204" pitchFamily="34" charset="0"/>
            </a:endParaRPr>
          </a:p>
          <a:p>
            <a:pPr marL="285750" indent="-285750">
              <a:buFont typeface="Arial" panose="020B0604020202020204" pitchFamily="34" charset="0"/>
              <a:buChar char="•"/>
            </a:pPr>
            <a:r>
              <a:rPr lang="en-US" sz="1800" b="0" dirty="0" smtClean="0">
                <a:latin typeface="Calibri" panose="020F0502020204030204" pitchFamily="34" charset="0"/>
              </a:rPr>
              <a:t>Census </a:t>
            </a:r>
            <a:r>
              <a:rPr lang="en-US" sz="1800" b="0" dirty="0">
                <a:latin typeface="Calibri" panose="020F0502020204030204" pitchFamily="34" charset="0"/>
              </a:rPr>
              <a:t>Bureau needed to make a </a:t>
            </a:r>
            <a:r>
              <a:rPr lang="en-US" sz="1800" b="0" dirty="0" smtClean="0">
                <a:latin typeface="Calibri" panose="020F0502020204030204" pitchFamily="34" charset="0"/>
              </a:rPr>
              <a:t>decision on design </a:t>
            </a:r>
            <a:r>
              <a:rPr lang="en-US" sz="1800" b="0" dirty="0">
                <a:latin typeface="Calibri" panose="020F0502020204030204" pitchFamily="34" charset="0"/>
              </a:rPr>
              <a:t>of </a:t>
            </a:r>
            <a:r>
              <a:rPr lang="en-US" sz="1800" b="0" dirty="0" smtClean="0">
                <a:latin typeface="Calibri" panose="020F0502020204030204" pitchFamily="34" charset="0"/>
              </a:rPr>
              <a:t>race </a:t>
            </a:r>
            <a:r>
              <a:rPr lang="en-US" sz="1800" b="0" dirty="0">
                <a:latin typeface="Calibri" panose="020F0502020204030204" pitchFamily="34" charset="0"/>
              </a:rPr>
              <a:t>and ethnicity </a:t>
            </a:r>
            <a:r>
              <a:rPr lang="en-US" sz="1800" b="0" dirty="0" smtClean="0">
                <a:latin typeface="Calibri" panose="020F0502020204030204" pitchFamily="34" charset="0"/>
              </a:rPr>
              <a:t>questions by </a:t>
            </a:r>
            <a:r>
              <a:rPr lang="en-US" sz="1800" b="0" dirty="0">
                <a:latin typeface="Calibri" panose="020F0502020204030204" pitchFamily="34" charset="0"/>
              </a:rPr>
              <a:t>December 31, 2017 </a:t>
            </a:r>
            <a:r>
              <a:rPr lang="en-US" sz="1800" b="0" dirty="0" smtClean="0">
                <a:latin typeface="Calibri" panose="020F0502020204030204" pitchFamily="34" charset="0"/>
              </a:rPr>
              <a:t>to </a:t>
            </a:r>
            <a:r>
              <a:rPr lang="en-US" sz="1800" b="0" dirty="0">
                <a:latin typeface="Calibri" panose="020F0502020204030204" pitchFamily="34" charset="0"/>
              </a:rPr>
              <a:t>prepare 2020 Census systems</a:t>
            </a:r>
            <a:r>
              <a:rPr lang="en-US" sz="1800" b="0" dirty="0" smtClean="0">
                <a:latin typeface="Calibri" panose="020F0502020204030204" pitchFamily="34" charset="0"/>
              </a:rPr>
              <a:t>, and </a:t>
            </a:r>
            <a:r>
              <a:rPr lang="en-US" sz="1800" b="0" dirty="0">
                <a:latin typeface="Calibri" panose="020F0502020204030204" pitchFamily="34" charset="0"/>
              </a:rPr>
              <a:t>deliver </a:t>
            </a:r>
            <a:r>
              <a:rPr lang="en-US" sz="1800" b="0" dirty="0" smtClean="0">
                <a:latin typeface="Calibri" panose="020F0502020204030204" pitchFamily="34" charset="0"/>
              </a:rPr>
              <a:t>final </a:t>
            </a:r>
            <a:r>
              <a:rPr lang="en-US" sz="1800" b="0" dirty="0">
                <a:latin typeface="Calibri" panose="020F0502020204030204" pitchFamily="34" charset="0"/>
              </a:rPr>
              <a:t>2020 Census question </a:t>
            </a:r>
            <a:r>
              <a:rPr lang="en-US" sz="1800" b="0" dirty="0" smtClean="0">
                <a:latin typeface="Calibri" panose="020F0502020204030204" pitchFamily="34" charset="0"/>
              </a:rPr>
              <a:t>wording to </a:t>
            </a:r>
            <a:r>
              <a:rPr lang="en-US" sz="1800" b="0" dirty="0">
                <a:latin typeface="Calibri" panose="020F0502020204030204" pitchFamily="34" charset="0"/>
              </a:rPr>
              <a:t>Congress by March 31, </a:t>
            </a:r>
            <a:r>
              <a:rPr lang="en-US" sz="1800" b="0" dirty="0" smtClean="0">
                <a:latin typeface="Calibri" panose="020F0502020204030204" pitchFamily="34" charset="0"/>
              </a:rPr>
              <a:t>2018</a:t>
            </a:r>
            <a:endParaRPr lang="en-US" sz="1800" b="0" dirty="0">
              <a:latin typeface="Calibri" panose="020F0502020204030204" pitchFamily="34" charset="0"/>
            </a:endParaRPr>
          </a:p>
          <a:p>
            <a:pPr marL="285750" indent="-285750">
              <a:buFont typeface="Arial" panose="020B0604020202020204" pitchFamily="34" charset="0"/>
              <a:buChar char="•"/>
            </a:pPr>
            <a:endParaRPr lang="en-US" sz="1800" b="0" dirty="0">
              <a:latin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sz="1800" b="0" dirty="0">
                <a:latin typeface="Calibri" panose="020F0502020204030204" pitchFamily="34" charset="0"/>
              </a:rPr>
              <a:t>In accordance with current OMB standards, </a:t>
            </a:r>
            <a:r>
              <a:rPr lang="en-US" sz="1800" b="0" dirty="0" smtClean="0">
                <a:latin typeface="Calibri" panose="020F0502020204030204" pitchFamily="34" charset="0"/>
              </a:rPr>
              <a:t>Census Bureau will </a:t>
            </a:r>
            <a:r>
              <a:rPr lang="en-US" sz="1800" b="0" dirty="0">
                <a:latin typeface="Calibri" panose="020F0502020204030204" pitchFamily="34" charset="0"/>
              </a:rPr>
              <a:t>use two separate questions </a:t>
            </a:r>
            <a:r>
              <a:rPr lang="en-US" sz="1800" b="0" dirty="0" smtClean="0">
                <a:latin typeface="Calibri" panose="020F0502020204030204" pitchFamily="34" charset="0"/>
              </a:rPr>
              <a:t>for </a:t>
            </a:r>
            <a:r>
              <a:rPr lang="en-US" sz="1800" b="0" dirty="0">
                <a:latin typeface="Calibri" panose="020F0502020204030204" pitchFamily="34" charset="0"/>
              </a:rPr>
              <a:t>collecting data on race and </a:t>
            </a:r>
            <a:r>
              <a:rPr lang="en-US" sz="1800" b="0" dirty="0" smtClean="0">
                <a:latin typeface="Calibri" panose="020F0502020204030204" pitchFamily="34" charset="0"/>
              </a:rPr>
              <a:t>ethnicity</a:t>
            </a:r>
            <a:endParaRPr lang="en-US" sz="1800" b="0" dirty="0" smtClean="0">
              <a:solidFill>
                <a:srgbClr val="0000FF"/>
              </a:solidFill>
              <a:latin typeface="Calibri" panose="020F0502020204030204" pitchFamily="34" charset="0"/>
            </a:endParaRPr>
          </a:p>
          <a:p>
            <a:pPr marL="0" indent="0">
              <a:buNone/>
            </a:pPr>
            <a:endParaRPr lang="en-US" sz="1600" dirty="0"/>
          </a:p>
          <a:p>
            <a:endParaRPr lang="en-US" sz="1600" dirty="0"/>
          </a:p>
          <a:p>
            <a:endParaRPr lang="en-US" sz="1600" dirty="0"/>
          </a:p>
          <a:p>
            <a:endParaRPr lang="en-US" sz="1600" dirty="0" smtClean="0"/>
          </a:p>
          <a:p>
            <a:pPr lvl="2"/>
            <a:endParaRPr lang="en-US" sz="1600" dirty="0"/>
          </a:p>
        </p:txBody>
      </p:sp>
      <p:sp>
        <p:nvSpPr>
          <p:cNvPr id="2" name="Slide Number Placeholder 1"/>
          <p:cNvSpPr>
            <a:spLocks noGrp="1"/>
          </p:cNvSpPr>
          <p:nvPr>
            <p:ph type="sldNum" sz="quarter" idx="11"/>
          </p:nvPr>
        </p:nvSpPr>
        <p:spPr/>
        <p:txBody>
          <a:bodyPr/>
          <a:lstStyle/>
          <a:p>
            <a:fld id="{63E98FEE-C97C-4510-9979-B6A9BA05A8A7}" type="slidenum">
              <a:rPr lang="en-US" smtClean="0"/>
              <a:t>8</a:t>
            </a:fld>
            <a:endParaRPr lang="en-US" dirty="0"/>
          </a:p>
        </p:txBody>
      </p:sp>
      <p:sp>
        <p:nvSpPr>
          <p:cNvPr id="8" name="Rectangle 7"/>
          <p:cNvSpPr/>
          <p:nvPr/>
        </p:nvSpPr>
        <p:spPr>
          <a:xfrm>
            <a:off x="228600" y="152400"/>
            <a:ext cx="11353800" cy="892552"/>
          </a:xfrm>
          <a:prstGeom prst="rect">
            <a:avLst/>
          </a:prstGeom>
        </p:spPr>
        <p:txBody>
          <a:bodyPr wrap="square">
            <a:spAutoFit/>
          </a:bodyPr>
          <a:lstStyle/>
          <a:p>
            <a:pPr>
              <a:defRPr/>
            </a:pPr>
            <a:r>
              <a:rPr lang="en-US" sz="2800" dirty="0" smtClean="0">
                <a:latin typeface="+mj-lt"/>
                <a:cs typeface="Arial" panose="020B0604020202020204" pitchFamily="34" charset="0"/>
              </a:rPr>
              <a:t>Census Bureau Decision for 2020 Census</a:t>
            </a:r>
          </a:p>
          <a:p>
            <a:pPr>
              <a:defRPr/>
            </a:pPr>
            <a:r>
              <a:rPr lang="en-US" sz="2400" dirty="0" smtClean="0">
                <a:latin typeface="+mj-lt"/>
                <a:cs typeface="Arial" panose="020B0604020202020204" pitchFamily="34" charset="0"/>
              </a:rPr>
              <a:t>Separate Ethnicity and Race Questions</a:t>
            </a:r>
            <a:endParaRPr lang="en-US" sz="2000" dirty="0">
              <a:latin typeface="+mj-lt"/>
              <a:cs typeface="Arial" panose="020B0604020202020204" pitchFamily="34" charset="0"/>
            </a:endParaRPr>
          </a:p>
        </p:txBody>
      </p:sp>
      <p:pic>
        <p:nvPicPr>
          <p:cNvPr id="3" name="Picture 2"/>
          <p:cNvPicPr>
            <a:picLocks noChangeAspect="1"/>
          </p:cNvPicPr>
          <p:nvPr/>
        </p:nvPicPr>
        <p:blipFill>
          <a:blip r:embed="rId3"/>
          <a:stretch>
            <a:fillRect/>
          </a:stretch>
        </p:blipFill>
        <p:spPr>
          <a:xfrm>
            <a:off x="7645634" y="389954"/>
            <a:ext cx="3936766" cy="5159706"/>
          </a:xfrm>
          <a:prstGeom prst="rect">
            <a:avLst/>
          </a:prstGeom>
          <a:ln>
            <a:solidFill>
              <a:schemeClr val="tx1"/>
            </a:solidFill>
          </a:ln>
        </p:spPr>
      </p:pic>
      <p:sp>
        <p:nvSpPr>
          <p:cNvPr id="4" name="Rectangle 3"/>
          <p:cNvSpPr/>
          <p:nvPr/>
        </p:nvSpPr>
        <p:spPr>
          <a:xfrm>
            <a:off x="435634" y="5730376"/>
            <a:ext cx="9187337" cy="276999"/>
          </a:xfrm>
          <a:prstGeom prst="rect">
            <a:avLst/>
          </a:prstGeom>
        </p:spPr>
        <p:txBody>
          <a:bodyPr wrap="square">
            <a:spAutoFit/>
          </a:bodyPr>
          <a:lstStyle/>
          <a:p>
            <a:r>
              <a:rPr lang="en-US" sz="1200" dirty="0">
                <a:latin typeface="Calibri" panose="020F0502020204030204" pitchFamily="34" charset="0"/>
              </a:rPr>
              <a:t>Source: </a:t>
            </a:r>
            <a:r>
              <a:rPr lang="en-US" sz="1200" dirty="0">
                <a:solidFill>
                  <a:srgbClr val="0000FF"/>
                </a:solidFill>
                <a:latin typeface="Calibri" panose="020F0502020204030204" pitchFamily="34" charset="0"/>
              </a:rPr>
              <a:t>www.census.gov/programs-surveys/decennial-census/2020-census/planning-management/memo-series/2020-memo-2018_02.html</a:t>
            </a:r>
            <a:endParaRPr lang="en-US" sz="1200" dirty="0"/>
          </a:p>
        </p:txBody>
      </p:sp>
    </p:spTree>
    <p:extLst>
      <p:ext uri="{BB962C8B-B14F-4D97-AF65-F5344CB8AC3E}">
        <p14:creationId xmlns:p14="http://schemas.microsoft.com/office/powerpoint/2010/main" val="375045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629599" y="1239041"/>
            <a:ext cx="9908875" cy="4953000"/>
          </a:xfrm>
        </p:spPr>
        <p:txBody>
          <a:bodyPr>
            <a:noAutofit/>
          </a:bodyPr>
          <a:lstStyle/>
          <a:p>
            <a:pPr marL="0" indent="0">
              <a:spcBef>
                <a:spcPts val="0"/>
              </a:spcBef>
              <a:buNone/>
            </a:pPr>
            <a:r>
              <a:rPr lang="en-US" sz="1800" dirty="0" smtClean="0">
                <a:latin typeface="Calibri" panose="020F0502020204030204" pitchFamily="34" charset="0"/>
              </a:rPr>
              <a:t>OMB Ethnicity Categories:</a:t>
            </a:r>
          </a:p>
          <a:p>
            <a:pPr marL="463550" indent="-231775">
              <a:spcBef>
                <a:spcPts val="0"/>
              </a:spcBef>
            </a:pPr>
            <a:r>
              <a:rPr lang="en-US" sz="1800" b="0" dirty="0" smtClean="0">
                <a:latin typeface="Calibri" panose="020F0502020204030204" pitchFamily="34" charset="0"/>
              </a:rPr>
              <a:t>Hispanic or Latino</a:t>
            </a:r>
          </a:p>
          <a:p>
            <a:pPr marL="463550" indent="-231775">
              <a:spcBef>
                <a:spcPts val="0"/>
              </a:spcBef>
            </a:pPr>
            <a:r>
              <a:rPr lang="en-US" sz="1800" b="0" dirty="0" smtClean="0">
                <a:latin typeface="Calibri" panose="020F0502020204030204" pitchFamily="34" charset="0"/>
              </a:rPr>
              <a:t>Not Hispanic or Latino</a:t>
            </a:r>
          </a:p>
          <a:p>
            <a:pPr marL="0" indent="0">
              <a:spcBef>
                <a:spcPts val="0"/>
              </a:spcBef>
              <a:buNone/>
            </a:pPr>
            <a:endParaRPr lang="en-US" sz="1800" b="0" dirty="0">
              <a:latin typeface="Calibri" panose="020F0502020204030204" pitchFamily="34" charset="0"/>
            </a:endParaRPr>
          </a:p>
          <a:p>
            <a:pPr marL="0" indent="0">
              <a:spcBef>
                <a:spcPts val="0"/>
              </a:spcBef>
              <a:buNone/>
            </a:pPr>
            <a:r>
              <a:rPr lang="en-US" sz="1800" dirty="0" smtClean="0">
                <a:latin typeface="Calibri" panose="020F0502020204030204" pitchFamily="34" charset="0"/>
              </a:rPr>
              <a:t>OMB Race Categories:</a:t>
            </a:r>
            <a:endParaRPr lang="en-US" sz="1800" dirty="0">
              <a:latin typeface="Calibri" panose="020F0502020204030204" pitchFamily="34" charset="0"/>
            </a:endParaRPr>
          </a:p>
          <a:p>
            <a:pPr marL="463550" indent="-231775">
              <a:spcBef>
                <a:spcPts val="0"/>
              </a:spcBef>
            </a:pPr>
            <a:r>
              <a:rPr lang="en-US" sz="1800" b="0" dirty="0">
                <a:latin typeface="Calibri" panose="020F0502020204030204" pitchFamily="34" charset="0"/>
              </a:rPr>
              <a:t>American Indian or Alaska Native</a:t>
            </a:r>
          </a:p>
          <a:p>
            <a:pPr marL="463550" indent="-231775">
              <a:spcBef>
                <a:spcPts val="0"/>
              </a:spcBef>
            </a:pPr>
            <a:r>
              <a:rPr lang="en-US" sz="1800" b="0" dirty="0">
                <a:latin typeface="Calibri" panose="020F0502020204030204" pitchFamily="34" charset="0"/>
              </a:rPr>
              <a:t>Asian</a:t>
            </a:r>
          </a:p>
          <a:p>
            <a:pPr marL="463550" indent="-231775">
              <a:spcBef>
                <a:spcPts val="0"/>
              </a:spcBef>
            </a:pPr>
            <a:r>
              <a:rPr lang="en-US" sz="1800" b="0" dirty="0">
                <a:latin typeface="Calibri" panose="020F0502020204030204" pitchFamily="34" charset="0"/>
              </a:rPr>
              <a:t>Black or African American</a:t>
            </a:r>
          </a:p>
          <a:p>
            <a:pPr marL="463550" indent="-231775">
              <a:spcBef>
                <a:spcPts val="0"/>
              </a:spcBef>
            </a:pPr>
            <a:r>
              <a:rPr lang="en-US" sz="1800" b="0" dirty="0">
                <a:latin typeface="Calibri" panose="020F0502020204030204" pitchFamily="34" charset="0"/>
              </a:rPr>
              <a:t>Native Hawaiian or Other Pacific Islander</a:t>
            </a:r>
          </a:p>
          <a:p>
            <a:pPr marL="463550" indent="-231775">
              <a:spcBef>
                <a:spcPts val="0"/>
              </a:spcBef>
            </a:pPr>
            <a:r>
              <a:rPr lang="en-US" sz="1800" b="0" dirty="0">
                <a:latin typeface="Calibri" panose="020F0502020204030204" pitchFamily="34" charset="0"/>
              </a:rPr>
              <a:t>White</a:t>
            </a:r>
          </a:p>
          <a:p>
            <a:pPr marL="231775" indent="0">
              <a:spcBef>
                <a:spcPts val="0"/>
              </a:spcBef>
              <a:buNone/>
            </a:pPr>
            <a:endParaRPr lang="en-US" sz="1800" b="0" dirty="0" smtClean="0">
              <a:latin typeface="Calibri" panose="020F0502020204030204" pitchFamily="34" charset="0"/>
            </a:endParaRPr>
          </a:p>
          <a:p>
            <a:pPr marL="231775" indent="-231775">
              <a:spcBef>
                <a:spcPts val="0"/>
              </a:spcBef>
              <a:buNone/>
            </a:pPr>
            <a:r>
              <a:rPr lang="en-US" sz="1800" b="0" dirty="0" smtClean="0">
                <a:latin typeface="Calibri" panose="020F0502020204030204" pitchFamily="34" charset="0"/>
              </a:rPr>
              <a:t>The </a:t>
            </a:r>
            <a:r>
              <a:rPr lang="en-US" sz="1800" b="0" dirty="0">
                <a:latin typeface="Calibri" panose="020F0502020204030204" pitchFamily="34" charset="0"/>
              </a:rPr>
              <a:t>Census Bureau is also permitted to use the category “Some Other Race”</a:t>
            </a:r>
          </a:p>
          <a:p>
            <a:pPr>
              <a:spcBef>
                <a:spcPts val="0"/>
              </a:spcBef>
            </a:pPr>
            <a:endParaRPr lang="en-US" sz="1600" dirty="0"/>
          </a:p>
          <a:p>
            <a:pPr marL="0" indent="0">
              <a:spcBef>
                <a:spcPts val="0"/>
              </a:spcBef>
              <a:buNone/>
            </a:pPr>
            <a:endParaRPr lang="en-US" sz="1200" dirty="0" smtClean="0"/>
          </a:p>
          <a:p>
            <a:pPr marL="0" indent="0">
              <a:spcBef>
                <a:spcPts val="0"/>
              </a:spcBef>
              <a:buNone/>
            </a:pPr>
            <a:endParaRPr lang="en-US" sz="1200" dirty="0"/>
          </a:p>
          <a:p>
            <a:pPr marL="0" indent="0">
              <a:spcBef>
                <a:spcPts val="0"/>
              </a:spcBef>
              <a:buNone/>
            </a:pPr>
            <a:endParaRPr lang="en-US" sz="1200" dirty="0" smtClean="0"/>
          </a:p>
          <a:p>
            <a:pPr marL="0" indent="0">
              <a:spcBef>
                <a:spcPts val="0"/>
              </a:spcBef>
              <a:buNone/>
            </a:pPr>
            <a:r>
              <a:rPr lang="en-US" sz="1200" b="0" dirty="0" smtClean="0">
                <a:latin typeface="Calibri" panose="020F0502020204030204" pitchFamily="34" charset="0"/>
              </a:rPr>
              <a:t>Source</a:t>
            </a:r>
            <a:r>
              <a:rPr lang="en-US" sz="1200" b="0" dirty="0">
                <a:latin typeface="Calibri" panose="020F0502020204030204" pitchFamily="34" charset="0"/>
              </a:rPr>
              <a:t>:  </a:t>
            </a:r>
            <a:r>
              <a:rPr lang="en-US" sz="1200" b="0" dirty="0">
                <a:solidFill>
                  <a:srgbClr val="0000FF"/>
                </a:solidFill>
                <a:latin typeface="Calibri" panose="020F0502020204030204" pitchFamily="34" charset="0"/>
              </a:rPr>
              <a:t>www.gpo.gov/fdsys/pkg/FR-1997-10-30/pdf/97-28653.pdf</a:t>
            </a:r>
          </a:p>
          <a:p>
            <a:pPr marL="0" indent="0">
              <a:spcBef>
                <a:spcPts val="0"/>
              </a:spcBef>
              <a:buNone/>
            </a:pPr>
            <a:endParaRPr lang="en-US" sz="1600" dirty="0" smtClean="0"/>
          </a:p>
        </p:txBody>
      </p:sp>
      <p:sp>
        <p:nvSpPr>
          <p:cNvPr id="2" name="Slide Number Placeholder 1"/>
          <p:cNvSpPr>
            <a:spLocks noGrp="1"/>
          </p:cNvSpPr>
          <p:nvPr>
            <p:ph type="sldNum" sz="quarter" idx="11"/>
          </p:nvPr>
        </p:nvSpPr>
        <p:spPr/>
        <p:txBody>
          <a:bodyPr/>
          <a:lstStyle/>
          <a:p>
            <a:fld id="{03AE04C5-3085-4F64-BC65-54FE2DBF6EB1}" type="slidenum">
              <a:rPr lang="en-US" smtClean="0"/>
              <a:pPr/>
              <a:t>9</a:t>
            </a:fld>
            <a:endParaRPr lang="en-US" dirty="0"/>
          </a:p>
        </p:txBody>
      </p:sp>
      <p:sp>
        <p:nvSpPr>
          <p:cNvPr id="8" name="Rectangle 7"/>
          <p:cNvSpPr/>
          <p:nvPr/>
        </p:nvSpPr>
        <p:spPr>
          <a:xfrm>
            <a:off x="228600" y="152400"/>
            <a:ext cx="11963400" cy="892552"/>
          </a:xfrm>
          <a:prstGeom prst="rect">
            <a:avLst/>
          </a:prstGeom>
        </p:spPr>
        <p:txBody>
          <a:bodyPr wrap="square">
            <a:spAutoFit/>
          </a:bodyPr>
          <a:lstStyle/>
          <a:p>
            <a:pPr algn="ctr">
              <a:defRPr/>
            </a:pPr>
            <a:r>
              <a:rPr lang="en-US" sz="2800" dirty="0" smtClean="0">
                <a:latin typeface="+mj-lt"/>
                <a:cs typeface="Arial" panose="020B0604020202020204" pitchFamily="34" charset="0"/>
              </a:rPr>
              <a:t>U.S. Office of Management and Budget (OMB)</a:t>
            </a:r>
          </a:p>
          <a:p>
            <a:pPr algn="ctr">
              <a:defRPr/>
            </a:pPr>
            <a:r>
              <a:rPr lang="en-US" sz="2400" dirty="0" smtClean="0">
                <a:latin typeface="+mj-lt"/>
                <a:cs typeface="Arial" panose="020B0604020202020204" pitchFamily="34" charset="0"/>
              </a:rPr>
              <a:t>Standards for Race and Ethnicity (1997)</a:t>
            </a:r>
            <a:endParaRPr lang="en-US" sz="2000" dirty="0">
              <a:latin typeface="+mj-lt"/>
              <a:cs typeface="Arial" panose="020B0604020202020204" pitchFamily="34" charset="0"/>
            </a:endParaRPr>
          </a:p>
        </p:txBody>
      </p:sp>
    </p:spTree>
    <p:extLst>
      <p:ext uri="{BB962C8B-B14F-4D97-AF65-F5344CB8AC3E}">
        <p14:creationId xmlns:p14="http://schemas.microsoft.com/office/powerpoint/2010/main" val="27442068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Census Colors">
      <a:dk1>
        <a:srgbClr val="000000"/>
      </a:dk1>
      <a:lt1>
        <a:srgbClr val="FFFFFF"/>
      </a:lt1>
      <a:dk2>
        <a:srgbClr val="205493"/>
      </a:dk2>
      <a:lt2>
        <a:srgbClr val="A7C0CD"/>
      </a:lt2>
      <a:accent1>
        <a:srgbClr val="78909C"/>
      </a:accent1>
      <a:accent2>
        <a:srgbClr val="4B636E"/>
      </a:accent2>
      <a:accent3>
        <a:srgbClr val="FF7043"/>
      </a:accent3>
      <a:accent4>
        <a:srgbClr val="0095A8"/>
      </a:accent4>
      <a:accent5>
        <a:srgbClr val="981D3D"/>
      </a:accent5>
      <a:accent6>
        <a:srgbClr val="0072BC"/>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and Meeting Objectives" id="{DC6137E8-C45D-4C74-A1E1-4BD88289524A}" vid="{C1812E81-B51B-4C1D-92D6-3FC1EAF3C5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8557a95a-962d-47e7-8af1-548f79049771">CNMPDOCID-171-76</_dlc_DocId>
    <_dlc_DocIdUrl xmlns="8557a95a-962d-47e7-8af1-548f79049771">
      <Url>https://collab.ecm.census.gov/div/cnmp/intranet/CIDB/_layouts/DocIdRedir.aspx?ID=CNMPDOCID-171-76</Url>
      <Description>CNMPDOCID-171-76</Description>
    </_dlc_DocIdUrl>
    <ItemNotes xmlns="8557a95a-962d-47e7-8af1-548f79049771"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6213640342B0D4180DE23B27D24F75A" ma:contentTypeVersion="3" ma:contentTypeDescription="Create a new document." ma:contentTypeScope="" ma:versionID="f1abb7a662900d2ae2b52ba4d0af2696">
  <xsd:schema xmlns:xsd="http://www.w3.org/2001/XMLSchema" xmlns:xs="http://www.w3.org/2001/XMLSchema" xmlns:p="http://schemas.microsoft.com/office/2006/metadata/properties" xmlns:ns2="8557a95a-962d-47e7-8af1-548f79049771" targetNamespace="http://schemas.microsoft.com/office/2006/metadata/properties" ma:root="true" ma:fieldsID="2ea6fe5a1da8529cdca9c53ace4eda54" ns2:_="">
    <xsd:import namespace="8557a95a-962d-47e7-8af1-548f79049771"/>
    <xsd:element name="properties">
      <xsd:complexType>
        <xsd:sequence>
          <xsd:element name="documentManagement">
            <xsd:complexType>
              <xsd:all>
                <xsd:element ref="ns2:_dlc_DocId" minOccurs="0"/>
                <xsd:element ref="ns2:_dlc_DocIdUrl" minOccurs="0"/>
                <xsd:element ref="ns2:_dlc_DocIdPersistId" minOccurs="0"/>
                <xsd:element ref="ns2:Item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7a95a-962d-47e7-8af1-548f790497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ItemNotes" ma:index="11" nillable="true" ma:displayName="Item Notes" ma:description="Place notes to help other people here. This column is Plain text only." ma:internalName="ItemNotes">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00651-FE08-4BF5-B9EB-3D5E51C18001}">
  <ds:schemaRefs>
    <ds:schemaRef ds:uri="http://schemas.microsoft.com/sharepoint/v3/contenttype/forms"/>
  </ds:schemaRefs>
</ds:datastoreItem>
</file>

<file path=customXml/itemProps2.xml><?xml version="1.0" encoding="utf-8"?>
<ds:datastoreItem xmlns:ds="http://schemas.openxmlformats.org/officeDocument/2006/customXml" ds:itemID="{45162CE1-4CF0-4144-9012-4D7FBE7467B1}">
  <ds:schemaRefs>
    <ds:schemaRef ds:uri="http://schemas.microsoft.com/sharepoint/events"/>
  </ds:schemaRefs>
</ds:datastoreItem>
</file>

<file path=customXml/itemProps3.xml><?xml version="1.0" encoding="utf-8"?>
<ds:datastoreItem xmlns:ds="http://schemas.openxmlformats.org/officeDocument/2006/customXml" ds:itemID="{32F0B9AD-5FE1-47F7-97C4-FD87FADD30AE}">
  <ds:schemaRefs>
    <ds:schemaRef ds:uri="http://purl.org/dc/terms/"/>
    <ds:schemaRef ds:uri="http://purl.org/dc/dcmitype/"/>
    <ds:schemaRef ds:uri="8557a95a-962d-47e7-8af1-548f79049771"/>
    <ds:schemaRef ds:uri="http://schemas.microsoft.com/office/infopath/2007/PartnerControls"/>
    <ds:schemaRef ds:uri="http://purl.org/dc/elements/1.1/"/>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s>
</ds:datastoreItem>
</file>

<file path=customXml/itemProps4.xml><?xml version="1.0" encoding="utf-8"?>
<ds:datastoreItem xmlns:ds="http://schemas.openxmlformats.org/officeDocument/2006/customXml" ds:itemID="{45CC3319-1ADD-4A59-AFDD-715DE90A39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7a95a-962d-47e7-8af1-548f790497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and Meeting Objectives</Template>
  <TotalTime>4734</TotalTime>
  <Words>3044</Words>
  <Application>Microsoft Office PowerPoint</Application>
  <PresentationFormat>Widescreen</PresentationFormat>
  <Paragraphs>422</Paragraphs>
  <Slides>32</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ＭＳ Ｐゴシック</vt:lpstr>
      <vt:lpstr>Arial</vt:lpstr>
      <vt:lpstr>Arial Rounded MT Bold</vt:lpstr>
      <vt:lpstr>Calibri</vt:lpstr>
      <vt:lpstr>Calibri Light</vt:lpstr>
      <vt:lpstr>Lucida Grande</vt:lpstr>
      <vt:lpstr>Times New Roman</vt:lpstr>
      <vt:lpstr>Wingdings</vt:lpstr>
      <vt:lpstr>Office Theme</vt:lpstr>
      <vt:lpstr>Your Community by the Numbers: Race, Ethnicity, Foreign Born, and Ancestry      September 19, 2019   Presented by: Eric Coyle Data Dissemination Specialist U.S. Census Bureau  </vt:lpstr>
      <vt:lpstr>PowerPoint Presentation</vt:lpstr>
      <vt:lpstr>What is the difference?</vt:lpstr>
      <vt:lpstr>PowerPoint Presentation</vt:lpstr>
      <vt:lpstr>Race &amp; Ethnicity Across the Decades</vt:lpstr>
      <vt:lpstr>PowerPoint Presentation</vt:lpstr>
      <vt:lpstr>Census Bureau Research on Race Ethnicity for the 2020 Census</vt:lpstr>
      <vt:lpstr>PowerPoint Presentation</vt:lpstr>
      <vt:lpstr>PowerPoint Presentation</vt:lpstr>
      <vt:lpstr>PowerPoint Presentation</vt:lpstr>
      <vt:lpstr>PowerPoint Presentation</vt:lpstr>
      <vt:lpstr> The American Community Survey  Overview</vt:lpstr>
      <vt:lpstr>The American Community Survey The Foundation</vt:lpstr>
      <vt:lpstr>Race and Ethnicity Questions on the ACS </vt:lpstr>
      <vt:lpstr>Place of Birth &amp; Ancestry Questions on the ACS</vt:lpstr>
      <vt:lpstr>PowerPoint Presentation</vt:lpstr>
      <vt:lpstr>PowerPoint Presentation</vt:lpstr>
      <vt:lpstr> Census Geography</vt:lpstr>
      <vt:lpstr>Selected Census Geographic Concepts—Statistical Areas</vt:lpstr>
      <vt:lpstr>Geographic Area Relationships— Small Statistical Areas</vt:lpstr>
      <vt:lpstr>Census Geography Hierarchy</vt:lpstr>
      <vt:lpstr> Accessing Census Data</vt:lpstr>
      <vt:lpstr>ACS Website</vt:lpstr>
      <vt:lpstr>PowerPoint Presentation</vt:lpstr>
      <vt:lpstr>Interactive Maps</vt:lpstr>
      <vt:lpstr>Preview New Data Dissemination on Data.census.gov</vt:lpstr>
      <vt:lpstr>PowerPoint Presentation</vt:lpstr>
      <vt:lpstr>PowerPoint Presentation</vt:lpstr>
      <vt:lpstr>PowerPoint Presentation</vt:lpstr>
      <vt:lpstr>PowerPoint Presentation</vt:lpstr>
      <vt:lpstr>PowerPoint Presentation</vt:lpstr>
      <vt:lpstr>Q&amp;A and Thank You!</vt:lpstr>
    </vt:vector>
  </TitlesOfParts>
  <Company>Bureau of the Census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Overview of Meeting Objectives  Meeting of Data Products Redesign Group and American Community Survey Steering Committee Members  Tori Velkoff, Chief, American Community Survey Office  May 4, 2018</dc:title>
  <dc:creator>Ceci Adriana Villa Ross  (CENSUS/GEO FED)</dc:creator>
  <cp:lastModifiedBy>Allen Barnes</cp:lastModifiedBy>
  <cp:revision>410</cp:revision>
  <cp:lastPrinted>2018-06-13T17:19:18Z</cp:lastPrinted>
  <dcterms:created xsi:type="dcterms:W3CDTF">2018-04-27T12:52:04Z</dcterms:created>
  <dcterms:modified xsi:type="dcterms:W3CDTF">2019-09-20T15:35:53Z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0x01010036213640342B0D4180DE23B27D24F75A</vt:lpwstr>
  </property>
  <property fmtid="{D5CDD505-2E9C-101B-9397-08002B2CF9AE}" pid="3" name="_dlc_DocIdItemGuid">
    <vt:lpwstr>4679d283-419e-4149-a499-5e2b0634dae0</vt:lpwstr>
  </property>
</Properties>
</file>