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37.jpg" ContentType="image/jpeg"/>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38.jp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sldIdLst>
    <p:sldId id="381" r:id="rId6"/>
    <p:sldId id="385" r:id="rId7"/>
    <p:sldId id="391" r:id="rId8"/>
    <p:sldId id="420" r:id="rId9"/>
    <p:sldId id="427" r:id="rId10"/>
    <p:sldId id="428" r:id="rId11"/>
    <p:sldId id="430" r:id="rId12"/>
    <p:sldId id="432" r:id="rId13"/>
    <p:sldId id="433" r:id="rId14"/>
    <p:sldId id="436" r:id="rId15"/>
    <p:sldId id="434" r:id="rId16"/>
    <p:sldId id="437" r:id="rId17"/>
    <p:sldId id="435" r:id="rId18"/>
    <p:sldId id="389" r:id="rId19"/>
    <p:sldId id="393" r:id="rId20"/>
    <p:sldId id="397" r:id="rId21"/>
    <p:sldId id="398" r:id="rId22"/>
    <p:sldId id="399" r:id="rId23"/>
    <p:sldId id="404" r:id="rId24"/>
    <p:sldId id="405" r:id="rId25"/>
    <p:sldId id="406" r:id="rId26"/>
    <p:sldId id="407" r:id="rId27"/>
    <p:sldId id="408" r:id="rId28"/>
    <p:sldId id="409" r:id="rId29"/>
    <p:sldId id="412" r:id="rId30"/>
    <p:sldId id="410" r:id="rId31"/>
    <p:sldId id="414" r:id="rId32"/>
    <p:sldId id="413" r:id="rId33"/>
    <p:sldId id="396" r:id="rId34"/>
    <p:sldId id="417" r:id="rId35"/>
    <p:sldId id="395" r:id="rId36"/>
    <p:sldId id="439" r:id="rId37"/>
    <p:sldId id="373" r:id="rId38"/>
    <p:sldId id="265" r:id="rId39"/>
    <p:sldId id="384" r:id="rId40"/>
    <p:sldId id="345" r:id="rId41"/>
    <p:sldId id="346" r:id="rId42"/>
    <p:sldId id="347" r:id="rId43"/>
    <p:sldId id="386" r:id="rId44"/>
    <p:sldId id="353" r:id="rId45"/>
  </p:sldIdLst>
  <p:sldSz cx="12192000" cy="6858000"/>
  <p:notesSz cx="6858000" cy="1552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ACCF6-9C94-4158-6122-32EFB87307A6}" v="1" dt="2020-02-11T17:35:38.848"/>
    <p1510:client id="{5D07E40B-9D4B-FF5E-A1F8-44D81413AADF}" v="8" dt="2020-01-27T18:25:05.170"/>
    <p1510:client id="{A4AC14C3-E4BE-1CDF-A849-5293842CBDB9}" v="1" dt="2020-01-27T18:25:31.989"/>
    <p1510:client id="{D0803F11-BB90-0A99-9713-2B0A4A52F8D8}" v="2" dt="2020-02-11T17:45:03.566"/>
    <p1510:client id="{EDA986EE-F40B-1589-8C06-272012CDB019}" v="408" dt="2020-01-30T15:55:10.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74070" autoAdjust="0"/>
  </p:normalViewPr>
  <p:slideViewPr>
    <p:cSldViewPr snapToGrid="0">
      <p:cViewPr varScale="1">
        <p:scale>
          <a:sx n="52" d="100"/>
          <a:sy n="52"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35F9E-7F22-46ED-A69C-0DF20990157C}" type="datetimeFigureOut">
              <a:rPr lang="en-US" smtClean="0"/>
              <a:t>9/15/2020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33367-C7DD-4070-8A8A-4A94FB71ED67}" type="slidenum">
              <a:rPr lang="en-US" smtClean="0"/>
              <a:t>‹#›</a:t>
            </a:fld>
            <a:endParaRPr lang="en-US" dirty="0"/>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E174-8A2A-45BA-8A3C-FDCF205800B7}" type="slidenum">
              <a:rPr lang="en-US" smtClean="0"/>
              <a:pPr/>
              <a:t>1</a:t>
            </a:fld>
            <a:endParaRPr lang="en-US" dirty="0"/>
          </a:p>
        </p:txBody>
      </p:sp>
    </p:spTree>
    <p:extLst>
      <p:ext uri="{BB962C8B-B14F-4D97-AF65-F5344CB8AC3E}">
        <p14:creationId xmlns:p14="http://schemas.microsoft.com/office/powerpoint/2010/main" val="2320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Overall for the United State, the uninsured rate increased by 0.3 percentage points between 2018 and 2019. However, as you can see on the map, there are differences by state.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2018 and 2019, the percentage of people without health insurance coverage increased in nineteen states. These states are shaded in orange.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state of Virginia, which expanded Medicaid eligibility under the ACA in 2019, is the only state that had a decrease in the its uninsured rate (by 0.9 percentage points) and is shaded in blue. </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11</a:t>
            </a:fld>
            <a:endParaRPr lang="en-US" dirty="0"/>
          </a:p>
        </p:txBody>
      </p:sp>
    </p:spTree>
    <p:extLst>
      <p:ext uri="{BB962C8B-B14F-4D97-AF65-F5344CB8AC3E}">
        <p14:creationId xmlns:p14="http://schemas.microsoft.com/office/powerpoint/2010/main" val="48599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12</a:t>
            </a:fld>
            <a:endParaRPr lang="en-US" dirty="0"/>
          </a:p>
        </p:txBody>
      </p:sp>
    </p:spTree>
    <p:extLst>
      <p:ext uri="{BB962C8B-B14F-4D97-AF65-F5344CB8AC3E}">
        <p14:creationId xmlns:p14="http://schemas.microsoft.com/office/powerpoint/2010/main" val="74573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13</a:t>
            </a:fld>
            <a:endParaRPr lang="en-US" dirty="0"/>
          </a:p>
        </p:txBody>
      </p:sp>
    </p:spTree>
    <p:extLst>
      <p:ext uri="{BB962C8B-B14F-4D97-AF65-F5344CB8AC3E}">
        <p14:creationId xmlns:p14="http://schemas.microsoft.com/office/powerpoint/2010/main" val="80671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Embargo subscribers will have access to the</a:t>
            </a:r>
            <a:r>
              <a:rPr lang="en-US" baseline="0" dirty="0" smtClean="0"/>
              <a:t> 2018 ACS 1 year data</a:t>
            </a:r>
            <a:r>
              <a:rPr lang="en-US" dirty="0" smtClean="0"/>
              <a:t> beginning at 10</a:t>
            </a:r>
            <a:r>
              <a:rPr lang="en-US" baseline="0" dirty="0" smtClean="0"/>
              <a:t> am </a:t>
            </a:r>
            <a:r>
              <a:rPr lang="en-US" dirty="0" smtClean="0"/>
              <a:t>Tuesday, Sept. 24, for public release at 12:01 a.m., Thursday, Sept. 26.</a:t>
            </a:r>
          </a:p>
          <a:p>
            <a:endParaRPr lang="en-US" b="0" dirty="0" smtClean="0"/>
          </a:p>
        </p:txBody>
      </p:sp>
      <p:sp>
        <p:nvSpPr>
          <p:cNvPr id="4" name="Slide Number Placeholder 3"/>
          <p:cNvSpPr>
            <a:spLocks noGrp="1"/>
          </p:cNvSpPr>
          <p:nvPr>
            <p:ph type="sldNum" sz="quarter" idx="10"/>
          </p:nvPr>
        </p:nvSpPr>
        <p:spPr/>
        <p:txBody>
          <a:bodyPr/>
          <a:lstStyle/>
          <a:p>
            <a:fld id="{74A8944A-5633-44AD-9F56-0FBEF83342D0}" type="slidenum">
              <a:rPr lang="en-US" smtClean="0"/>
              <a:t>14</a:t>
            </a:fld>
            <a:endParaRPr lang="en-US"/>
          </a:p>
        </p:txBody>
      </p:sp>
    </p:spTree>
    <p:extLst>
      <p:ext uri="{BB962C8B-B14F-4D97-AF65-F5344CB8AC3E}">
        <p14:creationId xmlns:p14="http://schemas.microsoft.com/office/powerpoint/2010/main" val="329916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15</a:t>
            </a:fld>
            <a:endParaRPr lang="en-US" dirty="0"/>
          </a:p>
        </p:txBody>
      </p:sp>
    </p:spTree>
    <p:extLst>
      <p:ext uri="{BB962C8B-B14F-4D97-AF65-F5344CB8AC3E}">
        <p14:creationId xmlns:p14="http://schemas.microsoft.com/office/powerpoint/2010/main" val="394011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16</a:t>
            </a:fld>
            <a:endParaRPr lang="en-US" dirty="0"/>
          </a:p>
        </p:txBody>
      </p:sp>
    </p:spTree>
    <p:extLst>
      <p:ext uri="{BB962C8B-B14F-4D97-AF65-F5344CB8AC3E}">
        <p14:creationId xmlns:p14="http://schemas.microsoft.com/office/powerpoint/2010/main" val="75236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17</a:t>
            </a:fld>
            <a:endParaRPr lang="en-US" dirty="0"/>
          </a:p>
        </p:txBody>
      </p:sp>
    </p:spTree>
    <p:extLst>
      <p:ext uri="{BB962C8B-B14F-4D97-AF65-F5344CB8AC3E}">
        <p14:creationId xmlns:p14="http://schemas.microsoft.com/office/powerpoint/2010/main" val="2849422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18</a:t>
            </a:fld>
            <a:endParaRPr lang="en-US" dirty="0"/>
          </a:p>
        </p:txBody>
      </p:sp>
    </p:spTree>
    <p:extLst>
      <p:ext uri="{BB962C8B-B14F-4D97-AF65-F5344CB8AC3E}">
        <p14:creationId xmlns:p14="http://schemas.microsoft.com/office/powerpoint/2010/main" val="311940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20</a:t>
            </a:fld>
            <a:endParaRPr lang="en-US" dirty="0"/>
          </a:p>
        </p:txBody>
      </p:sp>
    </p:spTree>
    <p:extLst>
      <p:ext uri="{BB962C8B-B14F-4D97-AF65-F5344CB8AC3E}">
        <p14:creationId xmlns:p14="http://schemas.microsoft.com/office/powerpoint/2010/main" val="20485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22</a:t>
            </a:fld>
            <a:endParaRPr lang="en-US" dirty="0"/>
          </a:p>
        </p:txBody>
      </p:sp>
    </p:spTree>
    <p:extLst>
      <p:ext uri="{BB962C8B-B14F-4D97-AF65-F5344CB8AC3E}">
        <p14:creationId xmlns:p14="http://schemas.microsoft.com/office/powerpoint/2010/main" val="28905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E174-8A2A-45BA-8A3C-FDCF205800B7}" type="slidenum">
              <a:rPr lang="en-US" smtClean="0"/>
              <a:pPr/>
              <a:t>2</a:t>
            </a:fld>
            <a:endParaRPr lang="en-US" dirty="0"/>
          </a:p>
        </p:txBody>
      </p:sp>
    </p:spTree>
    <p:extLst>
      <p:ext uri="{BB962C8B-B14F-4D97-AF65-F5344CB8AC3E}">
        <p14:creationId xmlns:p14="http://schemas.microsoft.com/office/powerpoint/2010/main" val="403989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23</a:t>
            </a:fld>
            <a:endParaRPr lang="en-US" dirty="0"/>
          </a:p>
        </p:txBody>
      </p:sp>
    </p:spTree>
    <p:extLst>
      <p:ext uri="{BB962C8B-B14F-4D97-AF65-F5344CB8AC3E}">
        <p14:creationId xmlns:p14="http://schemas.microsoft.com/office/powerpoint/2010/main" val="4229735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24</a:t>
            </a:fld>
            <a:endParaRPr lang="en-US" dirty="0"/>
          </a:p>
        </p:txBody>
      </p:sp>
    </p:spTree>
    <p:extLst>
      <p:ext uri="{BB962C8B-B14F-4D97-AF65-F5344CB8AC3E}">
        <p14:creationId xmlns:p14="http://schemas.microsoft.com/office/powerpoint/2010/main" val="341293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25</a:t>
            </a:fld>
            <a:endParaRPr lang="en-US" dirty="0"/>
          </a:p>
        </p:txBody>
      </p:sp>
    </p:spTree>
    <p:extLst>
      <p:ext uri="{BB962C8B-B14F-4D97-AF65-F5344CB8AC3E}">
        <p14:creationId xmlns:p14="http://schemas.microsoft.com/office/powerpoint/2010/main" val="2620385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27</a:t>
            </a:fld>
            <a:endParaRPr lang="en-US" dirty="0"/>
          </a:p>
        </p:txBody>
      </p:sp>
    </p:spTree>
    <p:extLst>
      <p:ext uri="{BB962C8B-B14F-4D97-AF65-F5344CB8AC3E}">
        <p14:creationId xmlns:p14="http://schemas.microsoft.com/office/powerpoint/2010/main" val="192745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28</a:t>
            </a:fld>
            <a:endParaRPr lang="en-US" dirty="0"/>
          </a:p>
        </p:txBody>
      </p:sp>
    </p:spTree>
    <p:extLst>
      <p:ext uri="{BB962C8B-B14F-4D97-AF65-F5344CB8AC3E}">
        <p14:creationId xmlns:p14="http://schemas.microsoft.com/office/powerpoint/2010/main" val="290232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29</a:t>
            </a:fld>
            <a:endParaRPr lang="en-US" dirty="0"/>
          </a:p>
        </p:txBody>
      </p:sp>
    </p:spTree>
    <p:extLst>
      <p:ext uri="{BB962C8B-B14F-4D97-AF65-F5344CB8AC3E}">
        <p14:creationId xmlns:p14="http://schemas.microsoft.com/office/powerpoint/2010/main" val="53937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30</a:t>
            </a:fld>
            <a:endParaRPr lang="en-US" dirty="0"/>
          </a:p>
        </p:txBody>
      </p:sp>
    </p:spTree>
    <p:extLst>
      <p:ext uri="{BB962C8B-B14F-4D97-AF65-F5344CB8AC3E}">
        <p14:creationId xmlns:p14="http://schemas.microsoft.com/office/powerpoint/2010/main" val="2500018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31</a:t>
            </a:fld>
            <a:endParaRPr lang="en-US" dirty="0"/>
          </a:p>
        </p:txBody>
      </p:sp>
    </p:spTree>
    <p:extLst>
      <p:ext uri="{BB962C8B-B14F-4D97-AF65-F5344CB8AC3E}">
        <p14:creationId xmlns:p14="http://schemas.microsoft.com/office/powerpoint/2010/main" val="1739904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It is a free program.</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 </a:t>
            </a:r>
          </a:p>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It provides opportunities</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to teach statistics in various</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subjects.</a:t>
            </a:r>
          </a:p>
          <a:p>
            <a:pPr marL="0" indent="0">
              <a:buNone/>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It is designed to support</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teachers’ existing lesson plans.</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 </a:t>
            </a:r>
          </a:p>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The program started in 2000</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as Census in Schools.</a:t>
            </a:r>
          </a:p>
          <a:p>
            <a:pPr marL="0" indent="0">
              <a:buNone/>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The program was revised</a:t>
            </a:r>
          </a:p>
          <a:p>
            <a:pPr marL="0" indent="0">
              <a:buNone/>
            </a:pPr>
            <a:r>
              <a:rPr lang="en-US" sz="1200" dirty="0" smtClean="0">
                <a:solidFill>
                  <a:schemeClr val="tx1">
                    <a:lumMod val="75000"/>
                    <a:lumOff val="25000"/>
                  </a:schemeClr>
                </a:solidFill>
                <a:latin typeface="Arial" panose="020B0604020202020204" pitchFamily="34" charset="0"/>
                <a:cs typeface="Arial" panose="020B0604020202020204" pitchFamily="34" charset="0"/>
              </a:rPr>
              <a:t>over the last few years. </a:t>
            </a:r>
          </a:p>
          <a:p>
            <a:pPr marL="0" indent="0">
              <a:buNone/>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Encourage teachers of all subjects to incorporate statistics in their lessons.</a:t>
            </a:r>
          </a:p>
          <a:p>
            <a:pPr marL="0" lvl="0" indent="0">
              <a:buNone/>
            </a:pPr>
            <a:r>
              <a:rPr lang="en-US" sz="1200" b="1" dirty="0" smtClean="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0">
              <a:buFont typeface="Wingdings" charset="2"/>
              <a:buChar char="§"/>
            </a:pPr>
            <a:r>
              <a:rPr lang="en-US" sz="1200" dirty="0" smtClean="0">
                <a:solidFill>
                  <a:schemeClr val="tx1">
                    <a:lumMod val="75000"/>
                    <a:lumOff val="25000"/>
                  </a:schemeClr>
                </a:solidFill>
                <a:latin typeface="Arial" panose="020B0604020202020204" pitchFamily="34" charset="0"/>
                <a:cs typeface="Arial" panose="020B0604020202020204" pitchFamily="34" charset="0"/>
              </a:rPr>
              <a:t>Establish a connection now with the next generation of census respondents. </a:t>
            </a:r>
          </a:p>
          <a:p>
            <a:pPr lvl="0">
              <a:buFont typeface="Wingdings" charset="2"/>
              <a:buChar cha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lvl="0">
              <a:buFont typeface="Wingdings" charset="2"/>
              <a:buChar char="§"/>
            </a:pPr>
            <a:r>
              <a:rPr lang="en-US" sz="1200" b="0" i="0" kern="1200" dirty="0" smtClean="0">
                <a:solidFill>
                  <a:schemeClr val="tx1"/>
                </a:solidFill>
                <a:effectLst/>
                <a:latin typeface="+mn-lt"/>
                <a:ea typeface="+mn-ea"/>
                <a:cs typeface="+mn-cs"/>
              </a:rPr>
              <a:t>This September 17, join us in celebrating the anniversary of the Constitution’s signing. Constitution Day is an opportunity for students to learn why the census is conducted every 10 years—and why a complete and accurate population count is so important. It’s also a perfect time to remind your students and their families that it is not too late to respond to the 2020 Census and that their responses will help shape the future.</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1200" b="0" i="0" kern="1200" dirty="0" smtClean="0">
                <a:solidFill>
                  <a:schemeClr val="tx1"/>
                </a:solidFill>
                <a:effectLst/>
                <a:latin typeface="+mn-lt"/>
                <a:ea typeface="+mn-ea"/>
                <a:cs typeface="+mn-cs"/>
              </a:rPr>
              <a:t>On Constitution Day, students of all ages can use Statistics in Schools activities and resources to learn about how the census enables funding and planning for education as well as determines the number of seats each state gets in Congress for the next 10 years. Explore Constitution Day-related fun facts, view a video on the Apportionment process, or download topical worksheets that are sure to engage students.</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32</a:t>
            </a:fld>
            <a:endParaRPr lang="en-US" dirty="0"/>
          </a:p>
        </p:txBody>
      </p:sp>
    </p:spTree>
    <p:extLst>
      <p:ext uri="{BB962C8B-B14F-4D97-AF65-F5344CB8AC3E}">
        <p14:creationId xmlns:p14="http://schemas.microsoft.com/office/powerpoint/2010/main" val="362134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33</a:t>
            </a:fld>
            <a:endParaRPr lang="en-US"/>
          </a:p>
        </p:txBody>
      </p:sp>
    </p:spTree>
    <p:extLst>
      <p:ext uri="{BB962C8B-B14F-4D97-AF65-F5344CB8AC3E}">
        <p14:creationId xmlns:p14="http://schemas.microsoft.com/office/powerpoint/2010/main" val="332514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baseline="0" dirty="0" smtClean="0">
                <a:solidFill>
                  <a:schemeClr val="tx1"/>
                </a:solidFill>
                <a:effectLst/>
                <a:latin typeface="+mn-lt"/>
                <a:ea typeface="+mn-ea"/>
                <a:cs typeface="+mn-cs"/>
              </a:rPr>
              <a:t>In addition to the news conference we’ll send out a variety of news products. Please note that all of these items – once posted – can be circulated to your stakeholders.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baseline="0" dirty="0" smtClean="0">
                <a:solidFill>
                  <a:schemeClr val="tx1"/>
                </a:solidFill>
                <a:effectLst/>
                <a:latin typeface="+mn-lt"/>
                <a:ea typeface="+mn-ea"/>
                <a:cs typeface="+mn-cs"/>
              </a:rPr>
              <a:t>News products include:</a:t>
            </a:r>
          </a:p>
          <a:p>
            <a:pPr marL="171450" indent="-171450">
              <a:buFontTx/>
              <a:buChar char="-"/>
            </a:pPr>
            <a:r>
              <a:rPr lang="en-US" sz="1050" kern="1200" baseline="0" dirty="0" smtClean="0">
                <a:solidFill>
                  <a:schemeClr val="tx1"/>
                </a:solidFill>
                <a:effectLst/>
                <a:latin typeface="+mn-lt"/>
                <a:ea typeface="+mn-ea"/>
                <a:cs typeface="+mn-cs"/>
              </a:rPr>
              <a:t>The standard news release in English</a:t>
            </a:r>
            <a:r>
              <a:rPr lang="en-US" sz="1050" kern="1200" dirty="0" smtClean="0">
                <a:solidFill>
                  <a:schemeClr val="tx1"/>
                </a:solidFill>
                <a:effectLst/>
                <a:latin typeface="+mn-lt"/>
                <a:ea typeface="+mn-ea"/>
                <a:cs typeface="+mn-cs"/>
              </a:rPr>
              <a:t> and Spanish -- </a:t>
            </a:r>
            <a:r>
              <a:rPr lang="en-US" sz="1050" kern="1200" baseline="0" dirty="0" smtClean="0">
                <a:solidFill>
                  <a:schemeClr val="tx1"/>
                </a:solidFill>
                <a:effectLst/>
                <a:latin typeface="+mn-lt"/>
                <a:ea typeface="+mn-ea"/>
                <a:cs typeface="+mn-cs"/>
              </a:rPr>
              <a:t>focusing on IPHI</a:t>
            </a:r>
            <a:r>
              <a:rPr lang="en-US" sz="1050" kern="1200" dirty="0" smtClean="0">
                <a:solidFill>
                  <a:schemeClr val="tx1"/>
                </a:solidFill>
                <a:effectLst/>
                <a:latin typeface="+mn-lt"/>
                <a:ea typeface="+mn-ea"/>
                <a:cs typeface="+mn-cs"/>
              </a:rPr>
              <a:t> findings</a:t>
            </a:r>
            <a:r>
              <a:rPr lang="en-US" sz="1050" kern="1200" baseline="0" dirty="0" smtClean="0">
                <a:solidFill>
                  <a:schemeClr val="tx1"/>
                </a:solidFill>
                <a:effectLst/>
                <a:latin typeface="+mn-lt"/>
                <a:ea typeface="+mn-ea"/>
                <a:cs typeface="+mn-cs"/>
              </a:rPr>
              <a:t>. </a:t>
            </a:r>
          </a:p>
          <a:p>
            <a:pPr marL="171450" indent="-171450">
              <a:buFontTx/>
              <a:buChar char="-"/>
            </a:pPr>
            <a:r>
              <a:rPr lang="en-US" sz="1050" kern="1200" baseline="0" dirty="0" smtClean="0">
                <a:solidFill>
                  <a:schemeClr val="tx1"/>
                </a:solidFill>
                <a:effectLst/>
                <a:latin typeface="+mn-lt"/>
                <a:ea typeface="+mn-ea"/>
                <a:cs typeface="+mn-cs"/>
              </a:rPr>
              <a:t>Pre release day blogs: </a:t>
            </a:r>
          </a:p>
          <a:p>
            <a:pPr marL="628650" lvl="1" indent="-171450">
              <a:buFontTx/>
              <a:buChar char="-"/>
            </a:pPr>
            <a:r>
              <a:rPr lang="en-US" sz="1200" kern="1200" dirty="0" smtClean="0">
                <a:solidFill>
                  <a:schemeClr val="tx1"/>
                </a:solidFill>
                <a:effectLst/>
                <a:latin typeface="+mn-lt"/>
                <a:ea typeface="+mn-ea"/>
                <a:cs typeface="+mn-cs"/>
              </a:rPr>
              <a:t>CPS ASEC Redesign and Processing Changes</a:t>
            </a:r>
          </a:p>
          <a:p>
            <a:pPr marL="628650" lvl="1" indent="-171450">
              <a:buFontTx/>
              <a:buChar char="-"/>
            </a:pPr>
            <a:r>
              <a:rPr lang="en-US" sz="1200" kern="1200" dirty="0" smtClean="0">
                <a:solidFill>
                  <a:schemeClr val="tx1"/>
                </a:solidFill>
                <a:effectLst/>
                <a:latin typeface="+mn-lt"/>
                <a:ea typeface="+mn-ea"/>
                <a:cs typeface="+mn-cs"/>
              </a:rPr>
              <a:t>How the Census Bureau Measures Income and Poverty</a:t>
            </a:r>
            <a:endParaRPr lang="en-US" sz="1200" i="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Varying Degrees of Poverty, Thinking Beyond ‘Poor’ and ‘Not Poor’</a:t>
            </a:r>
            <a:endParaRPr lang="en-US" sz="1200" i="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What is the Supplemental Poverty Measure and How Does It Differ </a:t>
            </a:r>
            <a:endParaRPr lang="en-US"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1 Release Day Blog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5</a:t>
            </a:r>
            <a:r>
              <a:rPr lang="en-US" sz="1200" kern="1200" dirty="0" smtClean="0">
                <a:solidFill>
                  <a:schemeClr val="tx1"/>
                </a:solidFill>
                <a:effectLst/>
                <a:latin typeface="+mn-lt"/>
                <a:ea typeface="+mn-ea"/>
                <a:cs typeface="+mn-cs"/>
              </a:rPr>
              <a:t> release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day America</a:t>
            </a:r>
            <a:r>
              <a:rPr lang="en-US" sz="1200" kern="1200" baseline="0" dirty="0" smtClean="0">
                <a:solidFill>
                  <a:schemeClr val="tx1"/>
                </a:solidFill>
                <a:effectLst/>
                <a:latin typeface="+mn-lt"/>
                <a:ea typeface="+mn-ea"/>
                <a:cs typeface="+mn-cs"/>
              </a:rPr>
              <a:t> Counts stories</a:t>
            </a:r>
            <a:r>
              <a:rPr lang="en-US" dirty="0" smtClean="0"/>
              <a:t> on the findings</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indent="-171450">
              <a:buFontTx/>
              <a:buChar char="-"/>
            </a:pPr>
            <a:r>
              <a:rPr lang="en-US" dirty="0" smtClean="0"/>
              <a:t>News graphics</a:t>
            </a:r>
          </a:p>
          <a:p>
            <a:pPr marL="171450" indent="-171450">
              <a:buFontTx/>
              <a:buChar char="-"/>
            </a:pPr>
            <a:r>
              <a:rPr lang="en-US" baseline="0" dirty="0" smtClean="0"/>
              <a:t>Social</a:t>
            </a:r>
            <a:r>
              <a:rPr lang="en-US" dirty="0" smtClean="0"/>
              <a:t> Media</a:t>
            </a:r>
            <a:endParaRPr lang="en-US" baseline="0" dirty="0" smtClean="0"/>
          </a:p>
          <a:p>
            <a:pPr marL="171450" lvl="0" indent="-171450">
              <a:buFontTx/>
              <a:buChar char="-"/>
            </a:pPr>
            <a:endParaRPr lang="en-US" baseline="0" dirty="0" smtClean="0"/>
          </a:p>
          <a:p>
            <a:pPr marL="171450" lvl="0" indent="-171450">
              <a:buFontTx/>
              <a:buChar char="-"/>
            </a:pPr>
            <a:r>
              <a:rPr lang="en-US" baseline="0" dirty="0" smtClean="0"/>
              <a:t>Soundbites</a:t>
            </a:r>
          </a:p>
          <a:p>
            <a:pPr marL="171450" lvl="0" indent="-171450">
              <a:buFontTx/>
              <a:buChar char="-"/>
            </a:pPr>
            <a:r>
              <a:rPr lang="en-US" dirty="0" smtClean="0"/>
              <a:t>Fact Sheets</a:t>
            </a: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4A8944A-5633-44AD-9F56-0FBEF83342D0}" type="slidenum">
              <a:rPr lang="en-US" smtClean="0"/>
              <a:t>3</a:t>
            </a:fld>
            <a:endParaRPr lang="en-US"/>
          </a:p>
        </p:txBody>
      </p:sp>
    </p:spTree>
    <p:extLst>
      <p:ext uri="{BB962C8B-B14F-4D97-AF65-F5344CB8AC3E}">
        <p14:creationId xmlns:p14="http://schemas.microsoft.com/office/powerpoint/2010/main" val="74526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Academy,</a:t>
            </a:r>
            <a:r>
              <a:rPr lang="en-US" baseline="0" dirty="0"/>
              <a:t> </a:t>
            </a:r>
            <a:r>
              <a:rPr lang="en-US" dirty="0"/>
              <a:t>offers </a:t>
            </a:r>
            <a:r>
              <a:rPr lang="en-US" baseline="0" dirty="0"/>
              <a:t>ongoing updates for users to access training via upcoming classes, recorded webinars, data gems – </a:t>
            </a:r>
            <a:r>
              <a:rPr lang="en-US" baseline="0" dirty="0" smtClean="0"/>
              <a:t> your presentation will be posted on </a:t>
            </a:r>
            <a:r>
              <a:rPr lang="en-US" baseline="0" dirty="0" err="1" smtClean="0"/>
              <a:t>YoutTube</a:t>
            </a:r>
            <a:r>
              <a:rPr lang="en-US" baseline="0" dirty="0" smtClean="0"/>
              <a:t> and a linked to Census Academy, under the Webinars Tab once editing is complete. </a:t>
            </a:r>
          </a:p>
        </p:txBody>
      </p:sp>
      <p:sp>
        <p:nvSpPr>
          <p:cNvPr id="4" name="Slide Number Placeholder 3"/>
          <p:cNvSpPr>
            <a:spLocks noGrp="1"/>
          </p:cNvSpPr>
          <p:nvPr>
            <p:ph type="sldNum" sz="quarter" idx="10"/>
          </p:nvPr>
        </p:nvSpPr>
        <p:spPr/>
        <p:txBody>
          <a:bodyPr/>
          <a:lstStyle/>
          <a:p>
            <a:fld id="{603B9073-4934-4A18-B03D-7FA2DABDE591}" type="slidenum">
              <a:rPr lang="en-US" smtClean="0"/>
              <a:t>34</a:t>
            </a:fld>
            <a:endParaRPr lang="en-US"/>
          </a:p>
        </p:txBody>
      </p:sp>
    </p:spTree>
    <p:extLst>
      <p:ext uri="{BB962C8B-B14F-4D97-AF65-F5344CB8AC3E}">
        <p14:creationId xmlns:p14="http://schemas.microsoft.com/office/powerpoint/2010/main" val="3632543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03450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C566C-8980-4CDA-9D23-9C5F37E3D42F}" type="slidenum">
              <a:rPr lang="en-US" smtClean="0"/>
              <a:t>37</a:t>
            </a:fld>
            <a:endParaRPr lang="en-US"/>
          </a:p>
        </p:txBody>
      </p:sp>
    </p:spTree>
    <p:extLst>
      <p:ext uri="{BB962C8B-B14F-4D97-AF65-F5344CB8AC3E}">
        <p14:creationId xmlns:p14="http://schemas.microsoft.com/office/powerpoint/2010/main" val="3696893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C566C-8980-4CDA-9D23-9C5F37E3D42F}" type="slidenum">
              <a:rPr lang="en-US" smtClean="0"/>
              <a:t>38</a:t>
            </a:fld>
            <a:endParaRPr lang="en-US"/>
          </a:p>
        </p:txBody>
      </p:sp>
    </p:spTree>
    <p:extLst>
      <p:ext uri="{BB962C8B-B14F-4D97-AF65-F5344CB8AC3E}">
        <p14:creationId xmlns:p14="http://schemas.microsoft.com/office/powerpoint/2010/main" val="662097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08445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40</a:t>
            </a:fld>
            <a:endParaRPr lang="en-US" dirty="0"/>
          </a:p>
        </p:txBody>
      </p:sp>
    </p:spTree>
    <p:extLst>
      <p:ext uri="{BB962C8B-B14F-4D97-AF65-F5344CB8AC3E}">
        <p14:creationId xmlns:p14="http://schemas.microsoft.com/office/powerpoint/2010/main" val="177444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income and poverty report and the SPM report are based on data from the Current Population Survey’s Annual Social and Economic Supplement or CPS ASEC. The Current Population Survey is the longest-running survey conducted by the Census Bureau and is the official source of the national poverty estimates. </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4</a:t>
            </a:fld>
            <a:endParaRPr lang="en-US" dirty="0"/>
          </a:p>
        </p:txBody>
      </p:sp>
    </p:spTree>
    <p:extLst>
      <p:ext uri="{BB962C8B-B14F-4D97-AF65-F5344CB8AC3E}">
        <p14:creationId xmlns:p14="http://schemas.microsoft.com/office/powerpoint/2010/main" val="130569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Median household income was $68,700 in 2019, a 6.8 percent increase from 2018.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5</a:t>
            </a:fld>
            <a:endParaRPr lang="en-US" dirty="0"/>
          </a:p>
        </p:txBody>
      </p:sp>
    </p:spTree>
    <p:extLst>
      <p:ext uri="{BB962C8B-B14F-4D97-AF65-F5344CB8AC3E}">
        <p14:creationId xmlns:p14="http://schemas.microsoft.com/office/powerpoint/2010/main" val="388289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official poverty rate in 2019 was 10.5 percent, down 1.3 percentage points from 2018. </a:t>
            </a:r>
          </a:p>
          <a:p>
            <a:r>
              <a:rPr lang="en-US" sz="1200" b="0" i="0" u="none" strike="noStrike" kern="1200" baseline="0" dirty="0" smtClean="0">
                <a:solidFill>
                  <a:schemeClr val="tx1"/>
                </a:solidFill>
                <a:latin typeface="+mn-lt"/>
                <a:ea typeface="+mn-ea"/>
                <a:cs typeface="+mn-cs"/>
              </a:rPr>
              <a:t>In 2019, there were 34.0 million people in poverty, a decrease of 4.2 million people from 2018.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2018 and 2019 poverty rates declined for most major demographic groups. No group saw an increase in poverty rates. Poverty rates declined for: </a:t>
            </a:r>
          </a:p>
          <a:p>
            <a:r>
              <a:rPr lang="en-US" sz="1200" b="0" i="0" u="none" strike="noStrike" kern="1200" baseline="0" dirty="0" smtClean="0">
                <a:solidFill>
                  <a:schemeClr val="tx1"/>
                </a:solidFill>
                <a:latin typeface="+mn-lt"/>
                <a:ea typeface="+mn-ea"/>
                <a:cs typeface="+mn-cs"/>
              </a:rPr>
              <a:t>• men and women, </a:t>
            </a:r>
            <a:r>
              <a:rPr lang="en-US" sz="1200" b="1" i="1" u="none" strike="noStrike" kern="1200" baseline="0" dirty="0" smtClean="0">
                <a:solidFill>
                  <a:schemeClr val="tx1"/>
                </a:solidFill>
                <a:latin typeface="+mn-lt"/>
                <a:ea typeface="+mn-ea"/>
                <a:cs typeface="+mn-cs"/>
              </a:rPr>
              <a:t>(next slide 39)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native-born and foreign-born individuals, </a:t>
            </a:r>
            <a:r>
              <a:rPr lang="en-US" sz="1200" b="1" i="1" u="none" strike="noStrike" kern="1200" baseline="0" dirty="0" smtClean="0">
                <a:solidFill>
                  <a:schemeClr val="tx1"/>
                </a:solidFill>
                <a:latin typeface="+mn-lt"/>
                <a:ea typeface="+mn-ea"/>
                <a:cs typeface="+mn-cs"/>
              </a:rPr>
              <a:t>(next slide 40)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all regions, and </a:t>
            </a:r>
            <a:r>
              <a:rPr lang="en-US" sz="1200" b="1" i="1" u="none" strike="noStrike" kern="1200" baseline="0" dirty="0" smtClean="0">
                <a:solidFill>
                  <a:schemeClr val="tx1"/>
                </a:solidFill>
                <a:latin typeface="+mn-lt"/>
                <a:ea typeface="+mn-ea"/>
                <a:cs typeface="+mn-cs"/>
              </a:rPr>
              <a:t>(next slide 41)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inside and outside metropolitan statistical areas.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6</a:t>
            </a:fld>
            <a:endParaRPr lang="en-US" dirty="0"/>
          </a:p>
        </p:txBody>
      </p:sp>
    </p:spTree>
    <p:extLst>
      <p:ext uri="{BB962C8B-B14F-4D97-AF65-F5344CB8AC3E}">
        <p14:creationId xmlns:p14="http://schemas.microsoft.com/office/powerpoint/2010/main" val="378047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Supplemental Poverty Measure (or SPM) report is based on data from the CPS ASEC. The SPM extends the official poverty measure by taking into account many of the government programs designed to assist low-income families and individuals that are not included in the official measure. Noncash benefits, such as housing or nutritional assistance, are added to pre-tax cash income, while necessary expenses, such as taxes, work and medical expenses, are subtracted. The SPM does not replace the official poverty measure and is not used to determine eligibility for government programs.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slide shows SPM rates over time for individuals categorized by race and Hispanic-origin groups. Between 2018 and 2019, all major groups shown in this figure experienced a decline in poverty. SPM rates in 2019 were also at their lowest level since 2009 for all groups shown. In 2019, the SPM rate for Hispanics was 18.9 percent, 18.3 percent for Blacks, 11.7 percent for Asians, and 8.2 percent for Non-Hispanic Whites. </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7</a:t>
            </a:fld>
            <a:endParaRPr lang="en-US" dirty="0"/>
          </a:p>
        </p:txBody>
      </p:sp>
    </p:spTree>
    <p:extLst>
      <p:ext uri="{BB962C8B-B14F-4D97-AF65-F5344CB8AC3E}">
        <p14:creationId xmlns:p14="http://schemas.microsoft.com/office/powerpoint/2010/main" val="281517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Health insurance coverage is an important measure of our nation’s overall well-being. Whether it’s for illness, injury or preventive needs, health insurance provides greater access to medical care, protection from high unexpected costs and more economic stability.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year, the Census Bureau provides data on health insurance coverage. We look at who is and isn’t covered, where they live and what type of insurance they have.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health insurance estimates released today come from two surveys. </a:t>
            </a:r>
          </a:p>
          <a:p>
            <a:r>
              <a:rPr lang="en-US" sz="1200" b="0" i="0" u="none" strike="noStrike" kern="1200" baseline="0" dirty="0" smtClean="0">
                <a:solidFill>
                  <a:schemeClr val="tx1"/>
                </a:solidFill>
                <a:latin typeface="+mn-lt"/>
                <a:ea typeface="+mn-ea"/>
                <a:cs typeface="+mn-cs"/>
              </a:rPr>
              <a:t>• The CPS ASEC asks people about their health insurance coverage at any time in the previous calendar year. </a:t>
            </a:r>
          </a:p>
          <a:p>
            <a:r>
              <a:rPr lang="en-US" sz="1200" b="0" i="0" u="none" strike="noStrike" kern="1200" baseline="0" dirty="0" smtClean="0">
                <a:solidFill>
                  <a:schemeClr val="tx1"/>
                </a:solidFill>
                <a:latin typeface="+mn-lt"/>
                <a:ea typeface="+mn-ea"/>
                <a:cs typeface="+mn-cs"/>
              </a:rPr>
              <a:t>• The American Community Survey or ACS is conducted throughout the year and asks people about their coverage at the time they are interviewed.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health insurance report, the CPS ASEC provides calendar-year coverage estimates at the national level; The ACS presents changes in coverage over time and for states and smaller populations.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8</a:t>
            </a:fld>
            <a:endParaRPr lang="en-US" dirty="0"/>
          </a:p>
        </p:txBody>
      </p:sp>
    </p:spTree>
    <p:extLst>
      <p:ext uri="{BB962C8B-B14F-4D97-AF65-F5344CB8AC3E}">
        <p14:creationId xmlns:p14="http://schemas.microsoft.com/office/powerpoint/2010/main" val="319247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An estimated 92.0 percent of the population had health insurance coverage for some or all of 2019. 8.0 percent, or about 26.1 million people, did not have health insurance at any time in 2019.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68.0 percent of people were covered by private health insurance at some point during the year.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percentage of people with public coverage was 34.1 percent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Looking at private coverage more closely: </a:t>
            </a:r>
          </a:p>
          <a:p>
            <a:r>
              <a:rPr lang="en-US" sz="1200" b="0" i="0" u="none" strike="noStrike" kern="1200" baseline="0" dirty="0" smtClean="0">
                <a:solidFill>
                  <a:schemeClr val="tx1"/>
                </a:solidFill>
                <a:latin typeface="+mn-lt"/>
                <a:ea typeface="+mn-ea"/>
                <a:cs typeface="+mn-cs"/>
              </a:rPr>
              <a:t>• Employer-based insurance was the most common subtype of coverage overall, covering 56.4 percent of the population; </a:t>
            </a:r>
          </a:p>
          <a:p>
            <a:r>
              <a:rPr lang="en-US" sz="1200" b="0" i="0" u="none" strike="noStrike" kern="1200" baseline="0" dirty="0" smtClean="0">
                <a:solidFill>
                  <a:schemeClr val="tx1"/>
                </a:solidFill>
                <a:latin typeface="+mn-lt"/>
                <a:ea typeface="+mn-ea"/>
                <a:cs typeface="+mn-cs"/>
              </a:rPr>
              <a:t>• while 10.2 percent of people purchased their coverage directly.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Turning to people who had public coverage for some or all of 2019, </a:t>
            </a:r>
          </a:p>
          <a:p>
            <a:r>
              <a:rPr lang="en-US" sz="1200" b="0" i="0" u="none" strike="noStrike" kern="1200" baseline="0" dirty="0" smtClean="0">
                <a:solidFill>
                  <a:schemeClr val="tx1"/>
                </a:solidFill>
                <a:latin typeface="+mn-lt"/>
                <a:ea typeface="+mn-ea"/>
                <a:cs typeface="+mn-cs"/>
              </a:rPr>
              <a:t>• Medicare covered 18.1 percent of the population, </a:t>
            </a:r>
          </a:p>
          <a:p>
            <a:r>
              <a:rPr lang="en-US" sz="1200" b="0" i="0" u="none" strike="noStrike" kern="1200" baseline="0" dirty="0" smtClean="0">
                <a:solidFill>
                  <a:schemeClr val="tx1"/>
                </a:solidFill>
                <a:latin typeface="+mn-lt"/>
                <a:ea typeface="+mn-ea"/>
                <a:cs typeface="+mn-cs"/>
              </a:rPr>
              <a:t>• Medicaid covered 17.2 percent, and </a:t>
            </a:r>
          </a:p>
          <a:p>
            <a:r>
              <a:rPr lang="en-US" sz="1200" b="0" i="0" u="none" strike="noStrike" kern="1200" baseline="0" dirty="0" smtClean="0">
                <a:solidFill>
                  <a:schemeClr val="tx1"/>
                </a:solidFill>
                <a:latin typeface="+mn-lt"/>
                <a:ea typeface="+mn-ea"/>
                <a:cs typeface="+mn-cs"/>
              </a:rPr>
              <a:t>• VA and CHAMPVA covered 1.0 percent.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9</a:t>
            </a:fld>
            <a:endParaRPr lang="en-US" dirty="0"/>
          </a:p>
        </p:txBody>
      </p:sp>
    </p:spTree>
    <p:extLst>
      <p:ext uri="{BB962C8B-B14F-4D97-AF65-F5344CB8AC3E}">
        <p14:creationId xmlns:p14="http://schemas.microsoft.com/office/powerpoint/2010/main" val="344266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125711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5pPr marL="1828800" indent="0">
              <a:buNone/>
              <a:defRPr/>
            </a:lvl5pPr>
          </a:lstStyle>
          <a:p>
            <a:pPr lvl="4"/>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0"/>
            </a:lvl1pPr>
          </a:lstStyle>
          <a:p>
            <a:endParaRPr lang="en-US" dirty="0"/>
          </a:p>
        </p:txBody>
      </p:sp>
    </p:spTree>
    <p:extLst>
      <p:ext uri="{BB962C8B-B14F-4D97-AF65-F5344CB8AC3E}">
        <p14:creationId xmlns:p14="http://schemas.microsoft.com/office/powerpoint/2010/main" val="30938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73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41371"/>
            <a:ext cx="10363200" cy="6093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1" i="0">
                <a:solidFill>
                  <a:srgbClr val="8A8A8A"/>
                </a:solidFill>
                <a:latin typeface="Arial"/>
                <a:cs typeface="Arial"/>
              </a:defRPr>
            </a:lvl1pPr>
          </a:lstStyle>
          <a:p>
            <a:pPr marL="25400"/>
            <a:fld id="{81D60167-4931-47E6-BA6A-407CBD079E47}" type="slidenum">
              <a:rPr lang="en-US" smtClean="0"/>
              <a:pPr marL="25400"/>
              <a:t>‹#›</a:t>
            </a:fld>
            <a:endParaRPr lang="en-US" dirty="0"/>
          </a:p>
        </p:txBody>
      </p:sp>
    </p:spTree>
    <p:extLst>
      <p:ext uri="{BB962C8B-B14F-4D97-AF65-F5344CB8AC3E}">
        <p14:creationId xmlns:p14="http://schemas.microsoft.com/office/powerpoint/2010/main" val="402363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dirty="0"/>
          </a:p>
        </p:txBody>
      </p:sp>
      <p:pic>
        <p:nvPicPr>
          <p:cNvPr id="8" name="Picture 7"/>
          <p:cNvPicPr>
            <a:picLocks noSelect="1"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www.census.gov/library/publications/2019/demo/p60-270.html" TargetMode="External"/><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www.census.gov/library/publications/2019/demo/p60-271.html" TargetMode="External"/><Relationship Id="rId4" Type="http://schemas.openxmlformats.org/officeDocument/2006/relationships/hyperlink" Target="http://www.census.gov/library/publications/2019/demo/p60-272.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ensus.gov/programs-surveys/acs/news/data-releases/2019/release-schedul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ensus.gov/programs-surveys/acs/technical-documentation/table-and-geography-changes/2019/1-year.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ensus.gov/programs-surveys/acs/technical-documentation/table-shell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nsus.gov/programs-surveys/acs/technical-documentation/table-and-geography-changes/2019/1-year.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ensus.gov/programs-surveys/acs/technical-documentation/table-and-geography-changes/2019/1-year.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ensus.gov/programs-surveys/acs/guidance/comparing-acs-data.html" TargetMode="External"/><Relationship Id="rId5" Type="http://schemas.openxmlformats.org/officeDocument/2006/relationships/image" Target="../media/image25.pn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ensus.gov/programs-surveys/ac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ensus.gov/programs-surveys/acs/guidance/comparing-acs-data/2019.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ensus.gov/programs-surveys/acs/dat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programs-surveys/acs/news/data-release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ensus.gov/newsroom/press-kits/2020/income-poverty.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census.gov/data/developers/data-sets.html" TargetMode="External"/><Relationship Id="rId5" Type="http://schemas.openxmlformats.org/officeDocument/2006/relationships/hyperlink" Target="https://www.census.gov/data/academy/webinars/2020/demystifying-the-census-api.html" TargetMode="Externa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hyperlink" Target="https://www.census.gov/acs/www/share-your-story/" TargetMode="External"/><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census.gov/programs-surveys/sis/resources/constitution-day.html" TargetMode="External"/><Relationship Id="rId5" Type="http://schemas.openxmlformats.org/officeDocument/2006/relationships/image" Target="../media/image6.jp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mailto:census.askdata@census.gov"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hyperlink" Target="https://www.census.gov/academ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ublic.tableau.com/profile/us.census.bureau#!/"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ensus.gov/geography/interactive-maps.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ensus.gov/newsroom/stories.html" TargetMode="External"/><Relationship Id="rId3" Type="http://schemas.openxmlformats.org/officeDocument/2006/relationships/hyperlink" Target="https://www.census.gov/newsroom.html" TargetMode="External"/><Relationship Id="rId7" Type="http://schemas.openxmlformats.org/officeDocument/2006/relationships/hyperlink" Target="https://www.census.gov/newsroom/blogs/director.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hyperlink" Target="https://www.census.gov/AmericaCounts" TargetMode="External"/><Relationship Id="rId9" Type="http://schemas.openxmlformats.org/officeDocument/2006/relationships/hyperlink" Target="https://www.census.gov/newsroom/facts-for-features.html"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hyperlink" Target="https://twitter.com/uscensusbureau" TargetMode="External"/><Relationship Id="rId18" Type="http://schemas.openxmlformats.org/officeDocument/2006/relationships/image" Target="../media/image52.png"/><Relationship Id="rId3" Type="http://schemas.openxmlformats.org/officeDocument/2006/relationships/hyperlink" Target="https://public.govdelivery.com/accounts/USCENSUS/subscriber/new" TargetMode="External"/><Relationship Id="rId7" Type="http://schemas.openxmlformats.org/officeDocument/2006/relationships/image" Target="../media/image47.png"/><Relationship Id="rId12" Type="http://schemas.openxmlformats.org/officeDocument/2006/relationships/hyperlink" Target="https://www.facebook.com/uscensusbureau" TargetMode="External"/><Relationship Id="rId17" Type="http://schemas.openxmlformats.org/officeDocument/2006/relationships/hyperlink" Target="https://www.linkedin.com/company/us-census-bureau" TargetMode="External"/><Relationship Id="rId2" Type="http://schemas.openxmlformats.org/officeDocument/2006/relationships/notesSlide" Target="../notesSlides/notesSlide33.xml"/><Relationship Id="rId16" Type="http://schemas.openxmlformats.org/officeDocument/2006/relationships/hyperlink" Target="https://www.pinterest.com/uscensusbureau/" TargetMode="Externa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hyperlink" Target="https://www.instagram.com/uscensusbureau/" TargetMode="External"/><Relationship Id="rId10" Type="http://schemas.openxmlformats.org/officeDocument/2006/relationships/image" Target="../media/image50.png"/><Relationship Id="rId19" Type="http://schemas.openxmlformats.org/officeDocument/2006/relationships/image" Target="../media/image53.jpeg"/><Relationship Id="rId4" Type="http://schemas.openxmlformats.org/officeDocument/2006/relationships/hyperlink" Target="http://www.census.gov/acs" TargetMode="External"/><Relationship Id="rId9" Type="http://schemas.openxmlformats.org/officeDocument/2006/relationships/image" Target="../media/image49.png"/><Relationship Id="rId14" Type="http://schemas.openxmlformats.org/officeDocument/2006/relationships/hyperlink" Target="https://www.youtube.com/user/uscensusburea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eric.a.coyle@census.gov"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Census.askdata@censu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tiff"/><Relationship Id="rId7"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6EB6BB-F24A-3B4E-A345-99F5E23F9AB9}"/>
              </a:ext>
            </a:extLst>
          </p:cNvPr>
          <p:cNvSpPr/>
          <p:nvPr/>
        </p:nvSpPr>
        <p:spPr>
          <a:xfrm>
            <a:off x="0" y="-113199"/>
            <a:ext cx="12192000" cy="58708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0">
            <a:extLst>
              <a:ext uri="{FF2B5EF4-FFF2-40B4-BE49-F238E27FC236}">
                <a16:creationId xmlns:a16="http://schemas.microsoft.com/office/drawing/2014/main" id="{030504E1-1C56-7E49-B997-17D750055E0C}"/>
              </a:ext>
            </a:extLst>
          </p:cNvPr>
          <p:cNvSpPr txBox="1">
            <a:spLocks/>
          </p:cNvSpPr>
          <p:nvPr/>
        </p:nvSpPr>
        <p:spPr>
          <a:xfrm>
            <a:off x="95411" y="603438"/>
            <a:ext cx="5628294" cy="2305383"/>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spcAft>
                <a:spcPts val="0"/>
              </a:spcAft>
            </a:pPr>
            <a:r>
              <a:rPr lang="en-US" sz="3000" spc="100" dirty="0" smtClean="0">
                <a:solidFill>
                  <a:schemeClr val="bg1"/>
                </a:solidFill>
                <a:effectLst>
                  <a:outerShdw blurRad="38100" dist="38100" dir="2700000" algn="tl">
                    <a:srgbClr val="000000">
                      <a:alpha val="43137"/>
                    </a:srgbClr>
                  </a:outerShdw>
                </a:effectLst>
                <a:latin typeface="+mn-lt"/>
              </a:rPr>
              <a:t>Census Bureau Product Update</a:t>
            </a:r>
            <a:endParaRPr lang="en-US" sz="3000" dirty="0">
              <a:solidFill>
                <a:schemeClr val="bg1"/>
              </a:solidFill>
              <a:effectLst>
                <a:outerShdw blurRad="38100" dist="38100" dir="2700000" algn="tl">
                  <a:srgbClr val="000000">
                    <a:alpha val="43137"/>
                  </a:srgbClr>
                </a:outerShdw>
              </a:effectLst>
              <a:latin typeface="+mn-lt"/>
            </a:endParaRPr>
          </a:p>
        </p:txBody>
      </p:sp>
      <p:sp>
        <p:nvSpPr>
          <p:cNvPr id="9" name="Content Placeholder 9">
            <a:extLst>
              <a:ext uri="{FF2B5EF4-FFF2-40B4-BE49-F238E27FC236}">
                <a16:creationId xmlns:a16="http://schemas.microsoft.com/office/drawing/2014/main" id="{9A5EF4D1-6F76-5140-809A-537885EB9CB3}"/>
              </a:ext>
            </a:extLst>
          </p:cNvPr>
          <p:cNvSpPr txBox="1">
            <a:spLocks/>
          </p:cNvSpPr>
          <p:nvPr/>
        </p:nvSpPr>
        <p:spPr>
          <a:xfrm>
            <a:off x="60460" y="2438399"/>
            <a:ext cx="6414985" cy="239696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defRPr/>
            </a:pPr>
            <a:r>
              <a:rPr lang="en-US" sz="2600" dirty="0" smtClean="0">
                <a:solidFill>
                  <a:schemeClr val="bg1"/>
                </a:solidFill>
                <a:effectLst>
                  <a:outerShdw blurRad="38100" dist="38100" dir="2700000" algn="tl">
                    <a:srgbClr val="000000">
                      <a:alpha val="43137"/>
                    </a:srgbClr>
                  </a:outerShdw>
                </a:effectLst>
              </a:rPr>
              <a:t>Arizona State Data Center Annual Meeting</a:t>
            </a:r>
          </a:p>
          <a:p>
            <a:pPr marL="0" indent="0" fontAlgn="auto">
              <a:spcBef>
                <a:spcPts val="0"/>
              </a:spcBef>
              <a:spcAft>
                <a:spcPts val="0"/>
              </a:spcAft>
              <a:buNone/>
              <a:defRPr/>
            </a:pPr>
            <a:r>
              <a:rPr lang="en-US" sz="2600" dirty="0" smtClean="0">
                <a:solidFill>
                  <a:schemeClr val="bg1"/>
                </a:solidFill>
                <a:effectLst>
                  <a:outerShdw blurRad="38100" dist="38100" dir="2700000" algn="tl">
                    <a:srgbClr val="000000">
                      <a:alpha val="43137"/>
                    </a:srgbClr>
                  </a:outerShdw>
                </a:effectLst>
              </a:rPr>
              <a:t>September </a:t>
            </a:r>
            <a:r>
              <a:rPr lang="en-US" sz="2600" dirty="0" smtClean="0">
                <a:solidFill>
                  <a:schemeClr val="bg1"/>
                </a:solidFill>
                <a:effectLst>
                  <a:outerShdw blurRad="38100" dist="38100" dir="2700000" algn="tl">
                    <a:srgbClr val="000000">
                      <a:alpha val="43137"/>
                    </a:srgbClr>
                  </a:outerShdw>
                </a:effectLst>
              </a:rPr>
              <a:t>15, </a:t>
            </a:r>
            <a:r>
              <a:rPr lang="en-US" sz="2600" dirty="0" smtClean="0">
                <a:solidFill>
                  <a:schemeClr val="bg1"/>
                </a:solidFill>
                <a:effectLst>
                  <a:outerShdw blurRad="38100" dist="38100" dir="2700000" algn="tl">
                    <a:srgbClr val="000000">
                      <a:alpha val="43137"/>
                    </a:srgbClr>
                  </a:outerShdw>
                </a:effectLst>
              </a:rPr>
              <a:t>2020</a:t>
            </a:r>
          </a:p>
          <a:p>
            <a:pPr marL="0" indent="0" fontAlgn="auto">
              <a:spcBef>
                <a:spcPts val="0"/>
              </a:spcBef>
              <a:spcAft>
                <a:spcPts val="0"/>
              </a:spcAft>
              <a:buNone/>
              <a:defRPr/>
            </a:pPr>
            <a:endParaRPr lang="en-US" sz="2800" dirty="0" smtClean="0">
              <a:solidFill>
                <a:schemeClr val="bg1"/>
              </a:solidFill>
              <a:effectLst>
                <a:outerShdw blurRad="38100" dist="38100" dir="2700000" algn="tl">
                  <a:srgbClr val="000000">
                    <a:alpha val="43137"/>
                  </a:srgbClr>
                </a:outerShdw>
              </a:effectLst>
            </a:endParaRPr>
          </a:p>
          <a:p>
            <a:pPr marL="0" indent="0" fontAlgn="auto">
              <a:spcBef>
                <a:spcPts val="0"/>
              </a:spcBef>
              <a:spcAft>
                <a:spcPts val="0"/>
              </a:spcAft>
              <a:buNone/>
              <a:defRPr/>
            </a:pPr>
            <a:endParaRPr lang="en-US" sz="2800" dirty="0" smtClean="0">
              <a:solidFill>
                <a:schemeClr val="bg1"/>
              </a:solidFill>
              <a:effectLst>
                <a:outerShdw blurRad="38100" dist="38100" dir="2700000" algn="tl">
                  <a:srgbClr val="000000">
                    <a:alpha val="43137"/>
                  </a:srgbClr>
                </a:outerShdw>
              </a:effectLst>
            </a:endParaRPr>
          </a:p>
          <a:p>
            <a:pPr marL="0" indent="0" fontAlgn="auto">
              <a:spcBef>
                <a:spcPts val="0"/>
              </a:spcBef>
              <a:spcAft>
                <a:spcPts val="0"/>
              </a:spcAft>
              <a:buNone/>
              <a:defRPr/>
            </a:pPr>
            <a:endParaRPr lang="en-US" sz="2800" dirty="0">
              <a:solidFill>
                <a:schemeClr val="bg1"/>
              </a:solidFill>
              <a:effectLst>
                <a:outerShdw blurRad="38100" dist="38100" dir="2700000" algn="tl">
                  <a:srgbClr val="000000">
                    <a:alpha val="43137"/>
                  </a:srgbClr>
                </a:outerShdw>
              </a:effectLst>
            </a:endParaRPr>
          </a:p>
          <a:p>
            <a:pPr marL="0" indent="0" fontAlgn="auto">
              <a:spcBef>
                <a:spcPts val="0"/>
              </a:spcBef>
              <a:spcAft>
                <a:spcPts val="0"/>
              </a:spcAft>
              <a:buNone/>
              <a:defRPr/>
            </a:pPr>
            <a:r>
              <a:rPr lang="en-US" sz="2600" dirty="0">
                <a:solidFill>
                  <a:schemeClr val="bg1"/>
                </a:solidFill>
                <a:effectLst>
                  <a:outerShdw blurRad="38100" dist="38100" dir="2700000" algn="tl">
                    <a:srgbClr val="000000">
                      <a:alpha val="43137"/>
                    </a:srgbClr>
                  </a:outerShdw>
                </a:effectLst>
              </a:rPr>
              <a:t>Presented by: </a:t>
            </a:r>
            <a:r>
              <a:rPr lang="en-US" sz="2600" dirty="0" smtClean="0">
                <a:solidFill>
                  <a:schemeClr val="bg1"/>
                </a:solidFill>
                <a:effectLst>
                  <a:outerShdw blurRad="38100" dist="38100" dir="2700000" algn="tl">
                    <a:srgbClr val="000000">
                      <a:alpha val="43137"/>
                    </a:srgbClr>
                  </a:outerShdw>
                </a:effectLst>
              </a:rPr>
              <a:t>Eric Coyle</a:t>
            </a:r>
            <a:endParaRPr lang="en-US" sz="2600" dirty="0">
              <a:solidFill>
                <a:schemeClr val="bg1"/>
              </a:solidFill>
              <a:effectLst>
                <a:outerShdw blurRad="38100" dist="38100" dir="2700000" algn="tl">
                  <a:srgbClr val="000000">
                    <a:alpha val="43137"/>
                  </a:srgbClr>
                </a:outerShdw>
              </a:effectLst>
            </a:endParaRPr>
          </a:p>
          <a:p>
            <a:pPr marL="0" indent="0" fontAlgn="auto">
              <a:spcBef>
                <a:spcPts val="0"/>
              </a:spcBef>
              <a:spcAft>
                <a:spcPts val="0"/>
              </a:spcAft>
              <a:buNone/>
              <a:defRPr/>
            </a:pPr>
            <a:r>
              <a:rPr lang="en-US" sz="2600" dirty="0">
                <a:solidFill>
                  <a:schemeClr val="bg1"/>
                </a:solidFill>
                <a:effectLst>
                  <a:outerShdw blurRad="38100" dist="38100" dir="2700000" algn="tl">
                    <a:srgbClr val="000000">
                      <a:alpha val="43137"/>
                    </a:srgbClr>
                  </a:outerShdw>
                </a:effectLst>
              </a:rPr>
              <a:t>Data Dissemination </a:t>
            </a:r>
            <a:r>
              <a:rPr lang="en-US" sz="2600" dirty="0" smtClean="0">
                <a:solidFill>
                  <a:schemeClr val="bg1"/>
                </a:solidFill>
                <a:effectLst>
                  <a:outerShdw blurRad="38100" dist="38100" dir="2700000" algn="tl">
                    <a:srgbClr val="000000">
                      <a:alpha val="43137"/>
                    </a:srgbClr>
                  </a:outerShdw>
                </a:effectLst>
              </a:rPr>
              <a:t>Specialist</a:t>
            </a:r>
            <a:endParaRPr lang="en-US" sz="2600" dirty="0">
              <a:solidFill>
                <a:schemeClr val="bg1"/>
              </a:solidFill>
              <a:effectLst>
                <a:outerShdw blurRad="38100" dist="38100" dir="2700000" algn="tl">
                  <a:srgbClr val="000000">
                    <a:alpha val="43137"/>
                  </a:srgbClr>
                </a:outerShdw>
              </a:effectLst>
            </a:endParaRPr>
          </a:p>
          <a:p>
            <a:pPr marL="0" indent="0" fontAlgn="auto">
              <a:spcBef>
                <a:spcPts val="0"/>
              </a:spcBef>
              <a:spcAft>
                <a:spcPts val="0"/>
              </a:spcAft>
              <a:buNone/>
              <a:defRPr/>
            </a:pPr>
            <a:r>
              <a:rPr lang="en-US" sz="2600" dirty="0">
                <a:solidFill>
                  <a:schemeClr val="bg1"/>
                </a:solidFill>
                <a:effectLst>
                  <a:outerShdw blurRad="38100" dist="38100" dir="2700000" algn="tl">
                    <a:srgbClr val="000000">
                      <a:alpha val="43137"/>
                    </a:srgbClr>
                  </a:outerShdw>
                </a:effectLst>
              </a:rPr>
              <a:t>U.S. Census Bureau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904" y="-108567"/>
            <a:ext cx="2848557" cy="2540807"/>
          </a:xfrm>
          <a:prstGeom prst="rect">
            <a:avLst/>
          </a:prstGeom>
        </p:spPr>
      </p:pic>
      <p:pic>
        <p:nvPicPr>
          <p:cNvPr id="15" name="Picture 14"/>
          <p:cNvPicPr>
            <a:picLocks noChangeAspect="1"/>
          </p:cNvPicPr>
          <p:nvPr/>
        </p:nvPicPr>
        <p:blipFill>
          <a:blip r:embed="rId4"/>
          <a:stretch>
            <a:fillRect/>
          </a:stretch>
        </p:blipFill>
        <p:spPr>
          <a:xfrm>
            <a:off x="9110700" y="2432241"/>
            <a:ext cx="3095660" cy="3344700"/>
          </a:xfrm>
          <a:prstGeom prst="rect">
            <a:avLst/>
          </a:prstGeom>
          <a:ln>
            <a:noFill/>
          </a:ln>
        </p:spPr>
      </p:pic>
      <p:sp>
        <p:nvSpPr>
          <p:cNvPr id="16" name="object 2"/>
          <p:cNvSpPr/>
          <p:nvPr/>
        </p:nvSpPr>
        <p:spPr>
          <a:xfrm>
            <a:off x="9384460" y="-132439"/>
            <a:ext cx="1793613" cy="2564680"/>
          </a:xfrm>
          <a:prstGeom prst="rect">
            <a:avLst/>
          </a:prstGeom>
          <a:blipFill>
            <a:blip r:embed="rId5" cstate="print"/>
            <a:stretch>
              <a:fillRect/>
            </a:stretch>
          </a:blipFill>
        </p:spPr>
        <p:txBody>
          <a:bodyPr wrap="square" lIns="0" tIns="0" rIns="0" bIns="0" rtlCol="0"/>
          <a:lstStyle/>
          <a:p>
            <a:endParaRPr/>
          </a:p>
        </p:txBody>
      </p:sp>
      <p:sp>
        <p:nvSpPr>
          <p:cNvPr id="17" name="object 6"/>
          <p:cNvSpPr/>
          <p:nvPr/>
        </p:nvSpPr>
        <p:spPr>
          <a:xfrm>
            <a:off x="10468946" y="-151680"/>
            <a:ext cx="1753283" cy="2583920"/>
          </a:xfrm>
          <a:prstGeom prst="rect">
            <a:avLst/>
          </a:prstGeom>
          <a:blipFill>
            <a:blip r:embed="rId6" cstate="print"/>
            <a:stretch>
              <a:fillRect/>
            </a:stretch>
          </a:blipFill>
        </p:spPr>
        <p:txBody>
          <a:bodyPr wrap="square" lIns="0" tIns="0" rIns="0" bIns="0" rtlCol="0"/>
          <a:lstStyle/>
          <a:p>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1429" y="2432240"/>
            <a:ext cx="2579271" cy="3325461"/>
          </a:xfrm>
          <a:prstGeom prst="rect">
            <a:avLst/>
          </a:prstGeom>
        </p:spPr>
      </p:pic>
    </p:spTree>
    <p:extLst>
      <p:ext uri="{BB962C8B-B14F-4D97-AF65-F5344CB8AC3E}">
        <p14:creationId xmlns:p14="http://schemas.microsoft.com/office/powerpoint/2010/main" val="2934158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85777"/>
            <a:ext cx="11837670" cy="574040"/>
          </a:xfrm>
          <a:prstGeom prst="rect">
            <a:avLst/>
          </a:prstGeom>
        </p:spPr>
        <p:txBody>
          <a:bodyPr vert="horz" wrap="square" lIns="0" tIns="12700" rIns="0" bIns="0" rtlCol="0">
            <a:spAutoFit/>
          </a:bodyPr>
          <a:lstStyle/>
          <a:p>
            <a:pPr marL="12700">
              <a:lnSpc>
                <a:spcPct val="100000"/>
              </a:lnSpc>
              <a:spcBef>
                <a:spcPts val="100"/>
              </a:spcBef>
            </a:pPr>
            <a:r>
              <a:rPr sz="3600" spc="-55" dirty="0"/>
              <a:t>Percentage </a:t>
            </a:r>
            <a:r>
              <a:rPr sz="3600" spc="-10" dirty="0"/>
              <a:t>of </a:t>
            </a:r>
            <a:r>
              <a:rPr sz="3600" spc="-35" dirty="0"/>
              <a:t>People </a:t>
            </a:r>
            <a:r>
              <a:rPr sz="3600" spc="-20" dirty="0"/>
              <a:t>by </a:t>
            </a:r>
            <a:r>
              <a:rPr sz="3600" spc="-65" dirty="0"/>
              <a:t>Type </a:t>
            </a:r>
            <a:r>
              <a:rPr sz="3600" spc="-10" dirty="0"/>
              <a:t>of </a:t>
            </a:r>
            <a:r>
              <a:rPr sz="3600" spc="-20" dirty="0"/>
              <a:t>Health </a:t>
            </a:r>
            <a:r>
              <a:rPr sz="3600" spc="-35" dirty="0"/>
              <a:t>Insurance </a:t>
            </a:r>
            <a:r>
              <a:rPr sz="3600" spc="-45" dirty="0"/>
              <a:t>Coverage:</a:t>
            </a:r>
            <a:r>
              <a:rPr sz="3600" spc="-380" dirty="0"/>
              <a:t> </a:t>
            </a:r>
            <a:r>
              <a:rPr sz="3600" spc="-25" dirty="0"/>
              <a:t>2019</a:t>
            </a:r>
            <a:endParaRPr sz="3600"/>
          </a:p>
        </p:txBody>
      </p:sp>
      <p:sp>
        <p:nvSpPr>
          <p:cNvPr id="3" name="object 3"/>
          <p:cNvSpPr txBox="1"/>
          <p:nvPr/>
        </p:nvSpPr>
        <p:spPr>
          <a:xfrm>
            <a:off x="2930763" y="5891085"/>
            <a:ext cx="6497320" cy="529590"/>
          </a:xfrm>
          <a:prstGeom prst="rect">
            <a:avLst/>
          </a:prstGeom>
        </p:spPr>
        <p:txBody>
          <a:bodyPr vert="horz" wrap="square" lIns="0" tIns="12700" rIns="0" bIns="0" rtlCol="0">
            <a:spAutoFit/>
          </a:bodyPr>
          <a:lstStyle/>
          <a:p>
            <a:pPr marL="12700" marR="81915">
              <a:lnSpc>
                <a:spcPct val="100000"/>
              </a:lnSpc>
              <a:spcBef>
                <a:spcPts val="100"/>
              </a:spcBef>
            </a:pPr>
            <a:r>
              <a:rPr sz="1100" spc="-5" dirty="0">
                <a:latin typeface="Calibri"/>
                <a:cs typeface="Calibri"/>
              </a:rPr>
              <a:t>*Includes </a:t>
            </a:r>
            <a:r>
              <a:rPr sz="1100" dirty="0">
                <a:latin typeface="Calibri"/>
                <a:cs typeface="Calibri"/>
              </a:rPr>
              <a:t>CHAMPVA </a:t>
            </a:r>
            <a:r>
              <a:rPr sz="1100" spc="-5" dirty="0">
                <a:latin typeface="Calibri"/>
                <a:cs typeface="Calibri"/>
              </a:rPr>
              <a:t>(Civilian Health and Medical </a:t>
            </a:r>
            <a:r>
              <a:rPr sz="1100" dirty="0">
                <a:latin typeface="Calibri"/>
                <a:cs typeface="Calibri"/>
              </a:rPr>
              <a:t>Program of the Department of </a:t>
            </a:r>
            <a:r>
              <a:rPr sz="1100" spc="-5" dirty="0">
                <a:latin typeface="Calibri"/>
                <a:cs typeface="Calibri"/>
              </a:rPr>
              <a:t>Veterans Affairs), as </a:t>
            </a:r>
            <a:r>
              <a:rPr sz="1100" dirty="0">
                <a:latin typeface="Calibri"/>
                <a:cs typeface="Calibri"/>
              </a:rPr>
              <a:t>well </a:t>
            </a:r>
            <a:r>
              <a:rPr sz="1100" spc="-5" dirty="0">
                <a:latin typeface="Calibri"/>
                <a:cs typeface="Calibri"/>
              </a:rPr>
              <a:t>as care  </a:t>
            </a:r>
            <a:r>
              <a:rPr sz="1100" dirty="0">
                <a:latin typeface="Calibri"/>
                <a:cs typeface="Calibri"/>
              </a:rPr>
              <a:t>provided </a:t>
            </a:r>
            <a:r>
              <a:rPr sz="1100" spc="-5" dirty="0">
                <a:latin typeface="Calibri"/>
                <a:cs typeface="Calibri"/>
              </a:rPr>
              <a:t>by </a:t>
            </a:r>
            <a:r>
              <a:rPr sz="1100" dirty="0">
                <a:latin typeface="Calibri"/>
                <a:cs typeface="Calibri"/>
              </a:rPr>
              <a:t>the Department of </a:t>
            </a:r>
            <a:r>
              <a:rPr sz="1100" spc="-5" dirty="0">
                <a:latin typeface="Calibri"/>
                <a:cs typeface="Calibri"/>
              </a:rPr>
              <a:t>Veterans Affairs and </a:t>
            </a:r>
            <a:r>
              <a:rPr sz="1100" dirty="0">
                <a:latin typeface="Calibri"/>
                <a:cs typeface="Calibri"/>
              </a:rPr>
              <a:t>the</a:t>
            </a:r>
            <a:r>
              <a:rPr sz="1100" spc="-130" dirty="0">
                <a:latin typeface="Calibri"/>
                <a:cs typeface="Calibri"/>
              </a:rPr>
              <a:t> </a:t>
            </a:r>
            <a:r>
              <a:rPr sz="1100" spc="-5" dirty="0">
                <a:latin typeface="Calibri"/>
                <a:cs typeface="Calibri"/>
              </a:rPr>
              <a:t>military.</a:t>
            </a:r>
            <a:endParaRPr sz="1100">
              <a:latin typeface="Calibri"/>
              <a:cs typeface="Calibri"/>
            </a:endParaRPr>
          </a:p>
          <a:p>
            <a:pPr marL="12700">
              <a:lnSpc>
                <a:spcPct val="100000"/>
              </a:lnSpc>
              <a:spcBef>
                <a:spcPts val="5"/>
              </a:spcBef>
            </a:pPr>
            <a:r>
              <a:rPr sz="1100" dirty="0">
                <a:latin typeface="Calibri"/>
                <a:cs typeface="Calibri"/>
              </a:rPr>
              <a:t>Source: </a:t>
            </a:r>
            <a:r>
              <a:rPr sz="1100" spc="-5" dirty="0">
                <a:latin typeface="Calibri"/>
                <a:cs typeface="Calibri"/>
              </a:rPr>
              <a:t>U.S. Census Bureau, Current Population </a:t>
            </a:r>
            <a:r>
              <a:rPr sz="1100" dirty="0">
                <a:latin typeface="Calibri"/>
                <a:cs typeface="Calibri"/>
              </a:rPr>
              <a:t>Survey, 2020 </a:t>
            </a:r>
            <a:r>
              <a:rPr sz="1100" spc="-5" dirty="0">
                <a:latin typeface="Calibri"/>
                <a:cs typeface="Calibri"/>
              </a:rPr>
              <a:t>Annual Social and </a:t>
            </a:r>
            <a:r>
              <a:rPr sz="1100" dirty="0">
                <a:latin typeface="Calibri"/>
                <a:cs typeface="Calibri"/>
              </a:rPr>
              <a:t>Economic </a:t>
            </a:r>
            <a:r>
              <a:rPr sz="1100" spc="-5" dirty="0">
                <a:latin typeface="Calibri"/>
                <a:cs typeface="Calibri"/>
              </a:rPr>
              <a:t>Supplement </a:t>
            </a:r>
            <a:r>
              <a:rPr sz="1100" dirty="0">
                <a:latin typeface="Calibri"/>
                <a:cs typeface="Calibri"/>
              </a:rPr>
              <a:t>(CPS</a:t>
            </a:r>
            <a:r>
              <a:rPr sz="1100" spc="-80" dirty="0">
                <a:latin typeface="Calibri"/>
                <a:cs typeface="Calibri"/>
              </a:rPr>
              <a:t> </a:t>
            </a:r>
            <a:r>
              <a:rPr sz="1100" spc="-5" dirty="0">
                <a:latin typeface="Calibri"/>
                <a:cs typeface="Calibri"/>
              </a:rPr>
              <a:t>ASEC).</a:t>
            </a:r>
            <a:endParaRPr sz="1100">
              <a:latin typeface="Calibri"/>
              <a:cs typeface="Calibri"/>
            </a:endParaRPr>
          </a:p>
        </p:txBody>
      </p:sp>
      <p:sp>
        <p:nvSpPr>
          <p:cNvPr id="4" name="object 4"/>
          <p:cNvSpPr/>
          <p:nvPr/>
        </p:nvSpPr>
        <p:spPr>
          <a:xfrm>
            <a:off x="4165091" y="1418844"/>
            <a:ext cx="428625" cy="201295"/>
          </a:xfrm>
          <a:custGeom>
            <a:avLst/>
            <a:gdLst/>
            <a:ahLst/>
            <a:cxnLst/>
            <a:rect l="l" t="t" r="r" b="b"/>
            <a:pathLst>
              <a:path w="428625" h="201294">
                <a:moveTo>
                  <a:pt x="0" y="201167"/>
                </a:moveTo>
                <a:lnTo>
                  <a:pt x="428243" y="201167"/>
                </a:lnTo>
                <a:lnTo>
                  <a:pt x="428243" y="0"/>
                </a:lnTo>
                <a:lnTo>
                  <a:pt x="0" y="0"/>
                </a:lnTo>
                <a:lnTo>
                  <a:pt x="0" y="201167"/>
                </a:lnTo>
                <a:close/>
              </a:path>
            </a:pathLst>
          </a:custGeom>
          <a:solidFill>
            <a:srgbClr val="D49548"/>
          </a:solidFill>
        </p:spPr>
        <p:txBody>
          <a:bodyPr wrap="square" lIns="0" tIns="0" rIns="0" bIns="0" rtlCol="0"/>
          <a:lstStyle/>
          <a:p>
            <a:endParaRPr/>
          </a:p>
        </p:txBody>
      </p:sp>
      <p:sp>
        <p:nvSpPr>
          <p:cNvPr id="5" name="object 5"/>
          <p:cNvSpPr/>
          <p:nvPr/>
        </p:nvSpPr>
        <p:spPr>
          <a:xfrm>
            <a:off x="4165091" y="1770888"/>
            <a:ext cx="4922520" cy="201295"/>
          </a:xfrm>
          <a:custGeom>
            <a:avLst/>
            <a:gdLst/>
            <a:ahLst/>
            <a:cxnLst/>
            <a:rect l="l" t="t" r="r" b="b"/>
            <a:pathLst>
              <a:path w="4922520" h="201294">
                <a:moveTo>
                  <a:pt x="0" y="201167"/>
                </a:moveTo>
                <a:lnTo>
                  <a:pt x="4922520" y="201167"/>
                </a:lnTo>
                <a:lnTo>
                  <a:pt x="4922520" y="0"/>
                </a:lnTo>
                <a:lnTo>
                  <a:pt x="0" y="0"/>
                </a:lnTo>
                <a:lnTo>
                  <a:pt x="0" y="201167"/>
                </a:lnTo>
                <a:close/>
              </a:path>
            </a:pathLst>
          </a:custGeom>
          <a:solidFill>
            <a:srgbClr val="F2BA76"/>
          </a:solidFill>
        </p:spPr>
        <p:txBody>
          <a:bodyPr wrap="square" lIns="0" tIns="0" rIns="0" bIns="0" rtlCol="0"/>
          <a:lstStyle/>
          <a:p>
            <a:endParaRPr/>
          </a:p>
        </p:txBody>
      </p:sp>
      <p:sp>
        <p:nvSpPr>
          <p:cNvPr id="6" name="object 6"/>
          <p:cNvSpPr/>
          <p:nvPr/>
        </p:nvSpPr>
        <p:spPr>
          <a:xfrm>
            <a:off x="4165091" y="2474976"/>
            <a:ext cx="3639820" cy="201295"/>
          </a:xfrm>
          <a:custGeom>
            <a:avLst/>
            <a:gdLst/>
            <a:ahLst/>
            <a:cxnLst/>
            <a:rect l="l" t="t" r="r" b="b"/>
            <a:pathLst>
              <a:path w="3639820" h="201294">
                <a:moveTo>
                  <a:pt x="0" y="201167"/>
                </a:moveTo>
                <a:lnTo>
                  <a:pt x="3639312" y="201167"/>
                </a:lnTo>
                <a:lnTo>
                  <a:pt x="3639312" y="0"/>
                </a:lnTo>
                <a:lnTo>
                  <a:pt x="0" y="0"/>
                </a:lnTo>
                <a:lnTo>
                  <a:pt x="0" y="201167"/>
                </a:lnTo>
                <a:close/>
              </a:path>
            </a:pathLst>
          </a:custGeom>
          <a:solidFill>
            <a:srgbClr val="6D8793"/>
          </a:solidFill>
        </p:spPr>
        <p:txBody>
          <a:bodyPr wrap="square" lIns="0" tIns="0" rIns="0" bIns="0" rtlCol="0"/>
          <a:lstStyle/>
          <a:p>
            <a:endParaRPr/>
          </a:p>
        </p:txBody>
      </p:sp>
      <p:sp>
        <p:nvSpPr>
          <p:cNvPr id="7" name="object 7"/>
          <p:cNvSpPr/>
          <p:nvPr/>
        </p:nvSpPr>
        <p:spPr>
          <a:xfrm>
            <a:off x="4165091" y="2827020"/>
            <a:ext cx="3017520" cy="201295"/>
          </a:xfrm>
          <a:custGeom>
            <a:avLst/>
            <a:gdLst/>
            <a:ahLst/>
            <a:cxnLst/>
            <a:rect l="l" t="t" r="r" b="b"/>
            <a:pathLst>
              <a:path w="3017520" h="201294">
                <a:moveTo>
                  <a:pt x="0" y="201167"/>
                </a:moveTo>
                <a:lnTo>
                  <a:pt x="3017519" y="201167"/>
                </a:lnTo>
                <a:lnTo>
                  <a:pt x="3017519" y="0"/>
                </a:lnTo>
                <a:lnTo>
                  <a:pt x="0" y="0"/>
                </a:lnTo>
                <a:lnTo>
                  <a:pt x="0" y="201167"/>
                </a:lnTo>
                <a:close/>
              </a:path>
            </a:pathLst>
          </a:custGeom>
          <a:solidFill>
            <a:srgbClr val="A6BECC"/>
          </a:solidFill>
        </p:spPr>
        <p:txBody>
          <a:bodyPr wrap="square" lIns="0" tIns="0" rIns="0" bIns="0" rtlCol="0"/>
          <a:lstStyle/>
          <a:p>
            <a:endParaRPr/>
          </a:p>
        </p:txBody>
      </p:sp>
      <p:sp>
        <p:nvSpPr>
          <p:cNvPr id="8" name="object 8"/>
          <p:cNvSpPr/>
          <p:nvPr/>
        </p:nvSpPr>
        <p:spPr>
          <a:xfrm>
            <a:off x="4165091" y="3179064"/>
            <a:ext cx="546100" cy="201295"/>
          </a:xfrm>
          <a:custGeom>
            <a:avLst/>
            <a:gdLst/>
            <a:ahLst/>
            <a:cxnLst/>
            <a:rect l="l" t="t" r="r" b="b"/>
            <a:pathLst>
              <a:path w="546100" h="201295">
                <a:moveTo>
                  <a:pt x="0" y="201167"/>
                </a:moveTo>
                <a:lnTo>
                  <a:pt x="545591" y="201167"/>
                </a:lnTo>
                <a:lnTo>
                  <a:pt x="545591" y="0"/>
                </a:lnTo>
                <a:lnTo>
                  <a:pt x="0" y="0"/>
                </a:lnTo>
                <a:lnTo>
                  <a:pt x="0" y="201167"/>
                </a:lnTo>
                <a:close/>
              </a:path>
            </a:pathLst>
          </a:custGeom>
          <a:solidFill>
            <a:srgbClr val="A6BECC"/>
          </a:solidFill>
        </p:spPr>
        <p:txBody>
          <a:bodyPr wrap="square" lIns="0" tIns="0" rIns="0" bIns="0" rtlCol="0"/>
          <a:lstStyle/>
          <a:p>
            <a:endParaRPr/>
          </a:p>
        </p:txBody>
      </p:sp>
      <p:sp>
        <p:nvSpPr>
          <p:cNvPr id="9" name="object 9"/>
          <p:cNvSpPr/>
          <p:nvPr/>
        </p:nvSpPr>
        <p:spPr>
          <a:xfrm>
            <a:off x="4165091" y="3531108"/>
            <a:ext cx="139065" cy="201295"/>
          </a:xfrm>
          <a:custGeom>
            <a:avLst/>
            <a:gdLst/>
            <a:ahLst/>
            <a:cxnLst/>
            <a:rect l="l" t="t" r="r" b="b"/>
            <a:pathLst>
              <a:path w="139064" h="201295">
                <a:moveTo>
                  <a:pt x="0" y="201167"/>
                </a:moveTo>
                <a:lnTo>
                  <a:pt x="138684" y="201167"/>
                </a:lnTo>
                <a:lnTo>
                  <a:pt x="138684" y="0"/>
                </a:lnTo>
                <a:lnTo>
                  <a:pt x="0" y="0"/>
                </a:lnTo>
                <a:lnTo>
                  <a:pt x="0" y="201167"/>
                </a:lnTo>
                <a:close/>
              </a:path>
            </a:pathLst>
          </a:custGeom>
          <a:solidFill>
            <a:srgbClr val="A6BECC"/>
          </a:solidFill>
        </p:spPr>
        <p:txBody>
          <a:bodyPr wrap="square" lIns="0" tIns="0" rIns="0" bIns="0" rtlCol="0"/>
          <a:lstStyle/>
          <a:p>
            <a:endParaRPr/>
          </a:p>
        </p:txBody>
      </p:sp>
      <p:sp>
        <p:nvSpPr>
          <p:cNvPr id="10" name="object 10"/>
          <p:cNvSpPr/>
          <p:nvPr/>
        </p:nvSpPr>
        <p:spPr>
          <a:xfrm>
            <a:off x="4165091" y="4235196"/>
            <a:ext cx="1824355" cy="201295"/>
          </a:xfrm>
          <a:custGeom>
            <a:avLst/>
            <a:gdLst/>
            <a:ahLst/>
            <a:cxnLst/>
            <a:rect l="l" t="t" r="r" b="b"/>
            <a:pathLst>
              <a:path w="1824354" h="201295">
                <a:moveTo>
                  <a:pt x="0" y="201167"/>
                </a:moveTo>
                <a:lnTo>
                  <a:pt x="1824227" y="201167"/>
                </a:lnTo>
                <a:lnTo>
                  <a:pt x="1824227" y="0"/>
                </a:lnTo>
                <a:lnTo>
                  <a:pt x="0" y="0"/>
                </a:lnTo>
                <a:lnTo>
                  <a:pt x="0" y="201167"/>
                </a:lnTo>
                <a:close/>
              </a:path>
            </a:pathLst>
          </a:custGeom>
          <a:solidFill>
            <a:srgbClr val="7EAEA8"/>
          </a:solidFill>
        </p:spPr>
        <p:txBody>
          <a:bodyPr wrap="square" lIns="0" tIns="0" rIns="0" bIns="0" rtlCol="0"/>
          <a:lstStyle/>
          <a:p>
            <a:endParaRPr/>
          </a:p>
        </p:txBody>
      </p:sp>
      <p:sp>
        <p:nvSpPr>
          <p:cNvPr id="11" name="object 11"/>
          <p:cNvSpPr/>
          <p:nvPr/>
        </p:nvSpPr>
        <p:spPr>
          <a:xfrm>
            <a:off x="4165091" y="4587240"/>
            <a:ext cx="967740" cy="201295"/>
          </a:xfrm>
          <a:custGeom>
            <a:avLst/>
            <a:gdLst/>
            <a:ahLst/>
            <a:cxnLst/>
            <a:rect l="l" t="t" r="r" b="b"/>
            <a:pathLst>
              <a:path w="967739" h="201295">
                <a:moveTo>
                  <a:pt x="0" y="201168"/>
                </a:moveTo>
                <a:lnTo>
                  <a:pt x="967739" y="201168"/>
                </a:lnTo>
                <a:lnTo>
                  <a:pt x="967739" y="0"/>
                </a:lnTo>
                <a:lnTo>
                  <a:pt x="0" y="0"/>
                </a:lnTo>
                <a:lnTo>
                  <a:pt x="0" y="201168"/>
                </a:lnTo>
                <a:close/>
              </a:path>
            </a:pathLst>
          </a:custGeom>
          <a:solidFill>
            <a:srgbClr val="A0CEC1"/>
          </a:solidFill>
        </p:spPr>
        <p:txBody>
          <a:bodyPr wrap="square" lIns="0" tIns="0" rIns="0" bIns="0" rtlCol="0"/>
          <a:lstStyle/>
          <a:p>
            <a:endParaRPr/>
          </a:p>
        </p:txBody>
      </p:sp>
      <p:sp>
        <p:nvSpPr>
          <p:cNvPr id="12" name="object 12"/>
          <p:cNvSpPr/>
          <p:nvPr/>
        </p:nvSpPr>
        <p:spPr>
          <a:xfrm>
            <a:off x="4165091" y="4939284"/>
            <a:ext cx="920750" cy="201295"/>
          </a:xfrm>
          <a:custGeom>
            <a:avLst/>
            <a:gdLst/>
            <a:ahLst/>
            <a:cxnLst/>
            <a:rect l="l" t="t" r="r" b="b"/>
            <a:pathLst>
              <a:path w="920750" h="201295">
                <a:moveTo>
                  <a:pt x="0" y="201168"/>
                </a:moveTo>
                <a:lnTo>
                  <a:pt x="920496" y="201168"/>
                </a:lnTo>
                <a:lnTo>
                  <a:pt x="920496" y="0"/>
                </a:lnTo>
                <a:lnTo>
                  <a:pt x="0" y="0"/>
                </a:lnTo>
                <a:lnTo>
                  <a:pt x="0" y="201168"/>
                </a:lnTo>
                <a:close/>
              </a:path>
            </a:pathLst>
          </a:custGeom>
          <a:solidFill>
            <a:srgbClr val="A0CEC1"/>
          </a:solidFill>
        </p:spPr>
        <p:txBody>
          <a:bodyPr wrap="square" lIns="0" tIns="0" rIns="0" bIns="0" rtlCol="0"/>
          <a:lstStyle/>
          <a:p>
            <a:endParaRPr/>
          </a:p>
        </p:txBody>
      </p:sp>
      <p:sp>
        <p:nvSpPr>
          <p:cNvPr id="13" name="object 13"/>
          <p:cNvSpPr/>
          <p:nvPr/>
        </p:nvSpPr>
        <p:spPr>
          <a:xfrm>
            <a:off x="4191761" y="5291328"/>
            <a:ext cx="0" cy="201295"/>
          </a:xfrm>
          <a:custGeom>
            <a:avLst/>
            <a:gdLst/>
            <a:ahLst/>
            <a:cxnLst/>
            <a:rect l="l" t="t" r="r" b="b"/>
            <a:pathLst>
              <a:path h="201295">
                <a:moveTo>
                  <a:pt x="0" y="0"/>
                </a:moveTo>
                <a:lnTo>
                  <a:pt x="0" y="201168"/>
                </a:lnTo>
              </a:path>
            </a:pathLst>
          </a:custGeom>
          <a:ln w="53339">
            <a:solidFill>
              <a:srgbClr val="A0CEC1"/>
            </a:solidFill>
          </a:ln>
        </p:spPr>
        <p:txBody>
          <a:bodyPr wrap="square" lIns="0" tIns="0" rIns="0" bIns="0" rtlCol="0"/>
          <a:lstStyle/>
          <a:p>
            <a:endParaRPr/>
          </a:p>
        </p:txBody>
      </p:sp>
      <p:sp>
        <p:nvSpPr>
          <p:cNvPr id="14" name="object 14"/>
          <p:cNvSpPr/>
          <p:nvPr/>
        </p:nvSpPr>
        <p:spPr>
          <a:xfrm>
            <a:off x="4165091" y="1344167"/>
            <a:ext cx="0" cy="4223385"/>
          </a:xfrm>
          <a:custGeom>
            <a:avLst/>
            <a:gdLst/>
            <a:ahLst/>
            <a:cxnLst/>
            <a:rect l="l" t="t" r="r" b="b"/>
            <a:pathLst>
              <a:path h="4223385">
                <a:moveTo>
                  <a:pt x="0" y="0"/>
                </a:moveTo>
                <a:lnTo>
                  <a:pt x="0" y="4223004"/>
                </a:lnTo>
              </a:path>
            </a:pathLst>
          </a:custGeom>
          <a:ln w="9144">
            <a:solidFill>
              <a:srgbClr val="DADADA"/>
            </a:solidFill>
          </a:ln>
        </p:spPr>
        <p:txBody>
          <a:bodyPr wrap="square" lIns="0" tIns="0" rIns="0" bIns="0" rtlCol="0"/>
          <a:lstStyle/>
          <a:p>
            <a:endParaRPr/>
          </a:p>
        </p:txBody>
      </p:sp>
      <p:sp>
        <p:nvSpPr>
          <p:cNvPr id="15" name="object 15"/>
          <p:cNvSpPr txBox="1"/>
          <p:nvPr/>
        </p:nvSpPr>
        <p:spPr>
          <a:xfrm>
            <a:off x="4656851" y="1381805"/>
            <a:ext cx="26733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8</a:t>
            </a:r>
            <a:r>
              <a:rPr sz="1500" spc="5" dirty="0">
                <a:solidFill>
                  <a:srgbClr val="3E3E3E"/>
                </a:solidFill>
                <a:latin typeface="Calibri"/>
                <a:cs typeface="Calibri"/>
              </a:rPr>
              <a:t>.</a:t>
            </a:r>
            <a:r>
              <a:rPr sz="1500" dirty="0">
                <a:solidFill>
                  <a:srgbClr val="3E3E3E"/>
                </a:solidFill>
                <a:latin typeface="Calibri"/>
                <a:cs typeface="Calibri"/>
              </a:rPr>
              <a:t>0</a:t>
            </a:r>
            <a:endParaRPr sz="1500">
              <a:latin typeface="Calibri"/>
              <a:cs typeface="Calibri"/>
            </a:endParaRPr>
          </a:p>
        </p:txBody>
      </p:sp>
      <p:sp>
        <p:nvSpPr>
          <p:cNvPr id="16" name="object 16"/>
          <p:cNvSpPr txBox="1"/>
          <p:nvPr/>
        </p:nvSpPr>
        <p:spPr>
          <a:xfrm>
            <a:off x="9151698" y="1733849"/>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92</a:t>
            </a:r>
            <a:r>
              <a:rPr sz="1500" spc="5" dirty="0">
                <a:solidFill>
                  <a:srgbClr val="3E3E3E"/>
                </a:solidFill>
                <a:latin typeface="Calibri"/>
                <a:cs typeface="Calibri"/>
              </a:rPr>
              <a:t>.</a:t>
            </a:r>
            <a:r>
              <a:rPr sz="1500" dirty="0">
                <a:solidFill>
                  <a:srgbClr val="3E3E3E"/>
                </a:solidFill>
                <a:latin typeface="Calibri"/>
                <a:cs typeface="Calibri"/>
              </a:rPr>
              <a:t>0</a:t>
            </a:r>
            <a:endParaRPr sz="1500">
              <a:latin typeface="Calibri"/>
              <a:cs typeface="Calibri"/>
            </a:endParaRPr>
          </a:p>
        </p:txBody>
      </p:sp>
      <p:sp>
        <p:nvSpPr>
          <p:cNvPr id="17" name="object 17"/>
          <p:cNvSpPr txBox="1"/>
          <p:nvPr/>
        </p:nvSpPr>
        <p:spPr>
          <a:xfrm>
            <a:off x="7867347" y="2437747"/>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68</a:t>
            </a:r>
            <a:r>
              <a:rPr sz="1500" spc="5" dirty="0">
                <a:solidFill>
                  <a:srgbClr val="3E3E3E"/>
                </a:solidFill>
                <a:latin typeface="Calibri"/>
                <a:cs typeface="Calibri"/>
              </a:rPr>
              <a:t>.</a:t>
            </a:r>
            <a:r>
              <a:rPr sz="1500" dirty="0">
                <a:solidFill>
                  <a:srgbClr val="3E3E3E"/>
                </a:solidFill>
                <a:latin typeface="Calibri"/>
                <a:cs typeface="Calibri"/>
              </a:rPr>
              <a:t>0</a:t>
            </a:r>
            <a:endParaRPr sz="1500">
              <a:latin typeface="Calibri"/>
              <a:cs typeface="Calibri"/>
            </a:endParaRPr>
          </a:p>
        </p:txBody>
      </p:sp>
      <p:sp>
        <p:nvSpPr>
          <p:cNvPr id="18" name="object 18"/>
          <p:cNvSpPr txBox="1"/>
          <p:nvPr/>
        </p:nvSpPr>
        <p:spPr>
          <a:xfrm>
            <a:off x="7246508" y="2789791"/>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56</a:t>
            </a:r>
            <a:r>
              <a:rPr sz="1500" spc="5" dirty="0">
                <a:solidFill>
                  <a:srgbClr val="3E3E3E"/>
                </a:solidFill>
                <a:latin typeface="Calibri"/>
                <a:cs typeface="Calibri"/>
              </a:rPr>
              <a:t>.</a:t>
            </a:r>
            <a:r>
              <a:rPr sz="1500" dirty="0">
                <a:solidFill>
                  <a:srgbClr val="3E3E3E"/>
                </a:solidFill>
                <a:latin typeface="Calibri"/>
                <a:cs typeface="Calibri"/>
              </a:rPr>
              <a:t>4</a:t>
            </a:r>
            <a:endParaRPr sz="1500">
              <a:latin typeface="Calibri"/>
              <a:cs typeface="Calibri"/>
            </a:endParaRPr>
          </a:p>
        </p:txBody>
      </p:sp>
      <p:sp>
        <p:nvSpPr>
          <p:cNvPr id="19" name="object 19"/>
          <p:cNvSpPr txBox="1"/>
          <p:nvPr/>
        </p:nvSpPr>
        <p:spPr>
          <a:xfrm>
            <a:off x="4774199" y="3141835"/>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10</a:t>
            </a:r>
            <a:r>
              <a:rPr sz="1500" spc="5" dirty="0">
                <a:solidFill>
                  <a:srgbClr val="3E3E3E"/>
                </a:solidFill>
                <a:latin typeface="Calibri"/>
                <a:cs typeface="Calibri"/>
              </a:rPr>
              <a:t>.</a:t>
            </a:r>
            <a:r>
              <a:rPr sz="1500" dirty="0">
                <a:solidFill>
                  <a:srgbClr val="3E3E3E"/>
                </a:solidFill>
                <a:latin typeface="Calibri"/>
                <a:cs typeface="Calibri"/>
              </a:rPr>
              <a:t>2</a:t>
            </a:r>
            <a:endParaRPr sz="1500">
              <a:latin typeface="Calibri"/>
              <a:cs typeface="Calibri"/>
            </a:endParaRPr>
          </a:p>
        </p:txBody>
      </p:sp>
      <p:sp>
        <p:nvSpPr>
          <p:cNvPr id="20" name="object 20"/>
          <p:cNvSpPr txBox="1"/>
          <p:nvPr/>
        </p:nvSpPr>
        <p:spPr>
          <a:xfrm>
            <a:off x="4367862" y="3493878"/>
            <a:ext cx="26733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2</a:t>
            </a:r>
            <a:r>
              <a:rPr sz="1500" spc="5" dirty="0">
                <a:solidFill>
                  <a:srgbClr val="3E3E3E"/>
                </a:solidFill>
                <a:latin typeface="Calibri"/>
                <a:cs typeface="Calibri"/>
              </a:rPr>
              <a:t>.</a:t>
            </a:r>
            <a:r>
              <a:rPr sz="1500" dirty="0">
                <a:solidFill>
                  <a:srgbClr val="3E3E3E"/>
                </a:solidFill>
                <a:latin typeface="Calibri"/>
                <a:cs typeface="Calibri"/>
              </a:rPr>
              <a:t>6</a:t>
            </a:r>
            <a:endParaRPr sz="1500">
              <a:latin typeface="Calibri"/>
              <a:cs typeface="Calibri"/>
            </a:endParaRPr>
          </a:p>
        </p:txBody>
      </p:sp>
      <p:sp>
        <p:nvSpPr>
          <p:cNvPr id="21" name="object 21"/>
          <p:cNvSpPr txBox="1"/>
          <p:nvPr/>
        </p:nvSpPr>
        <p:spPr>
          <a:xfrm>
            <a:off x="6053216" y="4197776"/>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34</a:t>
            </a:r>
            <a:r>
              <a:rPr sz="1500" spc="5" dirty="0">
                <a:solidFill>
                  <a:srgbClr val="3E3E3E"/>
                </a:solidFill>
                <a:latin typeface="Calibri"/>
                <a:cs typeface="Calibri"/>
              </a:rPr>
              <a:t>.</a:t>
            </a:r>
            <a:r>
              <a:rPr sz="1500" dirty="0">
                <a:solidFill>
                  <a:srgbClr val="3E3E3E"/>
                </a:solidFill>
                <a:latin typeface="Calibri"/>
                <a:cs typeface="Calibri"/>
              </a:rPr>
              <a:t>1</a:t>
            </a:r>
            <a:endParaRPr sz="1500">
              <a:latin typeface="Calibri"/>
              <a:cs typeface="Calibri"/>
            </a:endParaRPr>
          </a:p>
        </p:txBody>
      </p:sp>
      <p:sp>
        <p:nvSpPr>
          <p:cNvPr id="22" name="object 22"/>
          <p:cNvSpPr txBox="1"/>
          <p:nvPr/>
        </p:nvSpPr>
        <p:spPr>
          <a:xfrm>
            <a:off x="5196918" y="4549820"/>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18</a:t>
            </a:r>
            <a:r>
              <a:rPr sz="1500" spc="5" dirty="0">
                <a:solidFill>
                  <a:srgbClr val="3E3E3E"/>
                </a:solidFill>
                <a:latin typeface="Calibri"/>
                <a:cs typeface="Calibri"/>
              </a:rPr>
              <a:t>.</a:t>
            </a:r>
            <a:r>
              <a:rPr sz="1500" dirty="0">
                <a:solidFill>
                  <a:srgbClr val="3E3E3E"/>
                </a:solidFill>
                <a:latin typeface="Calibri"/>
                <a:cs typeface="Calibri"/>
              </a:rPr>
              <a:t>1</a:t>
            </a:r>
            <a:endParaRPr sz="1500">
              <a:latin typeface="Calibri"/>
              <a:cs typeface="Calibri"/>
            </a:endParaRPr>
          </a:p>
        </p:txBody>
      </p:sp>
      <p:sp>
        <p:nvSpPr>
          <p:cNvPr id="23" name="object 23"/>
          <p:cNvSpPr txBox="1"/>
          <p:nvPr/>
        </p:nvSpPr>
        <p:spPr>
          <a:xfrm>
            <a:off x="5148722" y="4901864"/>
            <a:ext cx="3632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17</a:t>
            </a:r>
            <a:r>
              <a:rPr sz="1500" spc="5" dirty="0">
                <a:solidFill>
                  <a:srgbClr val="3E3E3E"/>
                </a:solidFill>
                <a:latin typeface="Calibri"/>
                <a:cs typeface="Calibri"/>
              </a:rPr>
              <a:t>.</a:t>
            </a:r>
            <a:r>
              <a:rPr sz="1500" dirty="0">
                <a:solidFill>
                  <a:srgbClr val="3E3E3E"/>
                </a:solidFill>
                <a:latin typeface="Calibri"/>
                <a:cs typeface="Calibri"/>
              </a:rPr>
              <a:t>2</a:t>
            </a:r>
            <a:endParaRPr sz="1500">
              <a:latin typeface="Calibri"/>
              <a:cs typeface="Calibri"/>
            </a:endParaRPr>
          </a:p>
        </p:txBody>
      </p:sp>
      <p:sp>
        <p:nvSpPr>
          <p:cNvPr id="24" name="object 24"/>
          <p:cNvSpPr txBox="1"/>
          <p:nvPr/>
        </p:nvSpPr>
        <p:spPr>
          <a:xfrm>
            <a:off x="4282137" y="5253908"/>
            <a:ext cx="26733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3E3E3E"/>
                </a:solidFill>
                <a:latin typeface="Calibri"/>
                <a:cs typeface="Calibri"/>
              </a:rPr>
              <a:t>1</a:t>
            </a:r>
            <a:r>
              <a:rPr sz="1500" spc="5" dirty="0">
                <a:solidFill>
                  <a:srgbClr val="3E3E3E"/>
                </a:solidFill>
                <a:latin typeface="Calibri"/>
                <a:cs typeface="Calibri"/>
              </a:rPr>
              <a:t>.</a:t>
            </a:r>
            <a:r>
              <a:rPr sz="1500" dirty="0">
                <a:solidFill>
                  <a:srgbClr val="3E3E3E"/>
                </a:solidFill>
                <a:latin typeface="Calibri"/>
                <a:cs typeface="Calibri"/>
              </a:rPr>
              <a:t>0</a:t>
            </a:r>
            <a:endParaRPr sz="1500">
              <a:latin typeface="Calibri"/>
              <a:cs typeface="Calibri"/>
            </a:endParaRPr>
          </a:p>
        </p:txBody>
      </p:sp>
      <p:sp>
        <p:nvSpPr>
          <p:cNvPr id="25" name="object 25"/>
          <p:cNvSpPr txBox="1"/>
          <p:nvPr/>
        </p:nvSpPr>
        <p:spPr>
          <a:xfrm>
            <a:off x="3201491" y="1415525"/>
            <a:ext cx="810895" cy="199390"/>
          </a:xfrm>
          <a:prstGeom prst="rect">
            <a:avLst/>
          </a:prstGeom>
        </p:spPr>
        <p:txBody>
          <a:bodyPr vert="horz" wrap="square" lIns="0" tIns="0" rIns="0" bIns="0" rtlCol="0">
            <a:spAutoFit/>
          </a:bodyPr>
          <a:lstStyle/>
          <a:p>
            <a:pPr>
              <a:lnSpc>
                <a:spcPts val="1550"/>
              </a:lnSpc>
            </a:pPr>
            <a:r>
              <a:rPr sz="1400" spc="-10" dirty="0">
                <a:solidFill>
                  <a:srgbClr val="595958"/>
                </a:solidFill>
                <a:latin typeface="Arial"/>
                <a:cs typeface="Arial"/>
              </a:rPr>
              <a:t>U</a:t>
            </a:r>
            <a:r>
              <a:rPr sz="1400" spc="-5" dirty="0">
                <a:solidFill>
                  <a:srgbClr val="595958"/>
                </a:solidFill>
                <a:latin typeface="Arial"/>
                <a:cs typeface="Arial"/>
              </a:rPr>
              <a:t>n</a:t>
            </a:r>
            <a:r>
              <a:rPr sz="1400" dirty="0">
                <a:solidFill>
                  <a:srgbClr val="595958"/>
                </a:solidFill>
                <a:latin typeface="Arial"/>
                <a:cs typeface="Arial"/>
              </a:rPr>
              <a:t>i</a:t>
            </a:r>
            <a:r>
              <a:rPr sz="1400" spc="-5" dirty="0">
                <a:solidFill>
                  <a:srgbClr val="595958"/>
                </a:solidFill>
                <a:latin typeface="Arial"/>
                <a:cs typeface="Arial"/>
              </a:rPr>
              <a:t>n</a:t>
            </a:r>
            <a:r>
              <a:rPr sz="1400" spc="-10" dirty="0">
                <a:solidFill>
                  <a:srgbClr val="595958"/>
                </a:solidFill>
                <a:latin typeface="Arial"/>
                <a:cs typeface="Arial"/>
              </a:rPr>
              <a:t>s</a:t>
            </a:r>
            <a:r>
              <a:rPr sz="1400" spc="-5" dirty="0">
                <a:solidFill>
                  <a:srgbClr val="595958"/>
                </a:solidFill>
                <a:latin typeface="Arial"/>
                <a:cs typeface="Arial"/>
              </a:rPr>
              <a:t>u</a:t>
            </a:r>
            <a:r>
              <a:rPr sz="1400" dirty="0">
                <a:solidFill>
                  <a:srgbClr val="595958"/>
                </a:solidFill>
                <a:latin typeface="Arial"/>
                <a:cs typeface="Arial"/>
              </a:rPr>
              <a:t>r</a:t>
            </a:r>
            <a:r>
              <a:rPr sz="1400" spc="-5" dirty="0">
                <a:solidFill>
                  <a:srgbClr val="595958"/>
                </a:solidFill>
                <a:latin typeface="Arial"/>
                <a:cs typeface="Arial"/>
              </a:rPr>
              <a:t>e</a:t>
            </a:r>
            <a:r>
              <a:rPr sz="1400" dirty="0">
                <a:solidFill>
                  <a:srgbClr val="595958"/>
                </a:solidFill>
                <a:latin typeface="Arial"/>
                <a:cs typeface="Arial"/>
              </a:rPr>
              <a:t>d</a:t>
            </a:r>
            <a:endParaRPr sz="1400">
              <a:latin typeface="Arial"/>
              <a:cs typeface="Arial"/>
            </a:endParaRPr>
          </a:p>
        </p:txBody>
      </p:sp>
      <p:sp>
        <p:nvSpPr>
          <p:cNvPr id="26" name="object 26"/>
          <p:cNvSpPr txBox="1"/>
          <p:nvPr/>
        </p:nvSpPr>
        <p:spPr>
          <a:xfrm>
            <a:off x="2252714" y="1767504"/>
            <a:ext cx="1710055" cy="199390"/>
          </a:xfrm>
          <a:prstGeom prst="rect">
            <a:avLst/>
          </a:prstGeom>
        </p:spPr>
        <p:txBody>
          <a:bodyPr vert="horz" wrap="square" lIns="0" tIns="0" rIns="0" bIns="0" rtlCol="0">
            <a:spAutoFit/>
          </a:bodyPr>
          <a:lstStyle/>
          <a:p>
            <a:pPr>
              <a:lnSpc>
                <a:spcPts val="1550"/>
              </a:lnSpc>
            </a:pPr>
            <a:r>
              <a:rPr sz="1400" spc="-5" dirty="0">
                <a:solidFill>
                  <a:srgbClr val="595958"/>
                </a:solidFill>
                <a:latin typeface="Arial"/>
                <a:cs typeface="Arial"/>
              </a:rPr>
              <a:t>With health</a:t>
            </a:r>
            <a:r>
              <a:rPr sz="1400" spc="-50" dirty="0">
                <a:solidFill>
                  <a:srgbClr val="595958"/>
                </a:solidFill>
                <a:latin typeface="Arial"/>
                <a:cs typeface="Arial"/>
              </a:rPr>
              <a:t> </a:t>
            </a:r>
            <a:r>
              <a:rPr sz="1400" spc="-5" dirty="0">
                <a:solidFill>
                  <a:srgbClr val="595958"/>
                </a:solidFill>
                <a:latin typeface="Arial"/>
                <a:cs typeface="Arial"/>
              </a:rPr>
              <a:t>insurance</a:t>
            </a:r>
            <a:endParaRPr sz="1400">
              <a:latin typeface="Arial"/>
              <a:cs typeface="Arial"/>
            </a:endParaRPr>
          </a:p>
        </p:txBody>
      </p:sp>
      <p:sp>
        <p:nvSpPr>
          <p:cNvPr id="27" name="object 27"/>
          <p:cNvSpPr txBox="1"/>
          <p:nvPr/>
        </p:nvSpPr>
        <p:spPr>
          <a:xfrm>
            <a:off x="2697414" y="2471465"/>
            <a:ext cx="1315720" cy="199390"/>
          </a:xfrm>
          <a:prstGeom prst="rect">
            <a:avLst/>
          </a:prstGeom>
        </p:spPr>
        <p:txBody>
          <a:bodyPr vert="horz" wrap="square" lIns="0" tIns="0" rIns="0" bIns="0" rtlCol="0">
            <a:spAutoFit/>
          </a:bodyPr>
          <a:lstStyle/>
          <a:p>
            <a:pPr>
              <a:lnSpc>
                <a:spcPts val="1550"/>
              </a:lnSpc>
            </a:pPr>
            <a:r>
              <a:rPr sz="1400" dirty="0">
                <a:solidFill>
                  <a:srgbClr val="595958"/>
                </a:solidFill>
                <a:latin typeface="Arial"/>
                <a:cs typeface="Arial"/>
              </a:rPr>
              <a:t>Any Private</a:t>
            </a:r>
            <a:r>
              <a:rPr sz="1400" spc="-110" dirty="0">
                <a:solidFill>
                  <a:srgbClr val="595958"/>
                </a:solidFill>
                <a:latin typeface="Arial"/>
                <a:cs typeface="Arial"/>
              </a:rPr>
              <a:t> </a:t>
            </a:r>
            <a:r>
              <a:rPr sz="1400" dirty="0">
                <a:solidFill>
                  <a:srgbClr val="595958"/>
                </a:solidFill>
                <a:latin typeface="Arial"/>
                <a:cs typeface="Arial"/>
              </a:rPr>
              <a:t>Plan</a:t>
            </a:r>
            <a:endParaRPr sz="1400">
              <a:latin typeface="Arial"/>
              <a:cs typeface="Arial"/>
            </a:endParaRPr>
          </a:p>
        </p:txBody>
      </p:sp>
      <p:sp>
        <p:nvSpPr>
          <p:cNvPr id="28" name="object 28"/>
          <p:cNvSpPr txBox="1"/>
          <p:nvPr/>
        </p:nvSpPr>
        <p:spPr>
          <a:xfrm>
            <a:off x="2480003" y="2823444"/>
            <a:ext cx="1532255" cy="199390"/>
          </a:xfrm>
          <a:prstGeom prst="rect">
            <a:avLst/>
          </a:prstGeom>
        </p:spPr>
        <p:txBody>
          <a:bodyPr vert="horz" wrap="square" lIns="0" tIns="0" rIns="0" bIns="0" rtlCol="0">
            <a:spAutoFit/>
          </a:bodyPr>
          <a:lstStyle/>
          <a:p>
            <a:pPr>
              <a:lnSpc>
                <a:spcPts val="1550"/>
              </a:lnSpc>
            </a:pPr>
            <a:r>
              <a:rPr sz="1400" spc="-5" dirty="0">
                <a:solidFill>
                  <a:srgbClr val="595958"/>
                </a:solidFill>
                <a:latin typeface="Arial"/>
                <a:cs typeface="Arial"/>
              </a:rPr>
              <a:t>E</a:t>
            </a:r>
            <a:r>
              <a:rPr sz="1400" spc="-10" dirty="0">
                <a:solidFill>
                  <a:srgbClr val="595958"/>
                </a:solidFill>
                <a:latin typeface="Arial"/>
                <a:cs typeface="Arial"/>
              </a:rPr>
              <a:t>m</a:t>
            </a:r>
            <a:r>
              <a:rPr sz="1400" spc="-5" dirty="0">
                <a:solidFill>
                  <a:srgbClr val="595958"/>
                </a:solidFill>
                <a:latin typeface="Arial"/>
                <a:cs typeface="Arial"/>
              </a:rPr>
              <a:t>p</a:t>
            </a:r>
            <a:r>
              <a:rPr sz="1400" dirty="0">
                <a:solidFill>
                  <a:srgbClr val="595958"/>
                </a:solidFill>
                <a:latin typeface="Arial"/>
                <a:cs typeface="Arial"/>
              </a:rPr>
              <a:t>l</a:t>
            </a:r>
            <a:r>
              <a:rPr sz="1400" spc="-5" dirty="0">
                <a:solidFill>
                  <a:srgbClr val="595958"/>
                </a:solidFill>
                <a:latin typeface="Arial"/>
                <a:cs typeface="Arial"/>
              </a:rPr>
              <a:t>o</a:t>
            </a:r>
            <a:r>
              <a:rPr sz="1400" spc="-10" dirty="0">
                <a:solidFill>
                  <a:srgbClr val="595958"/>
                </a:solidFill>
                <a:latin typeface="Arial"/>
                <a:cs typeface="Arial"/>
              </a:rPr>
              <a:t>ym</a:t>
            </a:r>
            <a:r>
              <a:rPr sz="1400" spc="-5" dirty="0">
                <a:solidFill>
                  <a:srgbClr val="595958"/>
                </a:solidFill>
                <a:latin typeface="Arial"/>
                <a:cs typeface="Arial"/>
              </a:rPr>
              <a:t>en</a:t>
            </a:r>
            <a:r>
              <a:rPr sz="1400" spc="-10" dirty="0">
                <a:solidFill>
                  <a:srgbClr val="595958"/>
                </a:solidFill>
                <a:latin typeface="Arial"/>
                <a:cs typeface="Arial"/>
              </a:rPr>
              <a:t>t</a:t>
            </a:r>
            <a:r>
              <a:rPr sz="1400" dirty="0">
                <a:solidFill>
                  <a:srgbClr val="595958"/>
                </a:solidFill>
                <a:latin typeface="Arial"/>
                <a:cs typeface="Arial"/>
              </a:rPr>
              <a:t>-</a:t>
            </a:r>
            <a:r>
              <a:rPr sz="1400" spc="-5" dirty="0">
                <a:solidFill>
                  <a:srgbClr val="595958"/>
                </a:solidFill>
                <a:latin typeface="Arial"/>
                <a:cs typeface="Arial"/>
              </a:rPr>
              <a:t>ba</a:t>
            </a:r>
            <a:r>
              <a:rPr sz="1400" spc="-10" dirty="0">
                <a:solidFill>
                  <a:srgbClr val="595958"/>
                </a:solidFill>
                <a:latin typeface="Arial"/>
                <a:cs typeface="Arial"/>
              </a:rPr>
              <a:t>s</a:t>
            </a:r>
            <a:r>
              <a:rPr sz="1400" spc="-5" dirty="0">
                <a:solidFill>
                  <a:srgbClr val="595958"/>
                </a:solidFill>
                <a:latin typeface="Arial"/>
                <a:cs typeface="Arial"/>
              </a:rPr>
              <a:t>e</a:t>
            </a:r>
            <a:r>
              <a:rPr sz="1400" dirty="0">
                <a:solidFill>
                  <a:srgbClr val="595958"/>
                </a:solidFill>
                <a:latin typeface="Arial"/>
                <a:cs typeface="Arial"/>
              </a:rPr>
              <a:t>d</a:t>
            </a:r>
            <a:endParaRPr sz="1400">
              <a:latin typeface="Arial"/>
              <a:cs typeface="Arial"/>
            </a:endParaRPr>
          </a:p>
        </p:txBody>
      </p:sp>
      <p:sp>
        <p:nvSpPr>
          <p:cNvPr id="29" name="object 29"/>
          <p:cNvSpPr txBox="1"/>
          <p:nvPr/>
        </p:nvSpPr>
        <p:spPr>
          <a:xfrm>
            <a:off x="2756915" y="3175424"/>
            <a:ext cx="1256030" cy="199390"/>
          </a:xfrm>
          <a:prstGeom prst="rect">
            <a:avLst/>
          </a:prstGeom>
        </p:spPr>
        <p:txBody>
          <a:bodyPr vert="horz" wrap="square" lIns="0" tIns="0" rIns="0" bIns="0" rtlCol="0">
            <a:spAutoFit/>
          </a:bodyPr>
          <a:lstStyle/>
          <a:p>
            <a:pPr>
              <a:lnSpc>
                <a:spcPts val="1550"/>
              </a:lnSpc>
            </a:pPr>
            <a:r>
              <a:rPr sz="1400" spc="-10" dirty="0">
                <a:solidFill>
                  <a:srgbClr val="595958"/>
                </a:solidFill>
                <a:latin typeface="Arial"/>
                <a:cs typeface="Arial"/>
              </a:rPr>
              <a:t>D</a:t>
            </a:r>
            <a:r>
              <a:rPr sz="1400" dirty="0">
                <a:solidFill>
                  <a:srgbClr val="595958"/>
                </a:solidFill>
                <a:latin typeface="Arial"/>
                <a:cs typeface="Arial"/>
              </a:rPr>
              <a:t>ir</a:t>
            </a:r>
            <a:r>
              <a:rPr sz="1400" spc="-5" dirty="0">
                <a:solidFill>
                  <a:srgbClr val="595958"/>
                </a:solidFill>
                <a:latin typeface="Arial"/>
                <a:cs typeface="Arial"/>
              </a:rPr>
              <a:t>e</a:t>
            </a:r>
            <a:r>
              <a:rPr sz="1400" spc="-10" dirty="0">
                <a:solidFill>
                  <a:srgbClr val="595958"/>
                </a:solidFill>
                <a:latin typeface="Arial"/>
                <a:cs typeface="Arial"/>
              </a:rPr>
              <a:t>c</a:t>
            </a:r>
            <a:r>
              <a:rPr sz="1400" spc="5" dirty="0">
                <a:solidFill>
                  <a:srgbClr val="595958"/>
                </a:solidFill>
                <a:latin typeface="Arial"/>
                <a:cs typeface="Arial"/>
              </a:rPr>
              <a:t>t</a:t>
            </a:r>
            <a:r>
              <a:rPr sz="1400" dirty="0">
                <a:solidFill>
                  <a:srgbClr val="595958"/>
                </a:solidFill>
                <a:latin typeface="Arial"/>
                <a:cs typeface="Arial"/>
              </a:rPr>
              <a:t>-</a:t>
            </a:r>
            <a:r>
              <a:rPr sz="1400" spc="-15" dirty="0">
                <a:solidFill>
                  <a:srgbClr val="595958"/>
                </a:solidFill>
                <a:latin typeface="Arial"/>
                <a:cs typeface="Arial"/>
              </a:rPr>
              <a:t>p</a:t>
            </a:r>
            <a:r>
              <a:rPr sz="1400" spc="-5" dirty="0">
                <a:solidFill>
                  <a:srgbClr val="595958"/>
                </a:solidFill>
                <a:latin typeface="Arial"/>
                <a:cs typeface="Arial"/>
              </a:rPr>
              <a:t>u</a:t>
            </a:r>
            <a:r>
              <a:rPr sz="1400" dirty="0">
                <a:solidFill>
                  <a:srgbClr val="595958"/>
                </a:solidFill>
                <a:latin typeface="Arial"/>
                <a:cs typeface="Arial"/>
              </a:rPr>
              <a:t>r</a:t>
            </a:r>
            <a:r>
              <a:rPr sz="1400" spc="-10" dirty="0">
                <a:solidFill>
                  <a:srgbClr val="595958"/>
                </a:solidFill>
                <a:latin typeface="Arial"/>
                <a:cs typeface="Arial"/>
              </a:rPr>
              <a:t>c</a:t>
            </a:r>
            <a:r>
              <a:rPr sz="1400" spc="-5" dirty="0">
                <a:solidFill>
                  <a:srgbClr val="595958"/>
                </a:solidFill>
                <a:latin typeface="Arial"/>
                <a:cs typeface="Arial"/>
              </a:rPr>
              <a:t>ha</a:t>
            </a:r>
            <a:r>
              <a:rPr sz="1400" spc="5" dirty="0">
                <a:solidFill>
                  <a:srgbClr val="595958"/>
                </a:solidFill>
                <a:latin typeface="Arial"/>
                <a:cs typeface="Arial"/>
              </a:rPr>
              <a:t>s</a:t>
            </a:r>
            <a:r>
              <a:rPr sz="1400" dirty="0">
                <a:solidFill>
                  <a:srgbClr val="595958"/>
                </a:solidFill>
                <a:latin typeface="Arial"/>
                <a:cs typeface="Arial"/>
              </a:rPr>
              <a:t>e</a:t>
            </a:r>
            <a:endParaRPr sz="1400">
              <a:latin typeface="Arial"/>
              <a:cs typeface="Arial"/>
            </a:endParaRPr>
          </a:p>
        </p:txBody>
      </p:sp>
      <p:sp>
        <p:nvSpPr>
          <p:cNvPr id="30" name="object 30"/>
          <p:cNvSpPr txBox="1"/>
          <p:nvPr/>
        </p:nvSpPr>
        <p:spPr>
          <a:xfrm>
            <a:off x="3231197" y="3527404"/>
            <a:ext cx="779780" cy="199390"/>
          </a:xfrm>
          <a:prstGeom prst="rect">
            <a:avLst/>
          </a:prstGeom>
        </p:spPr>
        <p:txBody>
          <a:bodyPr vert="horz" wrap="square" lIns="0" tIns="0" rIns="0" bIns="0" rtlCol="0">
            <a:spAutoFit/>
          </a:bodyPr>
          <a:lstStyle/>
          <a:p>
            <a:pPr>
              <a:lnSpc>
                <a:spcPts val="1550"/>
              </a:lnSpc>
            </a:pPr>
            <a:r>
              <a:rPr sz="1400" spc="-10" dirty="0">
                <a:solidFill>
                  <a:srgbClr val="595958"/>
                </a:solidFill>
                <a:latin typeface="Arial"/>
                <a:cs typeface="Arial"/>
              </a:rPr>
              <a:t>T</a:t>
            </a:r>
            <a:r>
              <a:rPr sz="1400" spc="5" dirty="0">
                <a:solidFill>
                  <a:srgbClr val="595958"/>
                </a:solidFill>
                <a:latin typeface="Arial"/>
                <a:cs typeface="Arial"/>
              </a:rPr>
              <a:t>R</a:t>
            </a:r>
            <a:r>
              <a:rPr sz="1400" spc="-10" dirty="0">
                <a:solidFill>
                  <a:srgbClr val="595958"/>
                </a:solidFill>
                <a:latin typeface="Arial"/>
                <a:cs typeface="Arial"/>
              </a:rPr>
              <a:t>IC</a:t>
            </a:r>
            <a:r>
              <a:rPr sz="1400" spc="-5" dirty="0">
                <a:solidFill>
                  <a:srgbClr val="595958"/>
                </a:solidFill>
                <a:latin typeface="Arial"/>
                <a:cs typeface="Arial"/>
              </a:rPr>
              <a:t>A</a:t>
            </a:r>
            <a:r>
              <a:rPr sz="1400" spc="-10" dirty="0">
                <a:solidFill>
                  <a:srgbClr val="595958"/>
                </a:solidFill>
                <a:latin typeface="Arial"/>
                <a:cs typeface="Arial"/>
              </a:rPr>
              <a:t>RE</a:t>
            </a:r>
            <a:endParaRPr sz="1400">
              <a:latin typeface="Arial"/>
              <a:cs typeface="Arial"/>
            </a:endParaRPr>
          </a:p>
        </p:txBody>
      </p:sp>
      <p:sp>
        <p:nvSpPr>
          <p:cNvPr id="31" name="object 31"/>
          <p:cNvSpPr txBox="1"/>
          <p:nvPr/>
        </p:nvSpPr>
        <p:spPr>
          <a:xfrm>
            <a:off x="2766419" y="4231364"/>
            <a:ext cx="1245870" cy="199390"/>
          </a:xfrm>
          <a:prstGeom prst="rect">
            <a:avLst/>
          </a:prstGeom>
        </p:spPr>
        <p:txBody>
          <a:bodyPr vert="horz" wrap="square" lIns="0" tIns="0" rIns="0" bIns="0" rtlCol="0">
            <a:spAutoFit/>
          </a:bodyPr>
          <a:lstStyle/>
          <a:p>
            <a:pPr>
              <a:lnSpc>
                <a:spcPts val="1550"/>
              </a:lnSpc>
            </a:pPr>
            <a:r>
              <a:rPr sz="1400" dirty="0">
                <a:solidFill>
                  <a:srgbClr val="595958"/>
                </a:solidFill>
                <a:latin typeface="Arial"/>
                <a:cs typeface="Arial"/>
              </a:rPr>
              <a:t>Any Public</a:t>
            </a:r>
            <a:r>
              <a:rPr sz="1400" spc="-100" dirty="0">
                <a:solidFill>
                  <a:srgbClr val="595958"/>
                </a:solidFill>
                <a:latin typeface="Arial"/>
                <a:cs typeface="Arial"/>
              </a:rPr>
              <a:t> </a:t>
            </a:r>
            <a:r>
              <a:rPr sz="1400" spc="-5" dirty="0">
                <a:solidFill>
                  <a:srgbClr val="595958"/>
                </a:solidFill>
                <a:latin typeface="Arial"/>
                <a:cs typeface="Arial"/>
              </a:rPr>
              <a:t>Plan</a:t>
            </a:r>
            <a:endParaRPr sz="1400">
              <a:latin typeface="Arial"/>
              <a:cs typeface="Arial"/>
            </a:endParaRPr>
          </a:p>
        </p:txBody>
      </p:sp>
      <p:sp>
        <p:nvSpPr>
          <p:cNvPr id="32" name="object 32"/>
          <p:cNvSpPr txBox="1"/>
          <p:nvPr/>
        </p:nvSpPr>
        <p:spPr>
          <a:xfrm>
            <a:off x="3280428" y="4583345"/>
            <a:ext cx="732155" cy="199390"/>
          </a:xfrm>
          <a:prstGeom prst="rect">
            <a:avLst/>
          </a:prstGeom>
        </p:spPr>
        <p:txBody>
          <a:bodyPr vert="horz" wrap="square" lIns="0" tIns="0" rIns="0" bIns="0" rtlCol="0">
            <a:spAutoFit/>
          </a:bodyPr>
          <a:lstStyle/>
          <a:p>
            <a:pPr>
              <a:lnSpc>
                <a:spcPts val="1550"/>
              </a:lnSpc>
            </a:pPr>
            <a:r>
              <a:rPr sz="1400" spc="-10" dirty="0">
                <a:solidFill>
                  <a:srgbClr val="595958"/>
                </a:solidFill>
                <a:latin typeface="Arial"/>
                <a:cs typeface="Arial"/>
              </a:rPr>
              <a:t>M</a:t>
            </a:r>
            <a:r>
              <a:rPr sz="1400" spc="-5" dirty="0">
                <a:solidFill>
                  <a:srgbClr val="595958"/>
                </a:solidFill>
                <a:latin typeface="Arial"/>
                <a:cs typeface="Arial"/>
              </a:rPr>
              <a:t>ed</a:t>
            </a:r>
            <a:r>
              <a:rPr sz="1400" dirty="0">
                <a:solidFill>
                  <a:srgbClr val="595958"/>
                </a:solidFill>
                <a:latin typeface="Arial"/>
                <a:cs typeface="Arial"/>
              </a:rPr>
              <a:t>i</a:t>
            </a:r>
            <a:r>
              <a:rPr sz="1400" spc="-10" dirty="0">
                <a:solidFill>
                  <a:srgbClr val="595958"/>
                </a:solidFill>
                <a:latin typeface="Arial"/>
                <a:cs typeface="Arial"/>
              </a:rPr>
              <a:t>c</a:t>
            </a:r>
            <a:r>
              <a:rPr sz="1400" spc="-5" dirty="0">
                <a:solidFill>
                  <a:srgbClr val="595958"/>
                </a:solidFill>
                <a:latin typeface="Arial"/>
                <a:cs typeface="Arial"/>
              </a:rPr>
              <a:t>a</a:t>
            </a:r>
            <a:r>
              <a:rPr sz="1400" dirty="0">
                <a:solidFill>
                  <a:srgbClr val="595958"/>
                </a:solidFill>
                <a:latin typeface="Arial"/>
                <a:cs typeface="Arial"/>
              </a:rPr>
              <a:t>re</a:t>
            </a:r>
            <a:endParaRPr sz="1400">
              <a:latin typeface="Arial"/>
              <a:cs typeface="Arial"/>
            </a:endParaRPr>
          </a:p>
        </p:txBody>
      </p:sp>
      <p:sp>
        <p:nvSpPr>
          <p:cNvPr id="33" name="object 33"/>
          <p:cNvSpPr txBox="1"/>
          <p:nvPr/>
        </p:nvSpPr>
        <p:spPr>
          <a:xfrm>
            <a:off x="3300041" y="4935324"/>
            <a:ext cx="711835" cy="199390"/>
          </a:xfrm>
          <a:prstGeom prst="rect">
            <a:avLst/>
          </a:prstGeom>
        </p:spPr>
        <p:txBody>
          <a:bodyPr vert="horz" wrap="square" lIns="0" tIns="0" rIns="0" bIns="0" rtlCol="0">
            <a:spAutoFit/>
          </a:bodyPr>
          <a:lstStyle/>
          <a:p>
            <a:pPr>
              <a:lnSpc>
                <a:spcPts val="1550"/>
              </a:lnSpc>
            </a:pPr>
            <a:r>
              <a:rPr sz="1400" spc="-10" dirty="0">
                <a:solidFill>
                  <a:srgbClr val="595958"/>
                </a:solidFill>
                <a:latin typeface="Arial"/>
                <a:cs typeface="Arial"/>
              </a:rPr>
              <a:t>M</a:t>
            </a:r>
            <a:r>
              <a:rPr sz="1400" spc="-5" dirty="0">
                <a:solidFill>
                  <a:srgbClr val="595958"/>
                </a:solidFill>
                <a:latin typeface="Arial"/>
                <a:cs typeface="Arial"/>
              </a:rPr>
              <a:t>ed</a:t>
            </a:r>
            <a:r>
              <a:rPr sz="1400" dirty="0">
                <a:solidFill>
                  <a:srgbClr val="595958"/>
                </a:solidFill>
                <a:latin typeface="Arial"/>
                <a:cs typeface="Arial"/>
              </a:rPr>
              <a:t>i</a:t>
            </a:r>
            <a:r>
              <a:rPr sz="1400" spc="-10" dirty="0">
                <a:solidFill>
                  <a:srgbClr val="595958"/>
                </a:solidFill>
                <a:latin typeface="Arial"/>
                <a:cs typeface="Arial"/>
              </a:rPr>
              <a:t>c</a:t>
            </a:r>
            <a:r>
              <a:rPr sz="1400" spc="-5" dirty="0">
                <a:solidFill>
                  <a:srgbClr val="595958"/>
                </a:solidFill>
                <a:latin typeface="Arial"/>
                <a:cs typeface="Arial"/>
              </a:rPr>
              <a:t>a</a:t>
            </a:r>
            <a:r>
              <a:rPr sz="1400" dirty="0">
                <a:solidFill>
                  <a:srgbClr val="595958"/>
                </a:solidFill>
                <a:latin typeface="Arial"/>
                <a:cs typeface="Arial"/>
              </a:rPr>
              <a:t>id</a:t>
            </a:r>
            <a:endParaRPr sz="1400">
              <a:latin typeface="Arial"/>
              <a:cs typeface="Arial"/>
            </a:endParaRPr>
          </a:p>
        </p:txBody>
      </p:sp>
      <p:sp>
        <p:nvSpPr>
          <p:cNvPr id="34" name="object 34"/>
          <p:cNvSpPr txBox="1"/>
          <p:nvPr/>
        </p:nvSpPr>
        <p:spPr>
          <a:xfrm>
            <a:off x="2499421" y="5287304"/>
            <a:ext cx="1512570" cy="199390"/>
          </a:xfrm>
          <a:prstGeom prst="rect">
            <a:avLst/>
          </a:prstGeom>
        </p:spPr>
        <p:txBody>
          <a:bodyPr vert="horz" wrap="square" lIns="0" tIns="0" rIns="0" bIns="0" rtlCol="0">
            <a:spAutoFit/>
          </a:bodyPr>
          <a:lstStyle/>
          <a:p>
            <a:pPr>
              <a:lnSpc>
                <a:spcPts val="1550"/>
              </a:lnSpc>
            </a:pPr>
            <a:r>
              <a:rPr sz="1400" dirty="0">
                <a:solidFill>
                  <a:srgbClr val="595958"/>
                </a:solidFill>
                <a:latin typeface="Arial"/>
                <a:cs typeface="Arial"/>
              </a:rPr>
              <a:t>VA and</a:t>
            </a:r>
            <a:r>
              <a:rPr sz="1400" spc="-80" dirty="0">
                <a:solidFill>
                  <a:srgbClr val="595958"/>
                </a:solidFill>
                <a:latin typeface="Arial"/>
                <a:cs typeface="Arial"/>
              </a:rPr>
              <a:t> </a:t>
            </a:r>
            <a:r>
              <a:rPr sz="1400" spc="-5" dirty="0">
                <a:solidFill>
                  <a:srgbClr val="595958"/>
                </a:solidFill>
                <a:latin typeface="Arial"/>
                <a:cs typeface="Arial"/>
              </a:rPr>
              <a:t>CHAMPVA</a:t>
            </a:r>
            <a:endParaRPr sz="1400">
              <a:latin typeface="Arial"/>
              <a:cs typeface="Arial"/>
            </a:endParaRPr>
          </a:p>
        </p:txBody>
      </p:sp>
      <p:sp>
        <p:nvSpPr>
          <p:cNvPr id="35" name="object 35"/>
          <p:cNvSpPr/>
          <p:nvPr/>
        </p:nvSpPr>
        <p:spPr>
          <a:xfrm>
            <a:off x="2863595" y="1333500"/>
            <a:ext cx="1295400" cy="304800"/>
          </a:xfrm>
          <a:custGeom>
            <a:avLst/>
            <a:gdLst/>
            <a:ahLst/>
            <a:cxnLst/>
            <a:rect l="l" t="t" r="r" b="b"/>
            <a:pathLst>
              <a:path w="1295400" h="304800">
                <a:moveTo>
                  <a:pt x="0" y="0"/>
                </a:moveTo>
                <a:lnTo>
                  <a:pt x="1295400" y="0"/>
                </a:lnTo>
                <a:lnTo>
                  <a:pt x="1295400" y="304800"/>
                </a:lnTo>
                <a:lnTo>
                  <a:pt x="0" y="304800"/>
                </a:lnTo>
                <a:lnTo>
                  <a:pt x="0" y="0"/>
                </a:lnTo>
                <a:close/>
              </a:path>
            </a:pathLst>
          </a:custGeom>
          <a:solidFill>
            <a:srgbClr val="FFFFFF"/>
          </a:solidFill>
        </p:spPr>
        <p:txBody>
          <a:bodyPr wrap="square" lIns="0" tIns="0" rIns="0" bIns="0" rtlCol="0"/>
          <a:lstStyle/>
          <a:p>
            <a:endParaRPr/>
          </a:p>
        </p:txBody>
      </p:sp>
      <p:sp>
        <p:nvSpPr>
          <p:cNvPr id="36" name="object 36"/>
          <p:cNvSpPr txBox="1"/>
          <p:nvPr/>
        </p:nvSpPr>
        <p:spPr>
          <a:xfrm>
            <a:off x="3284555" y="1354673"/>
            <a:ext cx="79375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U</a:t>
            </a:r>
            <a:r>
              <a:rPr sz="1400" b="1" dirty="0">
                <a:latin typeface="Calibri"/>
                <a:cs typeface="Calibri"/>
              </a:rPr>
              <a:t>ninsu</a:t>
            </a:r>
            <a:r>
              <a:rPr sz="1400" b="1" spc="-10" dirty="0">
                <a:latin typeface="Calibri"/>
                <a:cs typeface="Calibri"/>
              </a:rPr>
              <a:t>r</a:t>
            </a:r>
            <a:r>
              <a:rPr sz="1400" b="1" dirty="0">
                <a:latin typeface="Calibri"/>
                <a:cs typeface="Calibri"/>
              </a:rPr>
              <a:t>ed</a:t>
            </a:r>
            <a:endParaRPr sz="1400">
              <a:latin typeface="Calibri"/>
              <a:cs typeface="Calibri"/>
            </a:endParaRPr>
          </a:p>
        </p:txBody>
      </p:sp>
      <p:sp>
        <p:nvSpPr>
          <p:cNvPr id="37" name="object 37"/>
          <p:cNvSpPr/>
          <p:nvPr/>
        </p:nvSpPr>
        <p:spPr>
          <a:xfrm>
            <a:off x="2241804" y="1699260"/>
            <a:ext cx="1905000" cy="304800"/>
          </a:xfrm>
          <a:custGeom>
            <a:avLst/>
            <a:gdLst/>
            <a:ahLst/>
            <a:cxnLst/>
            <a:rect l="l" t="t" r="r" b="b"/>
            <a:pathLst>
              <a:path w="1905000" h="304800">
                <a:moveTo>
                  <a:pt x="0" y="0"/>
                </a:moveTo>
                <a:lnTo>
                  <a:pt x="1904999" y="0"/>
                </a:lnTo>
                <a:lnTo>
                  <a:pt x="1904999" y="304800"/>
                </a:lnTo>
                <a:lnTo>
                  <a:pt x="0" y="304800"/>
                </a:lnTo>
                <a:lnTo>
                  <a:pt x="0" y="0"/>
                </a:lnTo>
                <a:close/>
              </a:path>
            </a:pathLst>
          </a:custGeom>
          <a:solidFill>
            <a:srgbClr val="FFFFFF"/>
          </a:solidFill>
        </p:spPr>
        <p:txBody>
          <a:bodyPr wrap="square" lIns="0" tIns="0" rIns="0" bIns="0" rtlCol="0"/>
          <a:lstStyle/>
          <a:p>
            <a:endParaRPr/>
          </a:p>
        </p:txBody>
      </p:sp>
      <p:sp>
        <p:nvSpPr>
          <p:cNvPr id="38" name="object 38"/>
          <p:cNvSpPr txBox="1"/>
          <p:nvPr/>
        </p:nvSpPr>
        <p:spPr>
          <a:xfrm>
            <a:off x="2409553" y="1719600"/>
            <a:ext cx="165798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With health</a:t>
            </a:r>
            <a:r>
              <a:rPr sz="1400" b="1" spc="-85" dirty="0">
                <a:latin typeface="Calibri"/>
                <a:cs typeface="Calibri"/>
              </a:rPr>
              <a:t> </a:t>
            </a:r>
            <a:r>
              <a:rPr sz="1400" b="1" spc="-5" dirty="0">
                <a:latin typeface="Calibri"/>
                <a:cs typeface="Calibri"/>
              </a:rPr>
              <a:t>insurance</a:t>
            </a:r>
            <a:endParaRPr sz="1400">
              <a:latin typeface="Calibri"/>
              <a:cs typeface="Calibri"/>
            </a:endParaRPr>
          </a:p>
        </p:txBody>
      </p:sp>
      <p:sp>
        <p:nvSpPr>
          <p:cNvPr id="39" name="object 39"/>
          <p:cNvSpPr/>
          <p:nvPr/>
        </p:nvSpPr>
        <p:spPr>
          <a:xfrm>
            <a:off x="2330195" y="2400300"/>
            <a:ext cx="1828800" cy="304800"/>
          </a:xfrm>
          <a:custGeom>
            <a:avLst/>
            <a:gdLst/>
            <a:ahLst/>
            <a:cxnLst/>
            <a:rect l="l" t="t" r="r" b="b"/>
            <a:pathLst>
              <a:path w="1828800" h="304800">
                <a:moveTo>
                  <a:pt x="0" y="0"/>
                </a:moveTo>
                <a:lnTo>
                  <a:pt x="1828800" y="0"/>
                </a:lnTo>
                <a:lnTo>
                  <a:pt x="1828800" y="304800"/>
                </a:lnTo>
                <a:lnTo>
                  <a:pt x="0" y="304800"/>
                </a:lnTo>
                <a:lnTo>
                  <a:pt x="0" y="0"/>
                </a:lnTo>
                <a:close/>
              </a:path>
            </a:pathLst>
          </a:custGeom>
          <a:solidFill>
            <a:srgbClr val="FFFFFF"/>
          </a:solidFill>
        </p:spPr>
        <p:txBody>
          <a:bodyPr wrap="square" lIns="0" tIns="0" rIns="0" bIns="0" rtlCol="0"/>
          <a:lstStyle/>
          <a:p>
            <a:endParaRPr/>
          </a:p>
        </p:txBody>
      </p:sp>
      <p:sp>
        <p:nvSpPr>
          <p:cNvPr id="40" name="object 40"/>
          <p:cNvSpPr txBox="1"/>
          <p:nvPr/>
        </p:nvSpPr>
        <p:spPr>
          <a:xfrm>
            <a:off x="2845715" y="2420664"/>
            <a:ext cx="1233170"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Calibri"/>
                <a:cs typeface="Calibri"/>
              </a:rPr>
              <a:t>Any </a:t>
            </a:r>
            <a:r>
              <a:rPr sz="1400" b="1" spc="-5" dirty="0">
                <a:latin typeface="Calibri"/>
                <a:cs typeface="Calibri"/>
              </a:rPr>
              <a:t>private</a:t>
            </a:r>
            <a:r>
              <a:rPr sz="1400" b="1" spc="-110" dirty="0">
                <a:latin typeface="Calibri"/>
                <a:cs typeface="Calibri"/>
              </a:rPr>
              <a:t> </a:t>
            </a:r>
            <a:r>
              <a:rPr sz="1400" b="1" dirty="0">
                <a:latin typeface="Calibri"/>
                <a:cs typeface="Calibri"/>
              </a:rPr>
              <a:t>plan</a:t>
            </a:r>
            <a:endParaRPr sz="1400">
              <a:latin typeface="Calibri"/>
              <a:cs typeface="Calibri"/>
            </a:endParaRPr>
          </a:p>
        </p:txBody>
      </p:sp>
      <p:sp>
        <p:nvSpPr>
          <p:cNvPr id="41" name="object 41"/>
          <p:cNvSpPr/>
          <p:nvPr/>
        </p:nvSpPr>
        <p:spPr>
          <a:xfrm>
            <a:off x="2241804" y="2764535"/>
            <a:ext cx="1905000" cy="304800"/>
          </a:xfrm>
          <a:custGeom>
            <a:avLst/>
            <a:gdLst/>
            <a:ahLst/>
            <a:cxnLst/>
            <a:rect l="l" t="t" r="r" b="b"/>
            <a:pathLst>
              <a:path w="1905000" h="304800">
                <a:moveTo>
                  <a:pt x="0" y="0"/>
                </a:moveTo>
                <a:lnTo>
                  <a:pt x="1904999" y="0"/>
                </a:lnTo>
                <a:lnTo>
                  <a:pt x="1904999" y="304800"/>
                </a:lnTo>
                <a:lnTo>
                  <a:pt x="0" y="304800"/>
                </a:lnTo>
                <a:lnTo>
                  <a:pt x="0" y="0"/>
                </a:lnTo>
                <a:close/>
              </a:path>
            </a:pathLst>
          </a:custGeom>
          <a:solidFill>
            <a:srgbClr val="FFFFFF"/>
          </a:solidFill>
        </p:spPr>
        <p:txBody>
          <a:bodyPr wrap="square" lIns="0" tIns="0" rIns="0" bIns="0" rtlCol="0"/>
          <a:lstStyle/>
          <a:p>
            <a:endParaRPr/>
          </a:p>
        </p:txBody>
      </p:sp>
      <p:sp>
        <p:nvSpPr>
          <p:cNvPr id="42" name="object 42"/>
          <p:cNvSpPr txBox="1"/>
          <p:nvPr/>
        </p:nvSpPr>
        <p:spPr>
          <a:xfrm>
            <a:off x="2639677" y="2785588"/>
            <a:ext cx="142811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Employment-based</a:t>
            </a:r>
            <a:endParaRPr sz="1400">
              <a:latin typeface="Calibri"/>
              <a:cs typeface="Calibri"/>
            </a:endParaRPr>
          </a:p>
        </p:txBody>
      </p:sp>
      <p:sp>
        <p:nvSpPr>
          <p:cNvPr id="43" name="object 43"/>
          <p:cNvSpPr/>
          <p:nvPr/>
        </p:nvSpPr>
        <p:spPr>
          <a:xfrm>
            <a:off x="2177795" y="3118104"/>
            <a:ext cx="1981200" cy="304800"/>
          </a:xfrm>
          <a:custGeom>
            <a:avLst/>
            <a:gdLst/>
            <a:ahLst/>
            <a:cxnLst/>
            <a:rect l="l" t="t" r="r" b="b"/>
            <a:pathLst>
              <a:path w="1981200" h="304800">
                <a:moveTo>
                  <a:pt x="0" y="0"/>
                </a:moveTo>
                <a:lnTo>
                  <a:pt x="1981200" y="0"/>
                </a:lnTo>
                <a:lnTo>
                  <a:pt x="1981200" y="304800"/>
                </a:lnTo>
                <a:lnTo>
                  <a:pt x="0" y="304800"/>
                </a:lnTo>
                <a:lnTo>
                  <a:pt x="0" y="0"/>
                </a:lnTo>
                <a:close/>
              </a:path>
            </a:pathLst>
          </a:custGeom>
          <a:solidFill>
            <a:srgbClr val="FFFFFF"/>
          </a:solidFill>
        </p:spPr>
        <p:txBody>
          <a:bodyPr wrap="square" lIns="0" tIns="0" rIns="0" bIns="0" rtlCol="0"/>
          <a:lstStyle/>
          <a:p>
            <a:endParaRPr/>
          </a:p>
        </p:txBody>
      </p:sp>
      <p:sp>
        <p:nvSpPr>
          <p:cNvPr id="44" name="object 44"/>
          <p:cNvSpPr txBox="1"/>
          <p:nvPr/>
        </p:nvSpPr>
        <p:spPr>
          <a:xfrm>
            <a:off x="2908133" y="3139559"/>
            <a:ext cx="117030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Direct-purchase</a:t>
            </a:r>
            <a:endParaRPr sz="1400">
              <a:latin typeface="Calibri"/>
              <a:cs typeface="Calibri"/>
            </a:endParaRPr>
          </a:p>
        </p:txBody>
      </p:sp>
      <p:sp>
        <p:nvSpPr>
          <p:cNvPr id="45" name="object 45"/>
          <p:cNvSpPr/>
          <p:nvPr/>
        </p:nvSpPr>
        <p:spPr>
          <a:xfrm>
            <a:off x="2851404" y="3453384"/>
            <a:ext cx="1295400" cy="304800"/>
          </a:xfrm>
          <a:custGeom>
            <a:avLst/>
            <a:gdLst/>
            <a:ahLst/>
            <a:cxnLst/>
            <a:rect l="l" t="t" r="r" b="b"/>
            <a:pathLst>
              <a:path w="1295400" h="304800">
                <a:moveTo>
                  <a:pt x="0" y="0"/>
                </a:moveTo>
                <a:lnTo>
                  <a:pt x="1295399" y="0"/>
                </a:lnTo>
                <a:lnTo>
                  <a:pt x="1295399" y="304800"/>
                </a:lnTo>
                <a:lnTo>
                  <a:pt x="0" y="304800"/>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3430635" y="3474634"/>
            <a:ext cx="63754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T</a:t>
            </a:r>
            <a:r>
              <a:rPr sz="1400" spc="5" dirty="0">
                <a:latin typeface="Calibri"/>
                <a:cs typeface="Calibri"/>
              </a:rPr>
              <a:t>R</a:t>
            </a:r>
            <a:r>
              <a:rPr sz="1400" spc="-10" dirty="0">
                <a:latin typeface="Calibri"/>
                <a:cs typeface="Calibri"/>
              </a:rPr>
              <a:t>I</a:t>
            </a:r>
            <a:r>
              <a:rPr sz="1400" spc="-5" dirty="0">
                <a:latin typeface="Calibri"/>
                <a:cs typeface="Calibri"/>
              </a:rPr>
              <a:t>C</a:t>
            </a:r>
            <a:r>
              <a:rPr sz="1400" dirty="0">
                <a:latin typeface="Calibri"/>
                <a:cs typeface="Calibri"/>
              </a:rPr>
              <a:t>A</a:t>
            </a:r>
            <a:r>
              <a:rPr sz="1400" spc="5" dirty="0">
                <a:latin typeface="Calibri"/>
                <a:cs typeface="Calibri"/>
              </a:rPr>
              <a:t>RE</a:t>
            </a:r>
            <a:endParaRPr sz="1400">
              <a:latin typeface="Calibri"/>
              <a:cs typeface="Calibri"/>
            </a:endParaRPr>
          </a:p>
        </p:txBody>
      </p:sp>
      <p:sp>
        <p:nvSpPr>
          <p:cNvPr id="47" name="object 47"/>
          <p:cNvSpPr/>
          <p:nvPr/>
        </p:nvSpPr>
        <p:spPr>
          <a:xfrm>
            <a:off x="2133600" y="4157471"/>
            <a:ext cx="1981200" cy="381000"/>
          </a:xfrm>
          <a:custGeom>
            <a:avLst/>
            <a:gdLst/>
            <a:ahLst/>
            <a:cxnLst/>
            <a:rect l="l" t="t" r="r" b="b"/>
            <a:pathLst>
              <a:path w="1981200" h="381000">
                <a:moveTo>
                  <a:pt x="0" y="0"/>
                </a:moveTo>
                <a:lnTo>
                  <a:pt x="1981200" y="0"/>
                </a:lnTo>
                <a:lnTo>
                  <a:pt x="1981200" y="381000"/>
                </a:lnTo>
                <a:lnTo>
                  <a:pt x="0" y="381000"/>
                </a:lnTo>
                <a:lnTo>
                  <a:pt x="0" y="0"/>
                </a:lnTo>
                <a:close/>
              </a:path>
            </a:pathLst>
          </a:custGeom>
          <a:solidFill>
            <a:srgbClr val="FFFFFF"/>
          </a:solidFill>
        </p:spPr>
        <p:txBody>
          <a:bodyPr wrap="square" lIns="0" tIns="0" rIns="0" bIns="0" rtlCol="0"/>
          <a:lstStyle/>
          <a:p>
            <a:endParaRPr/>
          </a:p>
        </p:txBody>
      </p:sp>
      <p:sp>
        <p:nvSpPr>
          <p:cNvPr id="48" name="object 48"/>
          <p:cNvSpPr txBox="1"/>
          <p:nvPr/>
        </p:nvSpPr>
        <p:spPr>
          <a:xfrm>
            <a:off x="2872233" y="4178482"/>
            <a:ext cx="1163320" cy="239395"/>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Calibri"/>
                <a:cs typeface="Calibri"/>
              </a:rPr>
              <a:t>Any </a:t>
            </a:r>
            <a:r>
              <a:rPr sz="1400" b="1" dirty="0">
                <a:latin typeface="Calibri"/>
                <a:cs typeface="Calibri"/>
              </a:rPr>
              <a:t>public</a:t>
            </a:r>
            <a:r>
              <a:rPr sz="1400" b="1" spc="-90" dirty="0">
                <a:latin typeface="Calibri"/>
                <a:cs typeface="Calibri"/>
              </a:rPr>
              <a:t> </a:t>
            </a:r>
            <a:r>
              <a:rPr sz="1400" b="1" dirty="0">
                <a:latin typeface="Calibri"/>
                <a:cs typeface="Calibri"/>
              </a:rPr>
              <a:t>plan</a:t>
            </a:r>
            <a:endParaRPr sz="1400">
              <a:latin typeface="Calibri"/>
              <a:cs typeface="Calibri"/>
            </a:endParaRPr>
          </a:p>
        </p:txBody>
      </p:sp>
      <p:sp>
        <p:nvSpPr>
          <p:cNvPr id="49" name="object 49"/>
          <p:cNvSpPr/>
          <p:nvPr/>
        </p:nvSpPr>
        <p:spPr>
          <a:xfrm>
            <a:off x="3080004" y="4524755"/>
            <a:ext cx="1066800" cy="228600"/>
          </a:xfrm>
          <a:custGeom>
            <a:avLst/>
            <a:gdLst/>
            <a:ahLst/>
            <a:cxnLst/>
            <a:rect l="l" t="t" r="r" b="b"/>
            <a:pathLst>
              <a:path w="1066800" h="228600">
                <a:moveTo>
                  <a:pt x="0" y="0"/>
                </a:moveTo>
                <a:lnTo>
                  <a:pt x="1066799" y="0"/>
                </a:lnTo>
                <a:lnTo>
                  <a:pt x="1066799" y="228600"/>
                </a:lnTo>
                <a:lnTo>
                  <a:pt x="0" y="228600"/>
                </a:lnTo>
                <a:lnTo>
                  <a:pt x="0" y="0"/>
                </a:lnTo>
                <a:close/>
              </a:path>
            </a:pathLst>
          </a:custGeom>
          <a:solidFill>
            <a:srgbClr val="FFFFFF"/>
          </a:solidFill>
        </p:spPr>
        <p:txBody>
          <a:bodyPr wrap="square" lIns="0" tIns="0" rIns="0" bIns="0" rtlCol="0"/>
          <a:lstStyle/>
          <a:p>
            <a:endParaRPr/>
          </a:p>
        </p:txBody>
      </p:sp>
      <p:sp>
        <p:nvSpPr>
          <p:cNvPr id="50" name="object 50"/>
          <p:cNvSpPr txBox="1"/>
          <p:nvPr/>
        </p:nvSpPr>
        <p:spPr>
          <a:xfrm>
            <a:off x="3360586" y="4545855"/>
            <a:ext cx="70739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Medicare</a:t>
            </a:r>
            <a:endParaRPr sz="1400">
              <a:latin typeface="Calibri"/>
              <a:cs typeface="Calibri"/>
            </a:endParaRPr>
          </a:p>
        </p:txBody>
      </p:sp>
      <p:sp>
        <p:nvSpPr>
          <p:cNvPr id="51" name="object 51"/>
          <p:cNvSpPr/>
          <p:nvPr/>
        </p:nvSpPr>
        <p:spPr>
          <a:xfrm>
            <a:off x="3156204" y="4878323"/>
            <a:ext cx="990600" cy="304800"/>
          </a:xfrm>
          <a:custGeom>
            <a:avLst/>
            <a:gdLst/>
            <a:ahLst/>
            <a:cxnLst/>
            <a:rect l="l" t="t" r="r" b="b"/>
            <a:pathLst>
              <a:path w="990600" h="304800">
                <a:moveTo>
                  <a:pt x="0" y="0"/>
                </a:moveTo>
                <a:lnTo>
                  <a:pt x="990599" y="0"/>
                </a:lnTo>
                <a:lnTo>
                  <a:pt x="990599" y="304800"/>
                </a:lnTo>
                <a:lnTo>
                  <a:pt x="0" y="304800"/>
                </a:lnTo>
                <a:lnTo>
                  <a:pt x="0" y="0"/>
                </a:lnTo>
                <a:close/>
              </a:path>
            </a:pathLst>
          </a:custGeom>
          <a:solidFill>
            <a:srgbClr val="FFFFFF"/>
          </a:solidFill>
        </p:spPr>
        <p:txBody>
          <a:bodyPr wrap="square" lIns="0" tIns="0" rIns="0" bIns="0" rtlCol="0"/>
          <a:lstStyle/>
          <a:p>
            <a:endParaRPr/>
          </a:p>
        </p:txBody>
      </p:sp>
      <p:sp>
        <p:nvSpPr>
          <p:cNvPr id="52" name="object 52"/>
          <p:cNvSpPr txBox="1"/>
          <p:nvPr/>
        </p:nvSpPr>
        <p:spPr>
          <a:xfrm>
            <a:off x="3374293" y="4898875"/>
            <a:ext cx="69405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M</a:t>
            </a:r>
            <a:r>
              <a:rPr sz="1400" spc="-5" dirty="0">
                <a:latin typeface="Calibri"/>
                <a:cs typeface="Calibri"/>
              </a:rPr>
              <a:t>e</a:t>
            </a:r>
            <a:r>
              <a:rPr sz="1400" spc="-10" dirty="0">
                <a:latin typeface="Calibri"/>
                <a:cs typeface="Calibri"/>
              </a:rPr>
              <a:t>d</a:t>
            </a:r>
            <a:r>
              <a:rPr sz="1400" dirty="0">
                <a:latin typeface="Calibri"/>
                <a:cs typeface="Calibri"/>
              </a:rPr>
              <a:t>i</a:t>
            </a:r>
            <a:r>
              <a:rPr sz="1400" spc="-20" dirty="0">
                <a:latin typeface="Calibri"/>
                <a:cs typeface="Calibri"/>
              </a:rPr>
              <a:t>c</a:t>
            </a:r>
            <a:r>
              <a:rPr sz="1400" dirty="0">
                <a:latin typeface="Calibri"/>
                <a:cs typeface="Calibri"/>
              </a:rPr>
              <a:t>aid</a:t>
            </a:r>
            <a:endParaRPr sz="1400">
              <a:latin typeface="Calibri"/>
              <a:cs typeface="Calibri"/>
            </a:endParaRPr>
          </a:p>
        </p:txBody>
      </p:sp>
      <p:sp>
        <p:nvSpPr>
          <p:cNvPr id="53" name="object 53"/>
          <p:cNvSpPr/>
          <p:nvPr/>
        </p:nvSpPr>
        <p:spPr>
          <a:xfrm>
            <a:off x="2286000" y="5196840"/>
            <a:ext cx="1828800" cy="337185"/>
          </a:xfrm>
          <a:custGeom>
            <a:avLst/>
            <a:gdLst/>
            <a:ahLst/>
            <a:cxnLst/>
            <a:rect l="l" t="t" r="r" b="b"/>
            <a:pathLst>
              <a:path w="1828800" h="337185">
                <a:moveTo>
                  <a:pt x="0" y="0"/>
                </a:moveTo>
                <a:lnTo>
                  <a:pt x="1828800" y="0"/>
                </a:lnTo>
                <a:lnTo>
                  <a:pt x="1828800" y="336803"/>
                </a:lnTo>
                <a:lnTo>
                  <a:pt x="0" y="336803"/>
                </a:lnTo>
                <a:lnTo>
                  <a:pt x="0" y="0"/>
                </a:lnTo>
                <a:close/>
              </a:path>
            </a:pathLst>
          </a:custGeom>
          <a:solidFill>
            <a:srgbClr val="FFFFFF"/>
          </a:solidFill>
        </p:spPr>
        <p:txBody>
          <a:bodyPr wrap="square" lIns="0" tIns="0" rIns="0" bIns="0" rtlCol="0"/>
          <a:lstStyle/>
          <a:p>
            <a:endParaRPr/>
          </a:p>
        </p:txBody>
      </p:sp>
      <p:sp>
        <p:nvSpPr>
          <p:cNvPr id="54" name="object 54"/>
          <p:cNvSpPr txBox="1"/>
          <p:nvPr/>
        </p:nvSpPr>
        <p:spPr>
          <a:xfrm>
            <a:off x="2623799" y="5218083"/>
            <a:ext cx="1411605"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Calibri"/>
                <a:cs typeface="Calibri"/>
              </a:rPr>
              <a:t>VA </a:t>
            </a:r>
            <a:r>
              <a:rPr sz="1400" spc="-5" dirty="0">
                <a:latin typeface="Calibri"/>
                <a:cs typeface="Calibri"/>
              </a:rPr>
              <a:t>and</a:t>
            </a:r>
            <a:r>
              <a:rPr sz="1400" spc="-40" dirty="0">
                <a:latin typeface="Calibri"/>
                <a:cs typeface="Calibri"/>
              </a:rPr>
              <a:t> </a:t>
            </a:r>
            <a:r>
              <a:rPr sz="1400" spc="-10" dirty="0">
                <a:latin typeface="Calibri"/>
                <a:cs typeface="Calibri"/>
              </a:rPr>
              <a:t>CHAMPVA*</a:t>
            </a:r>
            <a:endParaRPr sz="1400">
              <a:latin typeface="Calibri"/>
              <a:cs typeface="Calibri"/>
            </a:endParaRPr>
          </a:p>
        </p:txBody>
      </p:sp>
    </p:spTree>
    <p:extLst>
      <p:ext uri="{BB962C8B-B14F-4D97-AF65-F5344CB8AC3E}">
        <p14:creationId xmlns:p14="http://schemas.microsoft.com/office/powerpoint/2010/main" val="272612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72383" y="1060704"/>
            <a:ext cx="8231212" cy="491920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66928" y="1364638"/>
            <a:ext cx="1764791" cy="118044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66927" y="4178808"/>
            <a:ext cx="1764792" cy="1336822"/>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183639" y="138175"/>
            <a:ext cx="9827260" cy="635000"/>
          </a:xfrm>
          <a:prstGeom prst="rect">
            <a:avLst/>
          </a:prstGeom>
        </p:spPr>
        <p:txBody>
          <a:bodyPr vert="horz" wrap="square" lIns="0" tIns="12065" rIns="0" bIns="0" rtlCol="0">
            <a:spAutoFit/>
          </a:bodyPr>
          <a:lstStyle/>
          <a:p>
            <a:pPr marL="12700">
              <a:lnSpc>
                <a:spcPct val="100000"/>
              </a:lnSpc>
              <a:spcBef>
                <a:spcPts val="95"/>
              </a:spcBef>
            </a:pPr>
            <a:r>
              <a:rPr sz="4000" spc="-35" dirty="0"/>
              <a:t>Change </a:t>
            </a:r>
            <a:r>
              <a:rPr sz="4000" spc="-10" dirty="0"/>
              <a:t>in </a:t>
            </a:r>
            <a:r>
              <a:rPr sz="4000" spc="-40" dirty="0"/>
              <a:t>Uninsured </a:t>
            </a:r>
            <a:r>
              <a:rPr sz="4000" spc="-45" dirty="0"/>
              <a:t>Rate </a:t>
            </a:r>
            <a:r>
              <a:rPr sz="4000" spc="-30" dirty="0"/>
              <a:t>by </a:t>
            </a:r>
            <a:r>
              <a:rPr sz="4000" spc="-50" dirty="0"/>
              <a:t>State: </a:t>
            </a:r>
            <a:r>
              <a:rPr sz="4000" spc="-25" dirty="0"/>
              <a:t>2018 </a:t>
            </a:r>
            <a:r>
              <a:rPr sz="4000" spc="-30" dirty="0"/>
              <a:t>to</a:t>
            </a:r>
            <a:r>
              <a:rPr sz="4000" spc="-395" dirty="0"/>
              <a:t> </a:t>
            </a:r>
            <a:r>
              <a:rPr sz="4000" spc="-25" dirty="0"/>
              <a:t>2019</a:t>
            </a:r>
            <a:endParaRPr sz="4000" dirty="0"/>
          </a:p>
        </p:txBody>
      </p:sp>
      <p:sp>
        <p:nvSpPr>
          <p:cNvPr id="6" name="object 6"/>
          <p:cNvSpPr/>
          <p:nvPr/>
        </p:nvSpPr>
        <p:spPr>
          <a:xfrm>
            <a:off x="5038344" y="6149340"/>
            <a:ext cx="181355" cy="1905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9712452" y="5222747"/>
            <a:ext cx="608859" cy="380476"/>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10401817" y="5299106"/>
            <a:ext cx="76962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U.S. Total</a:t>
            </a:r>
            <a:r>
              <a:rPr sz="1000" spc="-65" dirty="0">
                <a:latin typeface="Calibri"/>
                <a:cs typeface="Calibri"/>
              </a:rPr>
              <a:t> </a:t>
            </a:r>
            <a:r>
              <a:rPr sz="1000" spc="-5" dirty="0">
                <a:latin typeface="Calibri"/>
                <a:cs typeface="Calibri"/>
              </a:rPr>
              <a:t>+0.3</a:t>
            </a:r>
            <a:endParaRPr sz="1000">
              <a:latin typeface="Calibri"/>
              <a:cs typeface="Calibri"/>
            </a:endParaRPr>
          </a:p>
        </p:txBody>
      </p:sp>
      <p:sp>
        <p:nvSpPr>
          <p:cNvPr id="9" name="object 9"/>
          <p:cNvSpPr txBox="1"/>
          <p:nvPr/>
        </p:nvSpPr>
        <p:spPr>
          <a:xfrm>
            <a:off x="5263225" y="6131596"/>
            <a:ext cx="6010910" cy="502920"/>
          </a:xfrm>
          <a:prstGeom prst="rect">
            <a:avLst/>
          </a:prstGeom>
        </p:spPr>
        <p:txBody>
          <a:bodyPr vert="horz" wrap="square" lIns="0" tIns="12700" rIns="0" bIns="0" rtlCol="0">
            <a:spAutoFit/>
          </a:bodyPr>
          <a:lstStyle/>
          <a:p>
            <a:pPr marL="12700" marR="73660">
              <a:lnSpc>
                <a:spcPct val="100000"/>
              </a:lnSpc>
              <a:spcBef>
                <a:spcPts val="100"/>
              </a:spcBef>
            </a:pPr>
            <a:r>
              <a:rPr sz="1100" dirty="0">
                <a:latin typeface="Calibri"/>
                <a:cs typeface="Calibri"/>
              </a:rPr>
              <a:t>: A state with a </a:t>
            </a:r>
            <a:r>
              <a:rPr sz="1100" spc="-5" dirty="0">
                <a:latin typeface="Calibri"/>
                <a:cs typeface="Calibri"/>
              </a:rPr>
              <a:t>circle around its abbreviation expanded Medicaid eligibility </a:t>
            </a:r>
            <a:r>
              <a:rPr sz="1100" dirty="0">
                <a:latin typeface="Calibri"/>
                <a:cs typeface="Calibri"/>
              </a:rPr>
              <a:t>on or before </a:t>
            </a:r>
            <a:r>
              <a:rPr sz="1100" spc="-5" dirty="0">
                <a:latin typeface="Calibri"/>
                <a:cs typeface="Calibri"/>
              </a:rPr>
              <a:t>January </a:t>
            </a:r>
            <a:r>
              <a:rPr sz="1100" dirty="0">
                <a:latin typeface="Calibri"/>
                <a:cs typeface="Calibri"/>
              </a:rPr>
              <a:t>1, 2019.  Source: </a:t>
            </a:r>
            <a:r>
              <a:rPr sz="1100" spc="-5" dirty="0">
                <a:latin typeface="Calibri"/>
                <a:cs typeface="Calibri"/>
              </a:rPr>
              <a:t>U.S. Census Bureau, </a:t>
            </a:r>
            <a:r>
              <a:rPr sz="1100" dirty="0">
                <a:latin typeface="Calibri"/>
                <a:cs typeface="Calibri"/>
              </a:rPr>
              <a:t>2018 </a:t>
            </a:r>
            <a:r>
              <a:rPr sz="1100" spc="-5" dirty="0">
                <a:latin typeface="Calibri"/>
                <a:cs typeface="Calibri"/>
              </a:rPr>
              <a:t>and </a:t>
            </a:r>
            <a:r>
              <a:rPr sz="1100" dirty="0">
                <a:latin typeface="Calibri"/>
                <a:cs typeface="Calibri"/>
              </a:rPr>
              <a:t>2019 American </a:t>
            </a:r>
            <a:r>
              <a:rPr sz="1100" spc="-5" dirty="0">
                <a:latin typeface="Calibri"/>
                <a:cs typeface="Calibri"/>
              </a:rPr>
              <a:t>Community </a:t>
            </a:r>
            <a:r>
              <a:rPr sz="1100" dirty="0">
                <a:latin typeface="Calibri"/>
                <a:cs typeface="Calibri"/>
              </a:rPr>
              <a:t>Surveys, 1-Year</a:t>
            </a:r>
            <a:r>
              <a:rPr sz="1100" spc="-135" dirty="0">
                <a:latin typeface="Calibri"/>
                <a:cs typeface="Calibri"/>
              </a:rPr>
              <a:t> </a:t>
            </a:r>
            <a:r>
              <a:rPr sz="1100" dirty="0">
                <a:latin typeface="Calibri"/>
                <a:cs typeface="Calibri"/>
              </a:rPr>
              <a:t>Estimates.</a:t>
            </a:r>
          </a:p>
          <a:p>
            <a:pPr marR="5080" algn="r">
              <a:lnSpc>
                <a:spcPts val="1110"/>
              </a:lnSpc>
            </a:pPr>
            <a:endParaRPr sz="1200" dirty="0">
              <a:latin typeface="Calibri"/>
              <a:cs typeface="Calibri"/>
            </a:endParaRPr>
          </a:p>
        </p:txBody>
      </p:sp>
    </p:spTree>
    <p:extLst>
      <p:ext uri="{BB962C8B-B14F-4D97-AF65-F5344CB8AC3E}">
        <p14:creationId xmlns:p14="http://schemas.microsoft.com/office/powerpoint/2010/main" val="89746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3008" y="1029208"/>
            <a:ext cx="10168255" cy="4048760"/>
          </a:xfrm>
          <a:prstGeom prst="rect">
            <a:avLst/>
          </a:prstGeom>
        </p:spPr>
        <p:txBody>
          <a:bodyPr vert="horz" wrap="square" lIns="0" tIns="12700" rIns="0" bIns="0" rtlCol="0">
            <a:spAutoFit/>
          </a:bodyPr>
          <a:lstStyle/>
          <a:p>
            <a:pPr marL="299085" marR="5080" indent="-286385">
              <a:lnSpc>
                <a:spcPct val="100000"/>
              </a:lnSpc>
              <a:spcBef>
                <a:spcPts val="100"/>
              </a:spcBef>
              <a:buFont typeface="Arial"/>
              <a:buChar char="•"/>
              <a:tabLst>
                <a:tab pos="299085" algn="l"/>
                <a:tab pos="299720" algn="l"/>
              </a:tabLst>
            </a:pPr>
            <a:r>
              <a:rPr sz="2400" spc="-10" dirty="0">
                <a:latin typeface="Calibri"/>
                <a:cs typeface="Calibri"/>
              </a:rPr>
              <a:t>Real </a:t>
            </a:r>
            <a:r>
              <a:rPr sz="2400" dirty="0">
                <a:latin typeface="Calibri"/>
                <a:cs typeface="Calibri"/>
              </a:rPr>
              <a:t>median </a:t>
            </a:r>
            <a:r>
              <a:rPr sz="2400" spc="-5" dirty="0">
                <a:latin typeface="Calibri"/>
                <a:cs typeface="Calibri"/>
              </a:rPr>
              <a:t>household </a:t>
            </a:r>
            <a:r>
              <a:rPr sz="2400" spc="-10" dirty="0">
                <a:latin typeface="Calibri"/>
                <a:cs typeface="Calibri"/>
              </a:rPr>
              <a:t>income </a:t>
            </a:r>
            <a:r>
              <a:rPr sz="2400" spc="-5" dirty="0">
                <a:latin typeface="Calibri"/>
                <a:cs typeface="Calibri"/>
              </a:rPr>
              <a:t>increased 6.8 </a:t>
            </a:r>
            <a:r>
              <a:rPr sz="2400" spc="-10" dirty="0">
                <a:latin typeface="Calibri"/>
                <a:cs typeface="Calibri"/>
              </a:rPr>
              <a:t>percent </a:t>
            </a:r>
            <a:r>
              <a:rPr sz="2400" spc="-15" dirty="0">
                <a:latin typeface="Calibri"/>
                <a:cs typeface="Calibri"/>
              </a:rPr>
              <a:t>to </a:t>
            </a:r>
            <a:r>
              <a:rPr sz="2400" spc="-5" dirty="0">
                <a:latin typeface="Calibri"/>
                <a:cs typeface="Calibri"/>
              </a:rPr>
              <a:t>$68,700 between 2018  and</a:t>
            </a:r>
            <a:r>
              <a:rPr sz="2400" spc="-10" dirty="0">
                <a:latin typeface="Calibri"/>
                <a:cs typeface="Calibri"/>
              </a:rPr>
              <a:t> </a:t>
            </a:r>
            <a:r>
              <a:rPr sz="2400" spc="-5" dirty="0">
                <a:latin typeface="Calibri"/>
                <a:cs typeface="Calibri"/>
              </a:rPr>
              <a:t>2019.</a:t>
            </a:r>
            <a:endParaRPr sz="2400" dirty="0">
              <a:latin typeface="Calibri"/>
              <a:cs typeface="Calibri"/>
            </a:endParaRPr>
          </a:p>
          <a:p>
            <a:pPr marL="355600" marR="113030" indent="-342900">
              <a:lnSpc>
                <a:spcPct val="100000"/>
              </a:lnSpc>
              <a:spcBef>
                <a:spcPts val="1920"/>
              </a:spcBef>
              <a:buFont typeface="Arial"/>
              <a:buChar char="•"/>
              <a:tabLst>
                <a:tab pos="354965" algn="l"/>
                <a:tab pos="355600" algn="l"/>
              </a:tabLst>
            </a:pPr>
            <a:r>
              <a:rPr sz="2400" spc="-5" dirty="0">
                <a:latin typeface="Calibri"/>
                <a:cs typeface="Calibri"/>
              </a:rPr>
              <a:t>The official </a:t>
            </a:r>
            <a:r>
              <a:rPr sz="2400" spc="-10" dirty="0">
                <a:latin typeface="Calibri"/>
                <a:cs typeface="Calibri"/>
              </a:rPr>
              <a:t>poverty </a:t>
            </a:r>
            <a:r>
              <a:rPr sz="2400" spc="-25" dirty="0">
                <a:latin typeface="Calibri"/>
                <a:cs typeface="Calibri"/>
              </a:rPr>
              <a:t>rate </a:t>
            </a:r>
            <a:r>
              <a:rPr sz="2400" dirty="0">
                <a:latin typeface="Calibri"/>
                <a:cs typeface="Calibri"/>
              </a:rPr>
              <a:t>in </a:t>
            </a:r>
            <a:r>
              <a:rPr sz="2400" spc="-5" dirty="0">
                <a:latin typeface="Calibri"/>
                <a:cs typeface="Calibri"/>
              </a:rPr>
              <a:t>2019 </a:t>
            </a:r>
            <a:r>
              <a:rPr sz="2400" spc="-10" dirty="0">
                <a:latin typeface="Calibri"/>
                <a:cs typeface="Calibri"/>
              </a:rPr>
              <a:t>was </a:t>
            </a:r>
            <a:r>
              <a:rPr sz="2400" spc="-5" dirty="0">
                <a:latin typeface="Calibri"/>
                <a:cs typeface="Calibri"/>
              </a:rPr>
              <a:t>10.5 </a:t>
            </a:r>
            <a:r>
              <a:rPr sz="2400" spc="-10" dirty="0">
                <a:latin typeface="Calibri"/>
                <a:cs typeface="Calibri"/>
              </a:rPr>
              <a:t>percent, down </a:t>
            </a:r>
            <a:r>
              <a:rPr sz="2400" spc="-5" dirty="0">
                <a:latin typeface="Calibri"/>
                <a:cs typeface="Calibri"/>
              </a:rPr>
              <a:t>1.3 </a:t>
            </a:r>
            <a:r>
              <a:rPr sz="2400" spc="-15" dirty="0">
                <a:latin typeface="Calibri"/>
                <a:cs typeface="Calibri"/>
              </a:rPr>
              <a:t>percentage </a:t>
            </a:r>
            <a:r>
              <a:rPr sz="2400" spc="-10" dirty="0">
                <a:latin typeface="Calibri"/>
                <a:cs typeface="Calibri"/>
              </a:rPr>
              <a:t>points  </a:t>
            </a:r>
            <a:r>
              <a:rPr sz="2400" spc="-15" dirty="0">
                <a:latin typeface="Calibri"/>
                <a:cs typeface="Calibri"/>
              </a:rPr>
              <a:t>from </a:t>
            </a:r>
            <a:r>
              <a:rPr sz="2400" spc="-5" dirty="0">
                <a:latin typeface="Calibri"/>
                <a:cs typeface="Calibri"/>
              </a:rPr>
              <a:t>2018. In 2019, </a:t>
            </a:r>
            <a:r>
              <a:rPr sz="2400" spc="-10" dirty="0">
                <a:latin typeface="Calibri"/>
                <a:cs typeface="Calibri"/>
              </a:rPr>
              <a:t>there </a:t>
            </a:r>
            <a:r>
              <a:rPr sz="2400" spc="-15" dirty="0">
                <a:latin typeface="Calibri"/>
                <a:cs typeface="Calibri"/>
              </a:rPr>
              <a:t>were </a:t>
            </a:r>
            <a:r>
              <a:rPr sz="2400" spc="-5" dirty="0">
                <a:latin typeface="Calibri"/>
                <a:cs typeface="Calibri"/>
              </a:rPr>
              <a:t>34.0 million people </a:t>
            </a:r>
            <a:r>
              <a:rPr sz="2400" dirty="0">
                <a:latin typeface="Calibri"/>
                <a:cs typeface="Calibri"/>
              </a:rPr>
              <a:t>in </a:t>
            </a:r>
            <a:r>
              <a:rPr sz="2400" spc="-30" dirty="0">
                <a:latin typeface="Calibri"/>
                <a:cs typeface="Calibri"/>
              </a:rPr>
              <a:t>poverty, </a:t>
            </a:r>
            <a:r>
              <a:rPr sz="2400" dirty="0">
                <a:latin typeface="Calibri"/>
                <a:cs typeface="Calibri"/>
              </a:rPr>
              <a:t>a </a:t>
            </a:r>
            <a:r>
              <a:rPr sz="2400" spc="-5" dirty="0">
                <a:latin typeface="Calibri"/>
                <a:cs typeface="Calibri"/>
              </a:rPr>
              <a:t>decrease</a:t>
            </a:r>
            <a:r>
              <a:rPr sz="2400" spc="20" dirty="0">
                <a:latin typeface="Calibri"/>
                <a:cs typeface="Calibri"/>
              </a:rPr>
              <a:t> </a:t>
            </a:r>
            <a:r>
              <a:rPr sz="2400" spc="-5" dirty="0">
                <a:latin typeface="Calibri"/>
                <a:cs typeface="Calibri"/>
              </a:rPr>
              <a:t>of</a:t>
            </a:r>
            <a:endParaRPr sz="2400" dirty="0">
              <a:latin typeface="Calibri"/>
              <a:cs typeface="Calibri"/>
            </a:endParaRPr>
          </a:p>
          <a:p>
            <a:pPr marL="355600">
              <a:lnSpc>
                <a:spcPct val="100000"/>
              </a:lnSpc>
            </a:pPr>
            <a:r>
              <a:rPr sz="2400" spc="-5" dirty="0">
                <a:latin typeface="Calibri"/>
                <a:cs typeface="Calibri"/>
              </a:rPr>
              <a:t>4.2 million people </a:t>
            </a:r>
            <a:r>
              <a:rPr sz="2400" spc="-15" dirty="0">
                <a:latin typeface="Calibri"/>
                <a:cs typeface="Calibri"/>
              </a:rPr>
              <a:t>from</a:t>
            </a:r>
            <a:r>
              <a:rPr sz="2400" spc="-35" dirty="0">
                <a:latin typeface="Calibri"/>
                <a:cs typeface="Calibri"/>
              </a:rPr>
              <a:t> </a:t>
            </a:r>
            <a:r>
              <a:rPr sz="2400" spc="-5" dirty="0">
                <a:latin typeface="Calibri"/>
                <a:cs typeface="Calibri"/>
              </a:rPr>
              <a:t>2018.</a:t>
            </a:r>
            <a:endParaRPr sz="2400" dirty="0">
              <a:latin typeface="Calibri"/>
              <a:cs typeface="Calibri"/>
            </a:endParaRPr>
          </a:p>
          <a:p>
            <a:pPr marL="355600" marR="218440" indent="-342900">
              <a:lnSpc>
                <a:spcPct val="100000"/>
              </a:lnSpc>
              <a:spcBef>
                <a:spcPts val="1920"/>
              </a:spcBef>
              <a:buFont typeface="Arial"/>
              <a:buChar char="•"/>
              <a:tabLst>
                <a:tab pos="354965" algn="l"/>
                <a:tab pos="355600" algn="l"/>
              </a:tabLst>
            </a:pPr>
            <a:r>
              <a:rPr sz="2400" spc="-5" dirty="0">
                <a:latin typeface="Calibri"/>
                <a:cs typeface="Calibri"/>
              </a:rPr>
              <a:t>The Supplemental </a:t>
            </a:r>
            <a:r>
              <a:rPr sz="2400" spc="-15" dirty="0">
                <a:latin typeface="Calibri"/>
                <a:cs typeface="Calibri"/>
              </a:rPr>
              <a:t>Poverty </a:t>
            </a:r>
            <a:r>
              <a:rPr sz="2400" spc="-10" dirty="0">
                <a:latin typeface="Calibri"/>
                <a:cs typeface="Calibri"/>
              </a:rPr>
              <a:t>Measure </a:t>
            </a:r>
            <a:r>
              <a:rPr sz="2400" spc="-5" dirty="0">
                <a:latin typeface="Calibri"/>
                <a:cs typeface="Calibri"/>
              </a:rPr>
              <a:t>(SPM) </a:t>
            </a:r>
            <a:r>
              <a:rPr sz="2400" spc="-25" dirty="0">
                <a:latin typeface="Calibri"/>
                <a:cs typeface="Calibri"/>
              </a:rPr>
              <a:t>rate </a:t>
            </a:r>
            <a:r>
              <a:rPr sz="2400" dirty="0">
                <a:latin typeface="Calibri"/>
                <a:cs typeface="Calibri"/>
              </a:rPr>
              <a:t>in </a:t>
            </a:r>
            <a:r>
              <a:rPr sz="2400" spc="-5" dirty="0">
                <a:latin typeface="Calibri"/>
                <a:cs typeface="Calibri"/>
              </a:rPr>
              <a:t>2019 </a:t>
            </a:r>
            <a:r>
              <a:rPr sz="2400" spc="-10" dirty="0">
                <a:latin typeface="Calibri"/>
                <a:cs typeface="Calibri"/>
              </a:rPr>
              <a:t>was </a:t>
            </a:r>
            <a:r>
              <a:rPr sz="2400" spc="-5" dirty="0">
                <a:latin typeface="Calibri"/>
                <a:cs typeface="Calibri"/>
              </a:rPr>
              <a:t>11.7 </a:t>
            </a:r>
            <a:r>
              <a:rPr sz="2400" spc="-10" dirty="0">
                <a:latin typeface="Calibri"/>
                <a:cs typeface="Calibri"/>
              </a:rPr>
              <a:t>percent. </a:t>
            </a:r>
            <a:r>
              <a:rPr sz="2400" spc="-5" dirty="0">
                <a:latin typeface="Calibri"/>
                <a:cs typeface="Calibri"/>
              </a:rPr>
              <a:t>This  </a:t>
            </a:r>
            <a:r>
              <a:rPr sz="2400" spc="-10" dirty="0">
                <a:latin typeface="Calibri"/>
                <a:cs typeface="Calibri"/>
              </a:rPr>
              <a:t>was </a:t>
            </a:r>
            <a:r>
              <a:rPr sz="2400" spc="-5" dirty="0">
                <a:latin typeface="Calibri"/>
                <a:cs typeface="Calibri"/>
              </a:rPr>
              <a:t>1.0 </a:t>
            </a:r>
            <a:r>
              <a:rPr sz="2400" spc="-15" dirty="0">
                <a:latin typeface="Calibri"/>
                <a:cs typeface="Calibri"/>
              </a:rPr>
              <a:t>percentage </a:t>
            </a:r>
            <a:r>
              <a:rPr sz="2400" spc="-10" dirty="0">
                <a:latin typeface="Calibri"/>
                <a:cs typeface="Calibri"/>
              </a:rPr>
              <a:t>point lower </a:t>
            </a:r>
            <a:r>
              <a:rPr sz="2400" dirty="0">
                <a:latin typeface="Calibri"/>
                <a:cs typeface="Calibri"/>
              </a:rPr>
              <a:t>than</a:t>
            </a:r>
            <a:r>
              <a:rPr sz="2400" spc="-15" dirty="0">
                <a:latin typeface="Calibri"/>
                <a:cs typeface="Calibri"/>
              </a:rPr>
              <a:t> </a:t>
            </a:r>
            <a:r>
              <a:rPr sz="2400" spc="-5" dirty="0">
                <a:latin typeface="Calibri"/>
                <a:cs typeface="Calibri"/>
              </a:rPr>
              <a:t>2018.</a:t>
            </a:r>
            <a:endParaRPr sz="2400" dirty="0">
              <a:latin typeface="Calibri"/>
              <a:cs typeface="Calibri"/>
            </a:endParaRPr>
          </a:p>
          <a:p>
            <a:pPr marL="355600" marR="587375" indent="-342900">
              <a:lnSpc>
                <a:spcPct val="100000"/>
              </a:lnSpc>
              <a:spcBef>
                <a:spcPts val="1920"/>
              </a:spcBef>
              <a:buFont typeface="Arial"/>
              <a:buChar char="•"/>
              <a:tabLst>
                <a:tab pos="354965" algn="l"/>
                <a:tab pos="355600" algn="l"/>
              </a:tabLst>
            </a:pPr>
            <a:r>
              <a:rPr sz="2400" spc="-5" dirty="0">
                <a:latin typeface="Calibri"/>
                <a:cs typeface="Calibri"/>
              </a:rPr>
              <a:t>The </a:t>
            </a:r>
            <a:r>
              <a:rPr sz="2400" spc="-15" dirty="0">
                <a:latin typeface="Calibri"/>
                <a:cs typeface="Calibri"/>
              </a:rPr>
              <a:t>percentage </a:t>
            </a:r>
            <a:r>
              <a:rPr sz="2400" spc="-5" dirty="0">
                <a:latin typeface="Calibri"/>
                <a:cs typeface="Calibri"/>
              </a:rPr>
              <a:t>of people without health </a:t>
            </a:r>
            <a:r>
              <a:rPr sz="2400" spc="-10" dirty="0">
                <a:latin typeface="Calibri"/>
                <a:cs typeface="Calibri"/>
              </a:rPr>
              <a:t>insurance </a:t>
            </a:r>
            <a:r>
              <a:rPr sz="2400" spc="-20" dirty="0">
                <a:latin typeface="Calibri"/>
                <a:cs typeface="Calibri"/>
              </a:rPr>
              <a:t>coverage for </a:t>
            </a:r>
            <a:r>
              <a:rPr sz="2400" dirty="0">
                <a:latin typeface="Calibri"/>
                <a:cs typeface="Calibri"/>
              </a:rPr>
              <a:t>the </a:t>
            </a:r>
            <a:r>
              <a:rPr sz="2400" spc="-10" dirty="0">
                <a:latin typeface="Calibri"/>
                <a:cs typeface="Calibri"/>
              </a:rPr>
              <a:t>entire  </a:t>
            </a:r>
            <a:r>
              <a:rPr sz="2400" spc="-5" dirty="0">
                <a:latin typeface="Calibri"/>
                <a:cs typeface="Calibri"/>
              </a:rPr>
              <a:t>calendar year </a:t>
            </a:r>
            <a:r>
              <a:rPr sz="2400" spc="-10" dirty="0">
                <a:latin typeface="Calibri"/>
                <a:cs typeface="Calibri"/>
              </a:rPr>
              <a:t>was </a:t>
            </a:r>
            <a:r>
              <a:rPr sz="2400" spc="-5" dirty="0">
                <a:latin typeface="Calibri"/>
                <a:cs typeface="Calibri"/>
              </a:rPr>
              <a:t>8.0 </a:t>
            </a:r>
            <a:r>
              <a:rPr sz="2400" spc="-10" dirty="0">
                <a:latin typeface="Calibri"/>
                <a:cs typeface="Calibri"/>
              </a:rPr>
              <a:t>percent, </a:t>
            </a:r>
            <a:r>
              <a:rPr sz="2400" spc="-5" dirty="0">
                <a:latin typeface="Calibri"/>
                <a:cs typeface="Calibri"/>
              </a:rPr>
              <a:t>or 26.1 million</a:t>
            </a:r>
            <a:r>
              <a:rPr sz="2400" spc="-65" dirty="0">
                <a:latin typeface="Calibri"/>
                <a:cs typeface="Calibri"/>
              </a:rPr>
              <a:t> </a:t>
            </a:r>
            <a:r>
              <a:rPr sz="2400" spc="-5" dirty="0">
                <a:latin typeface="Calibri"/>
                <a:cs typeface="Calibri"/>
              </a:rPr>
              <a:t>people.</a:t>
            </a:r>
            <a:endParaRPr sz="2400" dirty="0">
              <a:latin typeface="Calibri"/>
              <a:cs typeface="Calibri"/>
            </a:endParaRPr>
          </a:p>
        </p:txBody>
      </p:sp>
      <p:sp>
        <p:nvSpPr>
          <p:cNvPr id="3" name="object 3"/>
          <p:cNvSpPr txBox="1"/>
          <p:nvPr/>
        </p:nvSpPr>
        <p:spPr>
          <a:xfrm>
            <a:off x="913008" y="5966967"/>
            <a:ext cx="1028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C00000"/>
                </a:solidFill>
                <a:latin typeface="Calibri"/>
                <a:cs typeface="Calibri"/>
              </a:rPr>
              <a:t>.</a:t>
            </a:r>
            <a:endParaRPr sz="2400">
              <a:latin typeface="Calibri"/>
              <a:cs typeface="Calibri"/>
            </a:endParaRPr>
          </a:p>
        </p:txBody>
      </p:sp>
      <p:sp>
        <p:nvSpPr>
          <p:cNvPr id="4" name="object 4"/>
          <p:cNvSpPr txBox="1">
            <a:spLocks noGrp="1"/>
          </p:cNvSpPr>
          <p:nvPr>
            <p:ph type="title"/>
          </p:nvPr>
        </p:nvSpPr>
        <p:spPr>
          <a:xfrm>
            <a:off x="3732245" y="179273"/>
            <a:ext cx="3993502" cy="627736"/>
          </a:xfrm>
          <a:prstGeom prst="rect">
            <a:avLst/>
          </a:prstGeom>
        </p:spPr>
        <p:txBody>
          <a:bodyPr vert="horz" wrap="square" lIns="0" tIns="12065" rIns="0" bIns="0" rtlCol="0">
            <a:spAutoFit/>
          </a:bodyPr>
          <a:lstStyle/>
          <a:p>
            <a:pPr marL="12700">
              <a:lnSpc>
                <a:spcPct val="100000"/>
              </a:lnSpc>
              <a:spcBef>
                <a:spcPts val="95"/>
              </a:spcBef>
            </a:pPr>
            <a:r>
              <a:rPr lang="en-US" sz="4000" spc="-35" dirty="0" smtClean="0"/>
              <a:t>CPS ASEC </a:t>
            </a:r>
            <a:r>
              <a:rPr sz="4000" spc="-35" dirty="0" smtClean="0"/>
              <a:t>Highlights</a:t>
            </a:r>
            <a:endParaRPr sz="4000" dirty="0"/>
          </a:p>
        </p:txBody>
      </p:sp>
      <p:sp>
        <p:nvSpPr>
          <p:cNvPr id="5" name="object 5"/>
          <p:cNvSpPr txBox="1"/>
          <p:nvPr/>
        </p:nvSpPr>
        <p:spPr>
          <a:xfrm>
            <a:off x="1952481" y="5987353"/>
            <a:ext cx="6386195" cy="529590"/>
          </a:xfrm>
          <a:prstGeom prst="rect">
            <a:avLst/>
          </a:prstGeom>
        </p:spPr>
        <p:txBody>
          <a:bodyPr vert="horz" wrap="square" lIns="0" tIns="12700" rIns="0" bIns="0" rtlCol="0">
            <a:spAutoFit/>
          </a:bodyPr>
          <a:lstStyle/>
          <a:p>
            <a:pPr marL="12700">
              <a:lnSpc>
                <a:spcPct val="100000"/>
              </a:lnSpc>
              <a:spcBef>
                <a:spcPts val="100"/>
              </a:spcBef>
            </a:pPr>
            <a:r>
              <a:rPr sz="1100" b="0" spc="-5" dirty="0">
                <a:latin typeface="Calibri Light"/>
                <a:cs typeface="Calibri Light"/>
              </a:rPr>
              <a:t>Note: Income </a:t>
            </a:r>
            <a:r>
              <a:rPr sz="1100" b="0" dirty="0">
                <a:latin typeface="Calibri Light"/>
                <a:cs typeface="Calibri Light"/>
              </a:rPr>
              <a:t>rounded </a:t>
            </a:r>
            <a:r>
              <a:rPr sz="1100" b="0" spc="-5" dirty="0">
                <a:latin typeface="Calibri Light"/>
                <a:cs typeface="Calibri Light"/>
              </a:rPr>
              <a:t>to nearest</a:t>
            </a:r>
            <a:r>
              <a:rPr sz="1100" b="0" spc="-60" dirty="0">
                <a:latin typeface="Calibri Light"/>
                <a:cs typeface="Calibri Light"/>
              </a:rPr>
              <a:t> </a:t>
            </a:r>
            <a:r>
              <a:rPr sz="1100" b="0" dirty="0">
                <a:latin typeface="Calibri Light"/>
                <a:cs typeface="Calibri Light"/>
              </a:rPr>
              <a:t>$100.</a:t>
            </a:r>
            <a:endParaRPr sz="1100">
              <a:latin typeface="Calibri Light"/>
              <a:cs typeface="Calibri Light"/>
            </a:endParaRPr>
          </a:p>
          <a:p>
            <a:pPr marL="12700" marR="5080" indent="-635">
              <a:lnSpc>
                <a:spcPct val="100000"/>
              </a:lnSpc>
              <a:spcBef>
                <a:spcPts val="5"/>
              </a:spcBef>
            </a:pPr>
            <a:r>
              <a:rPr sz="1100" b="0" spc="-5" dirty="0">
                <a:latin typeface="Calibri Light"/>
                <a:cs typeface="Calibri Light"/>
              </a:rPr>
              <a:t>Source: </a:t>
            </a:r>
            <a:r>
              <a:rPr sz="1100" b="0" dirty="0">
                <a:latin typeface="Calibri Light"/>
                <a:cs typeface="Calibri Light"/>
              </a:rPr>
              <a:t>U.S. Census </a:t>
            </a:r>
            <a:r>
              <a:rPr sz="1100" b="0" spc="-5" dirty="0">
                <a:latin typeface="Calibri Light"/>
                <a:cs typeface="Calibri Light"/>
              </a:rPr>
              <a:t>Bureau, Current Population Survey, </a:t>
            </a:r>
            <a:r>
              <a:rPr sz="1100" b="0" dirty="0">
                <a:latin typeface="Calibri Light"/>
                <a:cs typeface="Calibri Light"/>
              </a:rPr>
              <a:t>2019 and 2020 Annual </a:t>
            </a:r>
            <a:r>
              <a:rPr sz="1100" b="0" spc="-5" dirty="0">
                <a:latin typeface="Calibri Light"/>
                <a:cs typeface="Calibri Light"/>
              </a:rPr>
              <a:t>Social </a:t>
            </a:r>
            <a:r>
              <a:rPr sz="1100" b="0" dirty="0">
                <a:latin typeface="Calibri Light"/>
                <a:cs typeface="Calibri Light"/>
              </a:rPr>
              <a:t>and Economic </a:t>
            </a:r>
            <a:r>
              <a:rPr sz="1100" b="0" spc="-5" dirty="0">
                <a:latin typeface="Calibri Light"/>
                <a:cs typeface="Calibri Light"/>
              </a:rPr>
              <a:t>Supplements  </a:t>
            </a:r>
            <a:r>
              <a:rPr sz="1100" b="0" dirty="0">
                <a:latin typeface="Calibri Light"/>
                <a:cs typeface="Calibri Light"/>
              </a:rPr>
              <a:t>(CPS</a:t>
            </a:r>
            <a:r>
              <a:rPr sz="1100" b="0" spc="-25" dirty="0">
                <a:latin typeface="Calibri Light"/>
                <a:cs typeface="Calibri Light"/>
              </a:rPr>
              <a:t> </a:t>
            </a:r>
            <a:r>
              <a:rPr sz="1100" b="0" dirty="0">
                <a:latin typeface="Calibri Light"/>
                <a:cs typeface="Calibri Light"/>
              </a:rPr>
              <a:t>ASEC).</a:t>
            </a:r>
            <a:endParaRPr sz="1100">
              <a:latin typeface="Calibri Light"/>
              <a:cs typeface="Calibri Light"/>
            </a:endParaRPr>
          </a:p>
        </p:txBody>
      </p:sp>
    </p:spTree>
    <p:extLst>
      <p:ext uri="{BB962C8B-B14F-4D97-AF65-F5344CB8AC3E}">
        <p14:creationId xmlns:p14="http://schemas.microsoft.com/office/powerpoint/2010/main" val="333279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32926" y="785906"/>
            <a:ext cx="7252334" cy="5241290"/>
          </a:xfrm>
          <a:prstGeom prst="rect">
            <a:avLst/>
          </a:prstGeom>
        </p:spPr>
        <p:txBody>
          <a:bodyPr vert="horz" wrap="square" lIns="0" tIns="12700" rIns="0" bIns="0" rtlCol="0">
            <a:spAutoFit/>
          </a:bodyPr>
          <a:lstStyle/>
          <a:p>
            <a:pPr marL="12700">
              <a:lnSpc>
                <a:spcPct val="100000"/>
              </a:lnSpc>
              <a:spcBef>
                <a:spcPts val="100"/>
              </a:spcBef>
            </a:pPr>
            <a:r>
              <a:rPr sz="2400" i="1" spc="-10" dirty="0">
                <a:latin typeface="Calibri"/>
                <a:cs typeface="Calibri"/>
              </a:rPr>
              <a:t>Income </a:t>
            </a:r>
            <a:r>
              <a:rPr sz="2400" i="1" dirty="0">
                <a:latin typeface="Calibri"/>
                <a:cs typeface="Calibri"/>
              </a:rPr>
              <a:t>and </a:t>
            </a:r>
            <a:r>
              <a:rPr sz="2400" i="1" spc="-10" dirty="0">
                <a:latin typeface="Calibri"/>
                <a:cs typeface="Calibri"/>
              </a:rPr>
              <a:t>Poverty </a:t>
            </a:r>
            <a:r>
              <a:rPr sz="2400" i="1" dirty="0">
                <a:latin typeface="Calibri"/>
                <a:cs typeface="Calibri"/>
              </a:rPr>
              <a:t>in </a:t>
            </a:r>
            <a:r>
              <a:rPr sz="2400" i="1" spc="-5" dirty="0">
                <a:latin typeface="Calibri"/>
                <a:cs typeface="Calibri"/>
              </a:rPr>
              <a:t>the United </a:t>
            </a:r>
            <a:r>
              <a:rPr sz="2400" i="1" spc="-10" dirty="0">
                <a:latin typeface="Calibri"/>
                <a:cs typeface="Calibri"/>
              </a:rPr>
              <a:t>States:</a:t>
            </a:r>
            <a:r>
              <a:rPr sz="2400" i="1" spc="-20" dirty="0">
                <a:latin typeface="Calibri"/>
                <a:cs typeface="Calibri"/>
              </a:rPr>
              <a:t> </a:t>
            </a:r>
            <a:r>
              <a:rPr sz="2400" i="1" spc="-5" dirty="0">
                <a:latin typeface="Calibri"/>
                <a:cs typeface="Calibri"/>
              </a:rPr>
              <a:t>2019</a:t>
            </a:r>
            <a:endParaRPr sz="2400">
              <a:latin typeface="Calibri"/>
              <a:cs typeface="Calibri"/>
            </a:endParaRPr>
          </a:p>
          <a:p>
            <a:pPr marL="585470" indent="-342900">
              <a:lnSpc>
                <a:spcPts val="1889"/>
              </a:lnSpc>
              <a:spcBef>
                <a:spcPts val="55"/>
              </a:spcBef>
              <a:buSzPct val="128125"/>
              <a:buFont typeface="Arial"/>
              <a:buChar char="•"/>
              <a:tabLst>
                <a:tab pos="585470" algn="l"/>
                <a:tab pos="586105" algn="l"/>
              </a:tabLst>
            </a:pPr>
            <a:r>
              <a:rPr sz="1600" spc="-10" dirty="0">
                <a:latin typeface="Calibri"/>
                <a:cs typeface="Calibri"/>
              </a:rPr>
              <a:t>&lt;https:</a:t>
            </a:r>
            <a:r>
              <a:rPr sz="1600" spc="-10" dirty="0">
                <a:latin typeface="Calibri"/>
                <a:cs typeface="Calibri"/>
                <a:hlinkClick r:id="rId3"/>
              </a:rPr>
              <a:t>//w</a:t>
            </a:r>
            <a:r>
              <a:rPr sz="1600" spc="-10" dirty="0">
                <a:latin typeface="Calibri"/>
                <a:cs typeface="Calibri"/>
              </a:rPr>
              <a:t>ww</a:t>
            </a:r>
            <a:r>
              <a:rPr sz="1600" spc="-10" dirty="0">
                <a:latin typeface="Calibri"/>
                <a:cs typeface="Calibri"/>
                <a:hlinkClick r:id="rId3"/>
              </a:rPr>
              <a:t>.census.gov/library/publications/2019/demo/p60-270.html</a:t>
            </a:r>
            <a:r>
              <a:rPr sz="1600" spc="-10" dirty="0">
                <a:latin typeface="Calibri"/>
                <a:cs typeface="Calibri"/>
              </a:rPr>
              <a:t>&gt;</a:t>
            </a:r>
            <a:endParaRPr sz="1600">
              <a:latin typeface="Calibri"/>
              <a:cs typeface="Calibri"/>
            </a:endParaRPr>
          </a:p>
          <a:p>
            <a:pPr marL="12700">
              <a:lnSpc>
                <a:spcPts val="2850"/>
              </a:lnSpc>
            </a:pPr>
            <a:r>
              <a:rPr sz="2400" i="1" spc="-5" dirty="0">
                <a:latin typeface="Calibri"/>
                <a:cs typeface="Calibri"/>
              </a:rPr>
              <a:t>The </a:t>
            </a:r>
            <a:r>
              <a:rPr sz="2400" i="1" spc="-10" dirty="0">
                <a:latin typeface="Calibri"/>
                <a:cs typeface="Calibri"/>
              </a:rPr>
              <a:t>Supplemental Poverty </a:t>
            </a:r>
            <a:r>
              <a:rPr sz="2400" i="1" dirty="0">
                <a:latin typeface="Calibri"/>
                <a:cs typeface="Calibri"/>
              </a:rPr>
              <a:t>Measure: </a:t>
            </a:r>
            <a:r>
              <a:rPr sz="2400" i="1" spc="-5" dirty="0">
                <a:latin typeface="Calibri"/>
                <a:cs typeface="Calibri"/>
              </a:rPr>
              <a:t>2019</a:t>
            </a:r>
            <a:endParaRPr sz="2400">
              <a:latin typeface="Calibri"/>
              <a:cs typeface="Calibri"/>
            </a:endParaRPr>
          </a:p>
          <a:p>
            <a:pPr marL="585470" indent="-342900">
              <a:lnSpc>
                <a:spcPts val="1889"/>
              </a:lnSpc>
              <a:spcBef>
                <a:spcPts val="55"/>
              </a:spcBef>
              <a:buSzPct val="128125"/>
              <a:buFont typeface="Arial"/>
              <a:buChar char="•"/>
              <a:tabLst>
                <a:tab pos="585470" algn="l"/>
                <a:tab pos="586105" algn="l"/>
              </a:tabLst>
            </a:pPr>
            <a:r>
              <a:rPr sz="1600" spc="-10" dirty="0">
                <a:latin typeface="Calibri"/>
                <a:cs typeface="Calibri"/>
              </a:rPr>
              <a:t>&lt;https://</a:t>
            </a:r>
            <a:r>
              <a:rPr sz="1600" spc="-10" dirty="0">
                <a:latin typeface="Calibri"/>
                <a:cs typeface="Calibri"/>
                <a:hlinkClick r:id="rId4"/>
              </a:rPr>
              <a:t>www.census.gov/library/publications/2019/demo/p60-272.html</a:t>
            </a:r>
            <a:r>
              <a:rPr sz="1600" spc="-10" dirty="0">
                <a:latin typeface="Calibri"/>
                <a:cs typeface="Calibri"/>
              </a:rPr>
              <a:t>&gt;</a:t>
            </a:r>
            <a:endParaRPr sz="1600">
              <a:latin typeface="Calibri"/>
              <a:cs typeface="Calibri"/>
            </a:endParaRPr>
          </a:p>
          <a:p>
            <a:pPr marL="12700">
              <a:lnSpc>
                <a:spcPts val="2850"/>
              </a:lnSpc>
            </a:pPr>
            <a:r>
              <a:rPr sz="2400" i="1" dirty="0">
                <a:latin typeface="Calibri"/>
                <a:cs typeface="Calibri"/>
              </a:rPr>
              <a:t>Health </a:t>
            </a:r>
            <a:r>
              <a:rPr sz="2400" i="1" spc="-5" dirty="0">
                <a:latin typeface="Calibri"/>
                <a:cs typeface="Calibri"/>
              </a:rPr>
              <a:t>Insurance </a:t>
            </a:r>
            <a:r>
              <a:rPr sz="2400" i="1" dirty="0">
                <a:latin typeface="Calibri"/>
                <a:cs typeface="Calibri"/>
              </a:rPr>
              <a:t>Coverage in the </a:t>
            </a:r>
            <a:r>
              <a:rPr sz="2400" i="1" spc="-5" dirty="0">
                <a:latin typeface="Calibri"/>
                <a:cs typeface="Calibri"/>
              </a:rPr>
              <a:t>United </a:t>
            </a:r>
            <a:r>
              <a:rPr sz="2400" i="1" spc="-10" dirty="0">
                <a:latin typeface="Calibri"/>
                <a:cs typeface="Calibri"/>
              </a:rPr>
              <a:t>States:</a:t>
            </a:r>
            <a:r>
              <a:rPr sz="2400" i="1" spc="-85" dirty="0">
                <a:latin typeface="Calibri"/>
                <a:cs typeface="Calibri"/>
              </a:rPr>
              <a:t> </a:t>
            </a:r>
            <a:r>
              <a:rPr sz="2400" i="1" spc="-5" dirty="0">
                <a:latin typeface="Calibri"/>
                <a:cs typeface="Calibri"/>
              </a:rPr>
              <a:t>2019</a:t>
            </a:r>
            <a:endParaRPr sz="2400">
              <a:latin typeface="Calibri"/>
              <a:cs typeface="Calibri"/>
            </a:endParaRPr>
          </a:p>
          <a:p>
            <a:pPr marL="532130" indent="-342900">
              <a:lnSpc>
                <a:spcPct val="100000"/>
              </a:lnSpc>
              <a:spcBef>
                <a:spcPts val="55"/>
              </a:spcBef>
              <a:buSzPct val="128125"/>
              <a:buFont typeface="Arial"/>
              <a:buChar char="•"/>
              <a:tabLst>
                <a:tab pos="532130" algn="l"/>
                <a:tab pos="532765" algn="l"/>
              </a:tabLst>
            </a:pPr>
            <a:r>
              <a:rPr sz="1600" spc="-10" dirty="0">
                <a:latin typeface="Calibri"/>
                <a:cs typeface="Calibri"/>
              </a:rPr>
              <a:t>&lt;https://</a:t>
            </a:r>
            <a:r>
              <a:rPr sz="1600" spc="-10" dirty="0">
                <a:latin typeface="Calibri"/>
                <a:cs typeface="Calibri"/>
                <a:hlinkClick r:id="rId5"/>
              </a:rPr>
              <a:t>www.census.gov/library/publications/2019/demo/p60-271.html</a:t>
            </a:r>
            <a:r>
              <a:rPr sz="1600" spc="-10" dirty="0">
                <a:latin typeface="Calibri"/>
                <a:cs typeface="Calibri"/>
              </a:rPr>
              <a:t>&gt;</a:t>
            </a:r>
            <a:endParaRPr sz="1600">
              <a:latin typeface="Calibri"/>
              <a:cs typeface="Calibri"/>
            </a:endParaRPr>
          </a:p>
          <a:p>
            <a:pPr marL="12700">
              <a:lnSpc>
                <a:spcPct val="100000"/>
              </a:lnSpc>
              <a:spcBef>
                <a:spcPts val="1145"/>
              </a:spcBef>
            </a:pPr>
            <a:r>
              <a:rPr sz="2400" spc="-5" dirty="0">
                <a:latin typeface="Calibri"/>
                <a:cs typeface="Calibri"/>
              </a:rPr>
              <a:t>Detailed </a:t>
            </a:r>
            <a:r>
              <a:rPr sz="2400" dirty="0">
                <a:latin typeface="Calibri"/>
                <a:cs typeface="Calibri"/>
              </a:rPr>
              <a:t>and </a:t>
            </a:r>
            <a:r>
              <a:rPr sz="2400" spc="-10" dirty="0">
                <a:latin typeface="Calibri"/>
                <a:cs typeface="Calibri"/>
              </a:rPr>
              <a:t>Historical</a:t>
            </a:r>
            <a:r>
              <a:rPr sz="2400" spc="-50" dirty="0">
                <a:latin typeface="Calibri"/>
                <a:cs typeface="Calibri"/>
              </a:rPr>
              <a:t> </a:t>
            </a:r>
            <a:r>
              <a:rPr sz="2400" spc="-35" dirty="0">
                <a:latin typeface="Calibri"/>
                <a:cs typeface="Calibri"/>
              </a:rPr>
              <a:t>Tables</a:t>
            </a:r>
            <a:endParaRPr sz="2400">
              <a:latin typeface="Calibri"/>
              <a:cs typeface="Calibri"/>
            </a:endParaRPr>
          </a:p>
          <a:p>
            <a:pPr marL="12700">
              <a:lnSpc>
                <a:spcPct val="100000"/>
              </a:lnSpc>
              <a:spcBef>
                <a:spcPts val="1200"/>
              </a:spcBef>
            </a:pPr>
            <a:r>
              <a:rPr sz="2400" spc="-5" dirty="0">
                <a:latin typeface="Calibri"/>
                <a:cs typeface="Calibri"/>
              </a:rPr>
              <a:t>America </a:t>
            </a:r>
            <a:r>
              <a:rPr sz="2400" spc="-10" dirty="0">
                <a:latin typeface="Calibri"/>
                <a:cs typeface="Calibri"/>
              </a:rPr>
              <a:t>Counts: </a:t>
            </a:r>
            <a:r>
              <a:rPr sz="2400" spc="-5" dirty="0">
                <a:latin typeface="Calibri"/>
                <a:cs typeface="Calibri"/>
              </a:rPr>
              <a:t>Stories Behind the</a:t>
            </a:r>
            <a:r>
              <a:rPr sz="2400" spc="-50" dirty="0">
                <a:latin typeface="Calibri"/>
                <a:cs typeface="Calibri"/>
              </a:rPr>
              <a:t> </a:t>
            </a:r>
            <a:r>
              <a:rPr sz="2400" spc="-10" dirty="0">
                <a:latin typeface="Calibri"/>
                <a:cs typeface="Calibri"/>
              </a:rPr>
              <a:t>Numbers</a:t>
            </a:r>
            <a:endParaRPr sz="2400">
              <a:latin typeface="Calibri"/>
              <a:cs typeface="Calibri"/>
            </a:endParaRPr>
          </a:p>
          <a:p>
            <a:pPr marL="585470" lvl="1" indent="-342900">
              <a:lnSpc>
                <a:spcPct val="100000"/>
              </a:lnSpc>
              <a:spcBef>
                <a:spcPts val="30"/>
              </a:spcBef>
              <a:buFont typeface="Arial"/>
              <a:buChar char="•"/>
              <a:tabLst>
                <a:tab pos="585470" algn="l"/>
                <a:tab pos="586105" algn="l"/>
              </a:tabLst>
            </a:pPr>
            <a:r>
              <a:rPr sz="2000" spc="-15" dirty="0">
                <a:latin typeface="Calibri"/>
                <a:cs typeface="Calibri"/>
              </a:rPr>
              <a:t>“Was </a:t>
            </a:r>
            <a:r>
              <a:rPr sz="2000" spc="-5" dirty="0">
                <a:latin typeface="Calibri"/>
                <a:cs typeface="Calibri"/>
              </a:rPr>
              <a:t>Household Income </a:t>
            </a:r>
            <a:r>
              <a:rPr sz="2000" dirty="0">
                <a:latin typeface="Calibri"/>
                <a:cs typeface="Calibri"/>
              </a:rPr>
              <a:t>the </a:t>
            </a:r>
            <a:r>
              <a:rPr sz="2000" spc="-5" dirty="0">
                <a:latin typeface="Calibri"/>
                <a:cs typeface="Calibri"/>
              </a:rPr>
              <a:t>Highest </a:t>
            </a:r>
            <a:r>
              <a:rPr sz="2000" spc="-20" dirty="0">
                <a:latin typeface="Calibri"/>
                <a:cs typeface="Calibri"/>
              </a:rPr>
              <a:t>Ever </a:t>
            </a:r>
            <a:r>
              <a:rPr sz="2000" spc="-5" dirty="0">
                <a:latin typeface="Calibri"/>
                <a:cs typeface="Calibri"/>
              </a:rPr>
              <a:t>in </a:t>
            </a:r>
            <a:r>
              <a:rPr sz="2000" spc="5" dirty="0">
                <a:latin typeface="Calibri"/>
                <a:cs typeface="Calibri"/>
              </a:rPr>
              <a:t>2019?”</a:t>
            </a:r>
            <a:endParaRPr sz="2000">
              <a:latin typeface="Calibri"/>
              <a:cs typeface="Calibri"/>
            </a:endParaRPr>
          </a:p>
          <a:p>
            <a:pPr marL="585470" marR="5080" lvl="1" indent="-342900">
              <a:lnSpc>
                <a:spcPct val="100000"/>
              </a:lnSpc>
              <a:buFont typeface="Arial"/>
              <a:buChar char="•"/>
              <a:tabLst>
                <a:tab pos="585470" algn="l"/>
                <a:tab pos="586105" algn="l"/>
              </a:tabLst>
            </a:pPr>
            <a:r>
              <a:rPr sz="2000" spc="-15" dirty="0">
                <a:latin typeface="Calibri"/>
                <a:cs typeface="Calibri"/>
              </a:rPr>
              <a:t>“Poverty </a:t>
            </a:r>
            <a:r>
              <a:rPr sz="2000" spc="-10" dirty="0">
                <a:latin typeface="Calibri"/>
                <a:cs typeface="Calibri"/>
              </a:rPr>
              <a:t>Rates </a:t>
            </a:r>
            <a:r>
              <a:rPr sz="2000" spc="-15" dirty="0">
                <a:latin typeface="Calibri"/>
                <a:cs typeface="Calibri"/>
              </a:rPr>
              <a:t>for </a:t>
            </a:r>
            <a:r>
              <a:rPr sz="2000" spc="-5" dirty="0">
                <a:latin typeface="Calibri"/>
                <a:cs typeface="Calibri"/>
              </a:rPr>
              <a:t>Blacks </a:t>
            </a:r>
            <a:r>
              <a:rPr sz="2000" dirty="0">
                <a:latin typeface="Calibri"/>
                <a:cs typeface="Calibri"/>
              </a:rPr>
              <a:t>and </a:t>
            </a:r>
            <a:r>
              <a:rPr sz="2000" spc="-5" dirty="0">
                <a:latin typeface="Calibri"/>
                <a:cs typeface="Calibri"/>
              </a:rPr>
              <a:t>Hispanics Reached </a:t>
            </a:r>
            <a:r>
              <a:rPr sz="2000" spc="-10" dirty="0">
                <a:latin typeface="Calibri"/>
                <a:cs typeface="Calibri"/>
              </a:rPr>
              <a:t>Historic Lows </a:t>
            </a:r>
            <a:r>
              <a:rPr sz="2000" spc="-5" dirty="0">
                <a:latin typeface="Calibri"/>
                <a:cs typeface="Calibri"/>
              </a:rPr>
              <a:t>in  </a:t>
            </a:r>
            <a:r>
              <a:rPr sz="2000" dirty="0">
                <a:latin typeface="Calibri"/>
                <a:cs typeface="Calibri"/>
              </a:rPr>
              <a:t>2019”</a:t>
            </a:r>
            <a:endParaRPr sz="2000">
              <a:latin typeface="Calibri"/>
              <a:cs typeface="Calibri"/>
            </a:endParaRPr>
          </a:p>
          <a:p>
            <a:pPr marL="585470" lvl="1" indent="-342900">
              <a:lnSpc>
                <a:spcPct val="100000"/>
              </a:lnSpc>
              <a:buFont typeface="Arial"/>
              <a:buChar char="•"/>
              <a:tabLst>
                <a:tab pos="585470" algn="l"/>
                <a:tab pos="586105" algn="l"/>
              </a:tabLst>
            </a:pPr>
            <a:r>
              <a:rPr sz="2000" spc="-5" dirty="0">
                <a:latin typeface="Calibri"/>
                <a:cs typeface="Calibri"/>
              </a:rPr>
              <a:t>“More </a:t>
            </a:r>
            <a:r>
              <a:rPr sz="2000" spc="-30" dirty="0">
                <a:latin typeface="Calibri"/>
                <a:cs typeface="Calibri"/>
              </a:rPr>
              <a:t>Young </a:t>
            </a:r>
            <a:r>
              <a:rPr sz="2000" dirty="0">
                <a:latin typeface="Calibri"/>
                <a:cs typeface="Calibri"/>
              </a:rPr>
              <a:t>Adults </a:t>
            </a:r>
            <a:r>
              <a:rPr sz="2000" spc="-10" dirty="0">
                <a:latin typeface="Calibri"/>
                <a:cs typeface="Calibri"/>
              </a:rPr>
              <a:t>Lived </a:t>
            </a:r>
            <a:r>
              <a:rPr sz="2000" spc="-5" dirty="0">
                <a:latin typeface="Calibri"/>
                <a:cs typeface="Calibri"/>
              </a:rPr>
              <a:t>in Shared Households in</a:t>
            </a:r>
            <a:r>
              <a:rPr sz="2000" spc="-10" dirty="0">
                <a:latin typeface="Calibri"/>
                <a:cs typeface="Calibri"/>
              </a:rPr>
              <a:t> </a:t>
            </a:r>
            <a:r>
              <a:rPr sz="2000" dirty="0">
                <a:latin typeface="Calibri"/>
                <a:cs typeface="Calibri"/>
              </a:rPr>
              <a:t>2019”</a:t>
            </a:r>
            <a:endParaRPr sz="2000">
              <a:latin typeface="Calibri"/>
              <a:cs typeface="Calibri"/>
            </a:endParaRPr>
          </a:p>
          <a:p>
            <a:pPr marL="12700">
              <a:lnSpc>
                <a:spcPct val="100000"/>
              </a:lnSpc>
              <a:spcBef>
                <a:spcPts val="1170"/>
              </a:spcBef>
            </a:pPr>
            <a:r>
              <a:rPr sz="2400" spc="-10" dirty="0">
                <a:latin typeface="Calibri"/>
                <a:cs typeface="Calibri"/>
              </a:rPr>
              <a:t>Research </a:t>
            </a:r>
            <a:r>
              <a:rPr sz="2400" spc="-20" dirty="0">
                <a:latin typeface="Calibri"/>
                <a:cs typeface="Calibri"/>
              </a:rPr>
              <a:t>Matters</a:t>
            </a:r>
            <a:r>
              <a:rPr sz="2400" spc="-55" dirty="0">
                <a:latin typeface="Calibri"/>
                <a:cs typeface="Calibri"/>
              </a:rPr>
              <a:t> </a:t>
            </a:r>
            <a:r>
              <a:rPr sz="2400" spc="-5" dirty="0">
                <a:latin typeface="Calibri"/>
                <a:cs typeface="Calibri"/>
              </a:rPr>
              <a:t>Blog</a:t>
            </a:r>
            <a:endParaRPr sz="2400">
              <a:latin typeface="Calibri"/>
              <a:cs typeface="Calibri"/>
            </a:endParaRPr>
          </a:p>
          <a:p>
            <a:pPr marL="585470" marR="194945" lvl="1" indent="-342900">
              <a:lnSpc>
                <a:spcPct val="100000"/>
              </a:lnSpc>
              <a:spcBef>
                <a:spcPts val="30"/>
              </a:spcBef>
              <a:buFont typeface="Arial"/>
              <a:buChar char="•"/>
              <a:tabLst>
                <a:tab pos="585470" algn="l"/>
                <a:tab pos="586105" algn="l"/>
              </a:tabLst>
            </a:pPr>
            <a:r>
              <a:rPr sz="2000" spc="-5" dirty="0">
                <a:latin typeface="Calibri"/>
                <a:cs typeface="Calibri"/>
              </a:rPr>
              <a:t>“How Does </a:t>
            </a:r>
            <a:r>
              <a:rPr sz="2000" dirty="0">
                <a:latin typeface="Calibri"/>
                <a:cs typeface="Calibri"/>
              </a:rPr>
              <a:t>the </a:t>
            </a:r>
            <a:r>
              <a:rPr sz="2000" spc="-10" dirty="0">
                <a:latin typeface="Calibri"/>
                <a:cs typeface="Calibri"/>
              </a:rPr>
              <a:t>Pandemic </a:t>
            </a:r>
            <a:r>
              <a:rPr sz="2000" spc="-15" dirty="0">
                <a:latin typeface="Calibri"/>
                <a:cs typeface="Calibri"/>
              </a:rPr>
              <a:t>Affect </a:t>
            </a:r>
            <a:r>
              <a:rPr sz="2000" spc="-5" dirty="0">
                <a:latin typeface="Calibri"/>
                <a:cs typeface="Calibri"/>
              </a:rPr>
              <a:t>Survey Response: Using  </a:t>
            </a:r>
            <a:r>
              <a:rPr sz="2000" spc="-10" dirty="0">
                <a:latin typeface="Calibri"/>
                <a:cs typeface="Calibri"/>
              </a:rPr>
              <a:t>Administrative </a:t>
            </a:r>
            <a:r>
              <a:rPr sz="2000" spc="-15" dirty="0">
                <a:latin typeface="Calibri"/>
                <a:cs typeface="Calibri"/>
              </a:rPr>
              <a:t>Data to Evaluate </a:t>
            </a:r>
            <a:r>
              <a:rPr sz="2000" spc="-5" dirty="0">
                <a:latin typeface="Calibri"/>
                <a:cs typeface="Calibri"/>
              </a:rPr>
              <a:t>Nonresponse in </a:t>
            </a:r>
            <a:r>
              <a:rPr sz="2000" dirty="0">
                <a:latin typeface="Calibri"/>
                <a:cs typeface="Calibri"/>
              </a:rPr>
              <a:t>the </a:t>
            </a:r>
            <a:r>
              <a:rPr sz="2000" spc="-5" dirty="0">
                <a:latin typeface="Calibri"/>
                <a:cs typeface="Calibri"/>
              </a:rPr>
              <a:t>CPS</a:t>
            </a:r>
            <a:r>
              <a:rPr sz="2000" spc="75" dirty="0">
                <a:latin typeface="Calibri"/>
                <a:cs typeface="Calibri"/>
              </a:rPr>
              <a:t> </a:t>
            </a:r>
            <a:r>
              <a:rPr sz="2000" spc="10" dirty="0">
                <a:latin typeface="Calibri"/>
                <a:cs typeface="Calibri"/>
              </a:rPr>
              <a:t>ASEC”</a:t>
            </a:r>
            <a:endParaRPr sz="2000">
              <a:latin typeface="Calibri"/>
              <a:cs typeface="Calibri"/>
            </a:endParaRPr>
          </a:p>
        </p:txBody>
      </p:sp>
      <p:sp>
        <p:nvSpPr>
          <p:cNvPr id="3" name="object 3"/>
          <p:cNvSpPr txBox="1">
            <a:spLocks noGrp="1"/>
          </p:cNvSpPr>
          <p:nvPr>
            <p:ph type="title"/>
          </p:nvPr>
        </p:nvSpPr>
        <p:spPr>
          <a:xfrm>
            <a:off x="5123634" y="64278"/>
            <a:ext cx="4484370" cy="635000"/>
          </a:xfrm>
          <a:prstGeom prst="rect">
            <a:avLst/>
          </a:prstGeom>
        </p:spPr>
        <p:txBody>
          <a:bodyPr vert="horz" wrap="square" lIns="0" tIns="12065" rIns="0" bIns="0" rtlCol="0">
            <a:spAutoFit/>
          </a:bodyPr>
          <a:lstStyle/>
          <a:p>
            <a:pPr marL="12700">
              <a:lnSpc>
                <a:spcPct val="100000"/>
              </a:lnSpc>
              <a:spcBef>
                <a:spcPts val="95"/>
              </a:spcBef>
            </a:pPr>
            <a:r>
              <a:rPr sz="4000" spc="-40" dirty="0"/>
              <a:t>For </a:t>
            </a:r>
            <a:r>
              <a:rPr sz="4000" spc="-45" dirty="0"/>
              <a:t>More</a:t>
            </a:r>
            <a:r>
              <a:rPr sz="4000" spc="-150" dirty="0"/>
              <a:t> </a:t>
            </a:r>
            <a:r>
              <a:rPr sz="4000" spc="-45" dirty="0"/>
              <a:t>Information</a:t>
            </a:r>
            <a:r>
              <a:rPr sz="3600" spc="-45" dirty="0"/>
              <a:t>:</a:t>
            </a:r>
            <a:endParaRPr sz="3600"/>
          </a:p>
        </p:txBody>
      </p:sp>
      <p:sp>
        <p:nvSpPr>
          <p:cNvPr id="4" name="object 4"/>
          <p:cNvSpPr/>
          <p:nvPr/>
        </p:nvSpPr>
        <p:spPr>
          <a:xfrm>
            <a:off x="242315" y="228600"/>
            <a:ext cx="2904743" cy="3710939"/>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237743" y="224027"/>
            <a:ext cx="2914015" cy="3720465"/>
          </a:xfrm>
          <a:custGeom>
            <a:avLst/>
            <a:gdLst/>
            <a:ahLst/>
            <a:cxnLst/>
            <a:rect l="l" t="t" r="r" b="b"/>
            <a:pathLst>
              <a:path w="2914015" h="3720465">
                <a:moveTo>
                  <a:pt x="0" y="0"/>
                </a:moveTo>
                <a:lnTo>
                  <a:pt x="2913888" y="0"/>
                </a:lnTo>
                <a:lnTo>
                  <a:pt x="2913888" y="3720084"/>
                </a:lnTo>
                <a:lnTo>
                  <a:pt x="0" y="3720084"/>
                </a:lnTo>
                <a:lnTo>
                  <a:pt x="0" y="0"/>
                </a:lnTo>
                <a:close/>
              </a:path>
            </a:pathLst>
          </a:custGeom>
          <a:ln w="9144">
            <a:solidFill>
              <a:srgbClr val="000000"/>
            </a:solidFill>
          </a:ln>
        </p:spPr>
        <p:txBody>
          <a:bodyPr wrap="square" lIns="0" tIns="0" rIns="0" bIns="0" rtlCol="0"/>
          <a:lstStyle/>
          <a:p>
            <a:endParaRPr/>
          </a:p>
        </p:txBody>
      </p:sp>
      <p:sp>
        <p:nvSpPr>
          <p:cNvPr id="6" name="object 6"/>
          <p:cNvSpPr/>
          <p:nvPr/>
        </p:nvSpPr>
        <p:spPr>
          <a:xfrm>
            <a:off x="1040891" y="1109472"/>
            <a:ext cx="2904744" cy="3710927"/>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1036319" y="1104900"/>
            <a:ext cx="2914015" cy="3720465"/>
          </a:xfrm>
          <a:custGeom>
            <a:avLst/>
            <a:gdLst/>
            <a:ahLst/>
            <a:cxnLst/>
            <a:rect l="l" t="t" r="r" b="b"/>
            <a:pathLst>
              <a:path w="2914015" h="3720465">
                <a:moveTo>
                  <a:pt x="0" y="0"/>
                </a:moveTo>
                <a:lnTo>
                  <a:pt x="2913887" y="0"/>
                </a:lnTo>
                <a:lnTo>
                  <a:pt x="2913887" y="3720084"/>
                </a:lnTo>
                <a:lnTo>
                  <a:pt x="0" y="3720084"/>
                </a:lnTo>
                <a:lnTo>
                  <a:pt x="0" y="0"/>
                </a:lnTo>
                <a:close/>
              </a:path>
            </a:pathLst>
          </a:custGeom>
          <a:ln w="9144">
            <a:solidFill>
              <a:srgbClr val="000000"/>
            </a:solidFill>
          </a:ln>
        </p:spPr>
        <p:txBody>
          <a:bodyPr wrap="square" lIns="0" tIns="0" rIns="0" bIns="0" rtlCol="0"/>
          <a:lstStyle/>
          <a:p>
            <a:endParaRPr/>
          </a:p>
        </p:txBody>
      </p:sp>
      <p:sp>
        <p:nvSpPr>
          <p:cNvPr id="8" name="object 8"/>
          <p:cNvSpPr/>
          <p:nvPr/>
        </p:nvSpPr>
        <p:spPr>
          <a:xfrm>
            <a:off x="329184" y="2257044"/>
            <a:ext cx="2909315" cy="3710927"/>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24611" y="2252472"/>
            <a:ext cx="2918460" cy="3720465"/>
          </a:xfrm>
          <a:custGeom>
            <a:avLst/>
            <a:gdLst/>
            <a:ahLst/>
            <a:cxnLst/>
            <a:rect l="l" t="t" r="r" b="b"/>
            <a:pathLst>
              <a:path w="2918460" h="3720465">
                <a:moveTo>
                  <a:pt x="0" y="0"/>
                </a:moveTo>
                <a:lnTo>
                  <a:pt x="2918460" y="0"/>
                </a:lnTo>
                <a:lnTo>
                  <a:pt x="2918460" y="3720084"/>
                </a:lnTo>
                <a:lnTo>
                  <a:pt x="0" y="3720084"/>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8303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6159"/>
            <a:ext cx="8229600" cy="1143000"/>
          </a:xfrm>
        </p:spPr>
        <p:txBody>
          <a:bodyPr>
            <a:normAutofit fontScale="90000"/>
          </a:bodyPr>
          <a:lstStyle/>
          <a:p>
            <a:r>
              <a:rPr lang="en-US" dirty="0" smtClean="0"/>
              <a:t>2019 </a:t>
            </a:r>
            <a:r>
              <a:rPr lang="en-US" dirty="0" smtClean="0"/>
              <a:t>American Community Survey </a:t>
            </a:r>
            <a:br>
              <a:rPr lang="en-US" dirty="0" smtClean="0"/>
            </a:br>
            <a:r>
              <a:rPr lang="en-US" dirty="0" smtClean="0"/>
              <a:t>1-Year </a:t>
            </a:r>
            <a:r>
              <a:rPr lang="en-US" dirty="0" smtClean="0"/>
              <a:t>Release: Sept 17</a:t>
            </a:r>
            <a:endParaRPr lang="en-US" dirty="0"/>
          </a:p>
        </p:txBody>
      </p:sp>
      <p:graphicFrame>
        <p:nvGraphicFramePr>
          <p:cNvPr id="6" name="Table 2"/>
          <p:cNvGraphicFramePr>
            <a:graphicFrameLocks noGrp="1"/>
          </p:cNvGraphicFramePr>
          <p:nvPr>
            <p:extLst>
              <p:ext uri="{D42A27DB-BD31-4B8C-83A1-F6EECF244321}">
                <p14:modId xmlns:p14="http://schemas.microsoft.com/office/powerpoint/2010/main" val="607963077"/>
              </p:ext>
            </p:extLst>
          </p:nvPr>
        </p:nvGraphicFramePr>
        <p:xfrm>
          <a:off x="-457200" y="1548882"/>
          <a:ext cx="9448800" cy="3380935"/>
        </p:xfrm>
        <a:graphic>
          <a:graphicData uri="http://schemas.openxmlformats.org/drawingml/2006/table">
            <a:tbl>
              <a:tblPr firstRow="1" bandRow="1">
                <a:tableStyleId>{5C22544A-7EE6-4342-B048-85BDC9FD1C3A}</a:tableStyleId>
              </a:tblPr>
              <a:tblGrid>
                <a:gridCol w="2871453">
                  <a:extLst>
                    <a:ext uri="{9D8B030D-6E8A-4147-A177-3AD203B41FA5}">
                      <a16:colId xmlns:a16="http://schemas.microsoft.com/office/drawing/2014/main" val="20000"/>
                    </a:ext>
                  </a:extLst>
                </a:gridCol>
                <a:gridCol w="6577347">
                  <a:extLst>
                    <a:ext uri="{9D8B030D-6E8A-4147-A177-3AD203B41FA5}">
                      <a16:colId xmlns:a16="http://schemas.microsoft.com/office/drawing/2014/main" val="20001"/>
                    </a:ext>
                  </a:extLst>
                </a:gridCol>
              </a:tblGrid>
              <a:tr h="116058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10 a.m.</a:t>
                      </a:r>
                    </a:p>
                    <a:p>
                      <a:pPr algn="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algn="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12:01 a.m.</a:t>
                      </a:r>
                      <a:endParaRPr lang="en-US" sz="2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dk1"/>
                          </a:solidFill>
                          <a:latin typeface="Arial" pitchFamily="34" charset="0"/>
                          <a:ea typeface="+mn-ea"/>
                          <a:cs typeface="Arial" pitchFamily="34" charset="0"/>
                        </a:rPr>
                        <a:t>Embargo: </a:t>
                      </a:r>
                      <a:r>
                        <a:rPr lang="en-US" sz="2400" b="0" kern="1200" baseline="0" noProof="0" dirty="0" smtClean="0">
                          <a:solidFill>
                            <a:schemeClr val="dk1"/>
                          </a:solidFill>
                          <a:latin typeface="Arial" pitchFamily="34" charset="0"/>
                          <a:ea typeface="+mn-ea"/>
                          <a:cs typeface="Arial" pitchFamily="34" charset="0"/>
                        </a:rPr>
                        <a:t>Sept. 15 </a:t>
                      </a:r>
                    </a:p>
                    <a:p>
                      <a:endParaRPr lang="en-US" sz="2400" b="1" kern="1200" baseline="0" noProof="0" dirty="0" smtClean="0">
                        <a:solidFill>
                          <a:schemeClr val="dk1"/>
                        </a:solidFill>
                        <a:latin typeface="Arial" pitchFamily="34" charset="0"/>
                        <a:ea typeface="+mn-ea"/>
                        <a:cs typeface="Arial" pitchFamily="34" charset="0"/>
                      </a:endParaRPr>
                    </a:p>
                    <a:p>
                      <a:r>
                        <a:rPr lang="en-US" sz="2400" b="1" kern="1200" baseline="0" noProof="0" dirty="0" smtClean="0">
                          <a:solidFill>
                            <a:schemeClr val="dk1"/>
                          </a:solidFill>
                          <a:latin typeface="Arial" pitchFamily="34" charset="0"/>
                          <a:ea typeface="+mn-ea"/>
                          <a:cs typeface="Arial" pitchFamily="34" charset="0"/>
                        </a:rPr>
                        <a:t>Embargo Ends: </a:t>
                      </a:r>
                      <a:r>
                        <a:rPr lang="en-US" sz="2400" b="0" kern="1200" baseline="0" noProof="0" dirty="0" smtClean="0">
                          <a:solidFill>
                            <a:schemeClr val="dk1"/>
                          </a:solidFill>
                          <a:latin typeface="Arial" pitchFamily="34" charset="0"/>
                          <a:ea typeface="+mn-ea"/>
                          <a:cs typeface="Arial" pitchFamily="34" charset="0"/>
                        </a:rPr>
                        <a:t>Sept. 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2215">
                <a:tc>
                  <a:txBody>
                    <a:bodyPr/>
                    <a:lstStyle/>
                    <a:p>
                      <a:pPr algn="r"/>
                      <a:endParaRPr lang="en-US" sz="2400" dirty="0" smtClean="0">
                        <a:latin typeface="Arial" pitchFamily="34" charset="0"/>
                        <a:cs typeface="Arial" pitchFamily="34" charset="0"/>
                      </a:endParaRPr>
                    </a:p>
                    <a:p>
                      <a:pPr algn="r"/>
                      <a:r>
                        <a:rPr lang="en-US" sz="2400" dirty="0" smtClean="0">
                          <a:latin typeface="Arial" pitchFamily="34" charset="0"/>
                          <a:cs typeface="Arial" pitchFamily="34" charset="0"/>
                        </a:rPr>
                        <a:t>7-10 a</a:t>
                      </a:r>
                      <a:r>
                        <a:rPr lang="en-US" sz="2400" baseline="0" dirty="0" smtClean="0">
                          <a:latin typeface="Arial" pitchFamily="34" charset="0"/>
                          <a:cs typeface="Arial" pitchFamily="34" charset="0"/>
                        </a:rPr>
                        <a:t>.m.</a:t>
                      </a:r>
                    </a:p>
                    <a:p>
                      <a:pPr algn="r"/>
                      <a:endParaRPr lang="en-US" sz="2400" baseline="0" dirty="0" smtClean="0">
                        <a:latin typeface="Arial" pitchFamily="34" charset="0"/>
                        <a:cs typeface="Arial" pitchFamily="34" charset="0"/>
                      </a:endParaRPr>
                    </a:p>
                    <a:p>
                      <a:pPr algn="r"/>
                      <a:endParaRPr lang="en-US" sz="2400" baseline="0" dirty="0" smtClean="0">
                        <a:latin typeface="Arial" pitchFamily="34" charset="0"/>
                        <a:cs typeface="Arial" pitchFamily="34" charset="0"/>
                      </a:endParaRPr>
                    </a:p>
                    <a:p>
                      <a:pPr algn="r"/>
                      <a:r>
                        <a:rPr lang="en-US" sz="2400" baseline="0" dirty="0" smtClean="0">
                          <a:latin typeface="Arial" pitchFamily="34" charset="0"/>
                          <a:cs typeface="Arial" pitchFamily="34" charset="0"/>
                        </a:rPr>
                        <a:t>By 10 a.m.</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baseline="0" dirty="0" smtClean="0">
                        <a:latin typeface="Arial" pitchFamily="34" charset="0"/>
                        <a:cs typeface="Arial" pitchFamily="34" charset="0"/>
                      </a:endParaRPr>
                    </a:p>
                    <a:p>
                      <a:r>
                        <a:rPr lang="en-US" sz="2400" b="1" baseline="0" dirty="0" smtClean="0">
                          <a:latin typeface="Arial" pitchFamily="34" charset="0"/>
                          <a:cs typeface="Arial" pitchFamily="34" charset="0"/>
                        </a:rPr>
                        <a:t>2019 ACS 1-Year: </a:t>
                      </a:r>
                      <a:r>
                        <a:rPr lang="en-US" sz="2400" b="0" baseline="0" dirty="0" smtClean="0">
                          <a:latin typeface="Arial" pitchFamily="34" charset="0"/>
                          <a:cs typeface="Arial" pitchFamily="34" charset="0"/>
                        </a:rPr>
                        <a:t>Available at data.census.gov, API, QuickFacts, Search</a:t>
                      </a:r>
                      <a:endParaRPr lang="en-US" sz="2400" b="1" baseline="0" dirty="0" smtClean="0">
                        <a:latin typeface="Arial" pitchFamily="34" charset="0"/>
                        <a:cs typeface="Arial" pitchFamily="34" charset="0"/>
                      </a:endParaRPr>
                    </a:p>
                    <a:p>
                      <a:endParaRPr lang="en-US" sz="2400" b="1" baseline="0" dirty="0" smtClean="0">
                        <a:latin typeface="Arial" pitchFamily="34" charset="0"/>
                        <a:cs typeface="Arial" pitchFamily="34" charset="0"/>
                      </a:endParaRPr>
                    </a:p>
                    <a:p>
                      <a:r>
                        <a:rPr lang="en-US" sz="2400" b="1" baseline="0" dirty="0" smtClean="0">
                          <a:latin typeface="Arial" pitchFamily="34" charset="0"/>
                          <a:cs typeface="Arial" pitchFamily="34" charset="0"/>
                        </a:rPr>
                        <a:t>Promotions Begin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549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3374" y="118942"/>
            <a:ext cx="7696834" cy="627736"/>
          </a:xfrm>
          <a:prstGeom prst="rect">
            <a:avLst/>
          </a:prstGeom>
        </p:spPr>
        <p:txBody>
          <a:bodyPr vert="horz" wrap="square" lIns="0" tIns="12065" rIns="0" bIns="0" rtlCol="0">
            <a:spAutoFit/>
          </a:bodyPr>
          <a:lstStyle/>
          <a:p>
            <a:pPr marL="12700">
              <a:lnSpc>
                <a:spcPct val="100000"/>
              </a:lnSpc>
              <a:spcBef>
                <a:spcPts val="95"/>
              </a:spcBef>
            </a:pPr>
            <a:r>
              <a:rPr lang="en-US" sz="4000" dirty="0" smtClean="0"/>
              <a:t>ACS Product Release</a:t>
            </a:r>
            <a:endParaRPr sz="4000" spc="-5" dirty="0"/>
          </a:p>
        </p:txBody>
      </p:sp>
      <p:sp>
        <p:nvSpPr>
          <p:cNvPr id="3" name="object 3"/>
          <p:cNvSpPr txBox="1"/>
          <p:nvPr/>
        </p:nvSpPr>
        <p:spPr>
          <a:xfrm>
            <a:off x="583374" y="961617"/>
            <a:ext cx="9563735" cy="4595489"/>
          </a:xfrm>
          <a:prstGeom prst="rect">
            <a:avLst/>
          </a:prstGeom>
        </p:spPr>
        <p:txBody>
          <a:bodyPr vert="horz" wrap="square" lIns="0" tIns="57785" rIns="0" bIns="0" rtlCol="0">
            <a:spAutoFit/>
          </a:bodyPr>
          <a:lstStyle/>
          <a:p>
            <a:pPr marL="12700" marR="4278630">
              <a:lnSpc>
                <a:spcPts val="2810"/>
              </a:lnSpc>
              <a:spcBef>
                <a:spcPts val="455"/>
              </a:spcBef>
            </a:pPr>
            <a:r>
              <a:rPr sz="2600" b="1" spc="-30" dirty="0">
                <a:latin typeface="Calibri"/>
                <a:cs typeface="Calibri"/>
              </a:rPr>
              <a:t>Thursday, </a:t>
            </a:r>
            <a:r>
              <a:rPr sz="2600" b="1" spc="-10" dirty="0">
                <a:latin typeface="Calibri"/>
                <a:cs typeface="Calibri"/>
              </a:rPr>
              <a:t>September </a:t>
            </a:r>
            <a:r>
              <a:rPr sz="2600" b="1" spc="5" dirty="0">
                <a:latin typeface="Calibri"/>
                <a:cs typeface="Calibri"/>
              </a:rPr>
              <a:t>17</a:t>
            </a:r>
            <a:r>
              <a:rPr sz="2550" b="1" spc="7" baseline="26143" dirty="0">
                <a:latin typeface="Calibri"/>
                <a:cs typeface="Calibri"/>
              </a:rPr>
              <a:t>th </a:t>
            </a:r>
            <a:r>
              <a:rPr sz="2600" b="1" spc="-5" dirty="0">
                <a:latin typeface="Calibri"/>
                <a:cs typeface="Calibri"/>
              </a:rPr>
              <a:t>(Sept. </a:t>
            </a:r>
            <a:r>
              <a:rPr sz="2600" b="1" dirty="0">
                <a:latin typeface="Calibri"/>
                <a:cs typeface="Calibri"/>
              </a:rPr>
              <a:t>15 </a:t>
            </a:r>
            <a:r>
              <a:rPr sz="2600" b="1" spc="-15" dirty="0">
                <a:latin typeface="Calibri"/>
                <a:cs typeface="Calibri"/>
              </a:rPr>
              <a:t>for  </a:t>
            </a:r>
            <a:r>
              <a:rPr sz="2600" b="1" spc="-10" dirty="0">
                <a:latin typeface="Calibri"/>
                <a:cs typeface="Calibri"/>
              </a:rPr>
              <a:t>Embargo</a:t>
            </a:r>
            <a:r>
              <a:rPr sz="2600" b="1" spc="-15" dirty="0">
                <a:latin typeface="Calibri"/>
                <a:cs typeface="Calibri"/>
              </a:rPr>
              <a:t> </a:t>
            </a:r>
            <a:r>
              <a:rPr sz="2600" b="1" spc="-5" dirty="0">
                <a:latin typeface="Calibri"/>
                <a:cs typeface="Calibri"/>
              </a:rPr>
              <a:t>users)</a:t>
            </a:r>
            <a:endParaRPr sz="2600" dirty="0">
              <a:latin typeface="Calibri"/>
              <a:cs typeface="Calibri"/>
            </a:endParaRPr>
          </a:p>
          <a:p>
            <a:pPr marL="698500" indent="-228600">
              <a:lnSpc>
                <a:spcPct val="100000"/>
              </a:lnSpc>
              <a:spcBef>
                <a:spcPts val="145"/>
              </a:spcBef>
              <a:buFont typeface="Arial"/>
              <a:buChar char="•"/>
              <a:tabLst>
                <a:tab pos="699135" algn="l"/>
              </a:tabLst>
            </a:pPr>
            <a:r>
              <a:rPr sz="2600" dirty="0">
                <a:latin typeface="Calibri"/>
                <a:cs typeface="Calibri"/>
              </a:rPr>
              <a:t>2019 </a:t>
            </a:r>
            <a:r>
              <a:rPr sz="2600" spc="-5" dirty="0">
                <a:latin typeface="Calibri"/>
                <a:cs typeface="Calibri"/>
              </a:rPr>
              <a:t>ACS </a:t>
            </a:r>
            <a:r>
              <a:rPr sz="2600" spc="-10" dirty="0">
                <a:latin typeface="Calibri"/>
                <a:cs typeface="Calibri"/>
              </a:rPr>
              <a:t>1-year </a:t>
            </a:r>
            <a:r>
              <a:rPr sz="2600" spc="-5" dirty="0">
                <a:latin typeface="Calibri"/>
                <a:cs typeface="Calibri"/>
              </a:rPr>
              <a:t>public</a:t>
            </a:r>
            <a:r>
              <a:rPr sz="2600" spc="-50" dirty="0">
                <a:latin typeface="Calibri"/>
                <a:cs typeface="Calibri"/>
              </a:rPr>
              <a:t> </a:t>
            </a:r>
            <a:r>
              <a:rPr sz="2600" spc="-5" dirty="0">
                <a:latin typeface="Calibri"/>
                <a:cs typeface="Calibri"/>
              </a:rPr>
              <a:t>release</a:t>
            </a:r>
            <a:endParaRPr sz="2600" dirty="0">
              <a:latin typeface="Calibri"/>
              <a:cs typeface="Calibri"/>
            </a:endParaRPr>
          </a:p>
          <a:p>
            <a:pPr marL="1155700" lvl="1" indent="-228600">
              <a:lnSpc>
                <a:spcPct val="100000"/>
              </a:lnSpc>
              <a:spcBef>
                <a:spcPts val="259"/>
              </a:spcBef>
              <a:buFont typeface="Arial"/>
              <a:buChar char="•"/>
              <a:tabLst>
                <a:tab pos="1155065" algn="l"/>
                <a:tab pos="1156335" algn="l"/>
              </a:tabLst>
            </a:pPr>
            <a:r>
              <a:rPr sz="2200" spc="-15" dirty="0">
                <a:latin typeface="Calibri"/>
                <a:cs typeface="Calibri"/>
              </a:rPr>
              <a:t>Data</a:t>
            </a:r>
            <a:r>
              <a:rPr sz="2200" spc="-10" dirty="0">
                <a:latin typeface="Calibri"/>
                <a:cs typeface="Calibri"/>
              </a:rPr>
              <a:t> Profiles</a:t>
            </a:r>
            <a:endParaRPr sz="2200" dirty="0">
              <a:latin typeface="Calibri"/>
              <a:cs typeface="Calibri"/>
            </a:endParaRPr>
          </a:p>
          <a:p>
            <a:pPr marL="1155700" lvl="1" indent="-228600">
              <a:lnSpc>
                <a:spcPct val="100000"/>
              </a:lnSpc>
              <a:spcBef>
                <a:spcPts val="240"/>
              </a:spcBef>
              <a:buFont typeface="Arial"/>
              <a:buChar char="•"/>
              <a:tabLst>
                <a:tab pos="1155065" algn="l"/>
                <a:tab pos="1156335" algn="l"/>
              </a:tabLst>
            </a:pPr>
            <a:r>
              <a:rPr sz="2200" spc="-10" dirty="0">
                <a:latin typeface="Calibri"/>
                <a:cs typeface="Calibri"/>
              </a:rPr>
              <a:t>Detailed </a:t>
            </a:r>
            <a:r>
              <a:rPr sz="2200" spc="-35" dirty="0">
                <a:latin typeface="Calibri"/>
                <a:cs typeface="Calibri"/>
              </a:rPr>
              <a:t>Tables</a:t>
            </a:r>
            <a:endParaRPr sz="2200" dirty="0">
              <a:latin typeface="Calibri"/>
              <a:cs typeface="Calibri"/>
            </a:endParaRPr>
          </a:p>
          <a:p>
            <a:pPr marL="1155700" lvl="1" indent="-228600">
              <a:lnSpc>
                <a:spcPct val="100000"/>
              </a:lnSpc>
              <a:spcBef>
                <a:spcPts val="225"/>
              </a:spcBef>
              <a:buFont typeface="Arial"/>
              <a:buChar char="•"/>
              <a:tabLst>
                <a:tab pos="1155065" algn="l"/>
                <a:tab pos="1156335" algn="l"/>
              </a:tabLst>
            </a:pPr>
            <a:r>
              <a:rPr sz="2200" spc="-5" dirty="0">
                <a:latin typeface="Calibri"/>
                <a:cs typeface="Calibri"/>
              </a:rPr>
              <a:t>Comparison</a:t>
            </a:r>
            <a:r>
              <a:rPr sz="2200" spc="-30" dirty="0">
                <a:latin typeface="Calibri"/>
                <a:cs typeface="Calibri"/>
              </a:rPr>
              <a:t> </a:t>
            </a:r>
            <a:r>
              <a:rPr sz="2200" spc="-10" dirty="0">
                <a:latin typeface="Calibri"/>
                <a:cs typeface="Calibri"/>
              </a:rPr>
              <a:t>Profiles</a:t>
            </a:r>
            <a:endParaRPr sz="2200" dirty="0">
              <a:latin typeface="Calibri"/>
              <a:cs typeface="Calibri"/>
            </a:endParaRPr>
          </a:p>
          <a:p>
            <a:pPr marL="1155700" lvl="1" indent="-228600">
              <a:lnSpc>
                <a:spcPct val="100000"/>
              </a:lnSpc>
              <a:spcBef>
                <a:spcPts val="240"/>
              </a:spcBef>
              <a:buFont typeface="Arial"/>
              <a:buChar char="•"/>
              <a:tabLst>
                <a:tab pos="1155065" algn="l"/>
                <a:tab pos="1156335" algn="l"/>
              </a:tabLst>
            </a:pPr>
            <a:r>
              <a:rPr sz="2200" spc="-10" dirty="0">
                <a:latin typeface="Calibri"/>
                <a:cs typeface="Calibri"/>
              </a:rPr>
              <a:t>Selected </a:t>
            </a:r>
            <a:r>
              <a:rPr sz="2200" spc="-15" dirty="0">
                <a:latin typeface="Calibri"/>
                <a:cs typeface="Calibri"/>
              </a:rPr>
              <a:t>Population</a:t>
            </a:r>
            <a:r>
              <a:rPr sz="2200" spc="20" dirty="0">
                <a:latin typeface="Calibri"/>
                <a:cs typeface="Calibri"/>
              </a:rPr>
              <a:t> </a:t>
            </a:r>
            <a:r>
              <a:rPr sz="2200" spc="-10" dirty="0">
                <a:latin typeface="Calibri"/>
                <a:cs typeface="Calibri"/>
              </a:rPr>
              <a:t>Profiles</a:t>
            </a:r>
            <a:endParaRPr sz="2200" dirty="0">
              <a:latin typeface="Calibri"/>
              <a:cs typeface="Calibri"/>
            </a:endParaRPr>
          </a:p>
          <a:p>
            <a:pPr marL="1155700" lvl="1" indent="-228600">
              <a:lnSpc>
                <a:spcPct val="100000"/>
              </a:lnSpc>
              <a:spcBef>
                <a:spcPts val="240"/>
              </a:spcBef>
              <a:buFont typeface="Arial"/>
              <a:buChar char="•"/>
              <a:tabLst>
                <a:tab pos="1155065" algn="l"/>
                <a:tab pos="1156335" algn="l"/>
              </a:tabLst>
            </a:pPr>
            <a:r>
              <a:rPr sz="2200" spc="-10" dirty="0">
                <a:latin typeface="Calibri"/>
                <a:cs typeface="Calibri"/>
              </a:rPr>
              <a:t>Subject</a:t>
            </a:r>
            <a:r>
              <a:rPr sz="2200" spc="10" dirty="0">
                <a:latin typeface="Calibri"/>
                <a:cs typeface="Calibri"/>
              </a:rPr>
              <a:t> </a:t>
            </a:r>
            <a:r>
              <a:rPr sz="2200" spc="-35" dirty="0">
                <a:latin typeface="Calibri"/>
                <a:cs typeface="Calibri"/>
              </a:rPr>
              <a:t>Tables</a:t>
            </a:r>
            <a:endParaRPr sz="2200" dirty="0">
              <a:latin typeface="Calibri"/>
              <a:cs typeface="Calibri"/>
            </a:endParaRPr>
          </a:p>
          <a:p>
            <a:pPr marL="1155700" lvl="1" indent="-228600">
              <a:lnSpc>
                <a:spcPct val="100000"/>
              </a:lnSpc>
              <a:spcBef>
                <a:spcPts val="229"/>
              </a:spcBef>
              <a:buFont typeface="Arial"/>
              <a:buChar char="•"/>
              <a:tabLst>
                <a:tab pos="1155065" algn="l"/>
                <a:tab pos="1156335" algn="l"/>
              </a:tabLst>
            </a:pPr>
            <a:r>
              <a:rPr sz="2200" spc="-5" dirty="0">
                <a:latin typeface="Calibri"/>
                <a:cs typeface="Calibri"/>
              </a:rPr>
              <a:t>Summary</a:t>
            </a:r>
            <a:r>
              <a:rPr sz="2200" spc="15" dirty="0">
                <a:latin typeface="Calibri"/>
                <a:cs typeface="Calibri"/>
              </a:rPr>
              <a:t> </a:t>
            </a:r>
            <a:r>
              <a:rPr sz="2200" spc="-5" dirty="0">
                <a:latin typeface="Calibri"/>
                <a:cs typeface="Calibri"/>
              </a:rPr>
              <a:t>File</a:t>
            </a:r>
            <a:endParaRPr sz="2200" dirty="0">
              <a:latin typeface="Calibri"/>
              <a:cs typeface="Calibri"/>
            </a:endParaRPr>
          </a:p>
          <a:p>
            <a:pPr marL="698500" marR="3749040" indent="-228600">
              <a:lnSpc>
                <a:spcPts val="2810"/>
              </a:lnSpc>
              <a:spcBef>
                <a:spcPts val="515"/>
              </a:spcBef>
              <a:buFont typeface="Arial"/>
              <a:buChar char="•"/>
              <a:tabLst>
                <a:tab pos="699135" algn="l"/>
              </a:tabLst>
            </a:pPr>
            <a:r>
              <a:rPr sz="2600" spc="-5" dirty="0">
                <a:latin typeface="Calibri"/>
                <a:cs typeface="Calibri"/>
              </a:rPr>
              <a:t>ACS </a:t>
            </a:r>
            <a:r>
              <a:rPr sz="2600" spc="-15" dirty="0">
                <a:latin typeface="Calibri"/>
                <a:cs typeface="Calibri"/>
              </a:rPr>
              <a:t>Data </a:t>
            </a:r>
            <a:r>
              <a:rPr sz="2600" spc="-40" dirty="0">
                <a:latin typeface="Calibri"/>
                <a:cs typeface="Calibri"/>
              </a:rPr>
              <a:t>Tools: </a:t>
            </a:r>
            <a:r>
              <a:rPr sz="2600" spc="-20" dirty="0">
                <a:latin typeface="Calibri"/>
                <a:cs typeface="Calibri"/>
              </a:rPr>
              <a:t>data.census.gov, </a:t>
            </a:r>
            <a:r>
              <a:rPr sz="2600" spc="5" dirty="0">
                <a:latin typeface="Calibri"/>
                <a:cs typeface="Calibri"/>
              </a:rPr>
              <a:t>My  </a:t>
            </a:r>
            <a:r>
              <a:rPr sz="2600" spc="-5" dirty="0">
                <a:latin typeface="Calibri"/>
                <a:cs typeface="Calibri"/>
              </a:rPr>
              <a:t>Congressional District, </a:t>
            </a:r>
            <a:r>
              <a:rPr sz="2600" spc="-10" dirty="0">
                <a:latin typeface="Calibri"/>
                <a:cs typeface="Calibri"/>
              </a:rPr>
              <a:t>QuickFacts,</a:t>
            </a:r>
            <a:r>
              <a:rPr sz="2600" spc="-40" dirty="0">
                <a:latin typeface="Calibri"/>
                <a:cs typeface="Calibri"/>
              </a:rPr>
              <a:t> </a:t>
            </a:r>
            <a:r>
              <a:rPr sz="2600" dirty="0">
                <a:latin typeface="Calibri"/>
                <a:cs typeface="Calibri"/>
              </a:rPr>
              <a:t>API</a:t>
            </a:r>
          </a:p>
          <a:p>
            <a:pPr marL="698500" indent="-228600">
              <a:lnSpc>
                <a:spcPct val="100000"/>
              </a:lnSpc>
              <a:spcBef>
                <a:spcPts val="150"/>
              </a:spcBef>
              <a:buFont typeface="Arial"/>
              <a:buChar char="•"/>
              <a:tabLst>
                <a:tab pos="699135" algn="l"/>
              </a:tabLst>
            </a:pPr>
            <a:r>
              <a:rPr sz="2600" spc="-10" dirty="0" smtClean="0">
                <a:latin typeface="Calibri"/>
                <a:cs typeface="Calibri"/>
              </a:rPr>
              <a:t>Visualizations</a:t>
            </a:r>
            <a:endParaRPr sz="2600" dirty="0">
              <a:latin typeface="Calibri"/>
              <a:cs typeface="Calibri"/>
            </a:endParaRPr>
          </a:p>
        </p:txBody>
      </p:sp>
      <p:sp>
        <p:nvSpPr>
          <p:cNvPr id="4" name="object 4"/>
          <p:cNvSpPr txBox="1"/>
          <p:nvPr/>
        </p:nvSpPr>
        <p:spPr>
          <a:xfrm>
            <a:off x="7886330" y="4689664"/>
            <a:ext cx="3512820" cy="228600"/>
          </a:xfrm>
          <a:prstGeom prst="rect">
            <a:avLst/>
          </a:prstGeom>
        </p:spPr>
        <p:txBody>
          <a:bodyPr vert="horz" wrap="square" lIns="0" tIns="0" rIns="0" bIns="0" rtlCol="0">
            <a:spAutoFit/>
          </a:bodyPr>
          <a:lstStyle/>
          <a:p>
            <a:pPr>
              <a:lnSpc>
                <a:spcPts val="1710"/>
              </a:lnSpc>
            </a:pPr>
            <a:r>
              <a:rPr sz="1800" spc="-5" dirty="0">
                <a:solidFill>
                  <a:srgbClr val="44546A"/>
                </a:solidFill>
                <a:latin typeface="Calibri"/>
                <a:cs typeface="Calibri"/>
              </a:rPr>
              <a:t>census.gov/library/visualizations.html</a:t>
            </a:r>
            <a:endParaRPr sz="1800">
              <a:latin typeface="Calibri"/>
              <a:cs typeface="Calibri"/>
            </a:endParaRPr>
          </a:p>
        </p:txBody>
      </p:sp>
      <p:sp>
        <p:nvSpPr>
          <p:cNvPr id="5" name="object 5"/>
          <p:cNvSpPr/>
          <p:nvPr/>
        </p:nvSpPr>
        <p:spPr>
          <a:xfrm>
            <a:off x="7296911" y="1143000"/>
            <a:ext cx="4180332" cy="3970019"/>
          </a:xfrm>
          <a:prstGeom prst="rect">
            <a:avLst/>
          </a:prstGeom>
          <a:blipFill>
            <a:blip r:embed="rId3" cstate="print"/>
            <a:stretch>
              <a:fillRect/>
            </a:stretch>
          </a:blipFill>
        </p:spPr>
        <p:txBody>
          <a:bodyPr wrap="square" lIns="0" tIns="0" rIns="0" bIns="0" rtlCol="0"/>
          <a:lstStyle/>
          <a:p>
            <a:endParaRPr/>
          </a:p>
        </p:txBody>
      </p:sp>
      <p:sp>
        <p:nvSpPr>
          <p:cNvPr id="7" name="Rectangle 6"/>
          <p:cNvSpPr/>
          <p:nvPr/>
        </p:nvSpPr>
        <p:spPr>
          <a:xfrm>
            <a:off x="2663958" y="5594483"/>
            <a:ext cx="7483151" cy="369332"/>
          </a:xfrm>
          <a:prstGeom prst="rect">
            <a:avLst/>
          </a:prstGeom>
        </p:spPr>
        <p:txBody>
          <a:bodyPr wrap="square">
            <a:spAutoFit/>
          </a:bodyPr>
          <a:lstStyle/>
          <a:p>
            <a:r>
              <a:rPr lang="en-US" dirty="0" smtClean="0">
                <a:hlinkClick r:id="rId4"/>
              </a:rPr>
              <a:t>census.gov/programs-surveys/</a:t>
            </a:r>
            <a:r>
              <a:rPr lang="en-US" dirty="0" err="1" smtClean="0">
                <a:hlinkClick r:id="rId4"/>
              </a:rPr>
              <a:t>acs</a:t>
            </a:r>
            <a:r>
              <a:rPr lang="en-US" dirty="0" smtClean="0">
                <a:hlinkClick r:id="rId4"/>
              </a:rPr>
              <a:t>/news/data-releases/2019/release-schedule</a:t>
            </a:r>
            <a:endParaRPr lang="en-US" dirty="0"/>
          </a:p>
        </p:txBody>
      </p:sp>
    </p:spTree>
    <p:extLst>
      <p:ext uri="{BB962C8B-B14F-4D97-AF65-F5344CB8AC3E}">
        <p14:creationId xmlns:p14="http://schemas.microsoft.com/office/powerpoint/2010/main" val="1479233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94278"/>
            <a:ext cx="11082228" cy="627736"/>
          </a:xfrm>
          <a:prstGeom prst="rect">
            <a:avLst/>
          </a:prstGeom>
        </p:spPr>
        <p:txBody>
          <a:bodyPr vert="horz" wrap="square" lIns="0" tIns="12065" rIns="0" bIns="0" rtlCol="0">
            <a:spAutoFit/>
          </a:bodyPr>
          <a:lstStyle/>
          <a:p>
            <a:pPr marL="12700">
              <a:lnSpc>
                <a:spcPct val="100000"/>
              </a:lnSpc>
              <a:spcBef>
                <a:spcPts val="95"/>
              </a:spcBef>
            </a:pPr>
            <a:r>
              <a:rPr lang="en-US" sz="4000" dirty="0" smtClean="0"/>
              <a:t>ACS Content Changes Impacting Data Products</a:t>
            </a:r>
            <a:endParaRPr sz="4000" spc="-20" dirty="0"/>
          </a:p>
        </p:txBody>
      </p:sp>
      <p:sp>
        <p:nvSpPr>
          <p:cNvPr id="3" name="object 3"/>
          <p:cNvSpPr txBox="1"/>
          <p:nvPr/>
        </p:nvSpPr>
        <p:spPr>
          <a:xfrm>
            <a:off x="916939" y="1175409"/>
            <a:ext cx="5227320" cy="1292225"/>
          </a:xfrm>
          <a:prstGeom prst="rect">
            <a:avLst/>
          </a:prstGeom>
        </p:spPr>
        <p:txBody>
          <a:bodyPr vert="horz" wrap="square" lIns="0" tIns="200660" rIns="0" bIns="0" rtlCol="0">
            <a:spAutoFit/>
          </a:bodyPr>
          <a:lstStyle/>
          <a:p>
            <a:pPr marL="12700">
              <a:lnSpc>
                <a:spcPct val="100000"/>
              </a:lnSpc>
              <a:spcBef>
                <a:spcPts val="1580"/>
              </a:spcBef>
            </a:pPr>
            <a:r>
              <a:rPr sz="3200" b="1" spc="-5" dirty="0">
                <a:latin typeface="Calibri"/>
                <a:cs typeface="Calibri"/>
              </a:rPr>
              <a:t>Relationship </a:t>
            </a:r>
            <a:r>
              <a:rPr sz="3200" b="1" spc="-20" dirty="0">
                <a:latin typeface="Calibri"/>
                <a:cs typeface="Calibri"/>
              </a:rPr>
              <a:t>to</a:t>
            </a:r>
            <a:r>
              <a:rPr sz="3200" b="1" spc="-60" dirty="0">
                <a:latin typeface="Calibri"/>
                <a:cs typeface="Calibri"/>
              </a:rPr>
              <a:t> </a:t>
            </a:r>
            <a:r>
              <a:rPr sz="3200" b="1" dirty="0">
                <a:latin typeface="Calibri"/>
                <a:cs typeface="Calibri"/>
              </a:rPr>
              <a:t>Householder</a:t>
            </a:r>
            <a:endParaRPr sz="3200">
              <a:latin typeface="Calibri"/>
              <a:cs typeface="Calibri"/>
            </a:endParaRPr>
          </a:p>
          <a:p>
            <a:pPr marL="241300" indent="-228600">
              <a:lnSpc>
                <a:spcPct val="100000"/>
              </a:lnSpc>
              <a:spcBef>
                <a:spcPts val="1290"/>
              </a:spcBef>
              <a:buFont typeface="Arial"/>
              <a:buChar char="•"/>
              <a:tabLst>
                <a:tab pos="241935" algn="l"/>
              </a:tabLst>
            </a:pPr>
            <a:r>
              <a:rPr sz="2800" spc="-10" dirty="0">
                <a:latin typeface="Calibri"/>
                <a:cs typeface="Calibri"/>
              </a:rPr>
              <a:t>Specific </a:t>
            </a:r>
            <a:r>
              <a:rPr sz="2800" spc="-15" dirty="0">
                <a:latin typeface="Calibri"/>
                <a:cs typeface="Calibri"/>
              </a:rPr>
              <a:t>information </a:t>
            </a:r>
            <a:r>
              <a:rPr sz="2800" spc="-10" dirty="0">
                <a:latin typeface="Calibri"/>
                <a:cs typeface="Calibri"/>
              </a:rPr>
              <a:t>now</a:t>
            </a:r>
            <a:r>
              <a:rPr sz="2800" spc="20" dirty="0">
                <a:latin typeface="Calibri"/>
                <a:cs typeface="Calibri"/>
              </a:rPr>
              <a:t> </a:t>
            </a:r>
            <a:r>
              <a:rPr sz="2800" spc="-10" dirty="0">
                <a:latin typeface="Calibri"/>
                <a:cs typeface="Calibri"/>
              </a:rPr>
              <a:t>collected</a:t>
            </a:r>
            <a:endParaRPr sz="2800">
              <a:latin typeface="Calibri"/>
              <a:cs typeface="Calibri"/>
            </a:endParaRPr>
          </a:p>
        </p:txBody>
      </p:sp>
      <p:sp>
        <p:nvSpPr>
          <p:cNvPr id="4" name="object 4"/>
          <p:cNvSpPr txBox="1">
            <a:spLocks noGrp="1"/>
          </p:cNvSpPr>
          <p:nvPr>
            <p:ph type="body" idx="1"/>
          </p:nvPr>
        </p:nvSpPr>
        <p:spPr>
          <a:xfrm>
            <a:off x="916939" y="2497194"/>
            <a:ext cx="10515600" cy="3039935"/>
          </a:xfrm>
          <a:prstGeom prst="rect">
            <a:avLst/>
          </a:prstGeom>
        </p:spPr>
        <p:txBody>
          <a:bodyPr vert="horz" wrap="square" lIns="0" tIns="135255" rIns="0" bIns="0" rtlCol="0">
            <a:spAutoFit/>
          </a:bodyPr>
          <a:lstStyle/>
          <a:p>
            <a:pPr marL="12700" indent="0">
              <a:lnSpc>
                <a:spcPct val="100000"/>
              </a:lnSpc>
              <a:spcBef>
                <a:spcPts val="1065"/>
              </a:spcBef>
              <a:buNone/>
            </a:pPr>
            <a:r>
              <a:rPr spc="-25" dirty="0"/>
              <a:t>for </a:t>
            </a:r>
            <a:r>
              <a:rPr spc="-10" dirty="0"/>
              <a:t>the </a:t>
            </a:r>
            <a:r>
              <a:rPr spc="-15" dirty="0"/>
              <a:t>following</a:t>
            </a:r>
            <a:r>
              <a:rPr spc="40" dirty="0"/>
              <a:t> </a:t>
            </a:r>
            <a:r>
              <a:rPr spc="-15" dirty="0"/>
              <a:t>categories:</a:t>
            </a:r>
          </a:p>
          <a:p>
            <a:pPr marL="698500" indent="-228600">
              <a:lnSpc>
                <a:spcPct val="100000"/>
              </a:lnSpc>
              <a:spcBef>
                <a:spcPts val="830"/>
              </a:spcBef>
              <a:buFont typeface="Arial"/>
              <a:buChar char="•"/>
              <a:tabLst>
                <a:tab pos="698500" algn="l"/>
              </a:tabLst>
            </a:pPr>
            <a:r>
              <a:rPr sz="2400" spc="-10" dirty="0"/>
              <a:t>Opposite-sex</a:t>
            </a:r>
            <a:r>
              <a:rPr sz="2400" spc="-5" dirty="0"/>
              <a:t> </a:t>
            </a:r>
            <a:r>
              <a:rPr sz="2400" spc="-10" dirty="0"/>
              <a:t>spouse</a:t>
            </a:r>
            <a:endParaRPr sz="2400" dirty="0"/>
          </a:p>
          <a:p>
            <a:pPr marL="698500" indent="-228600">
              <a:lnSpc>
                <a:spcPct val="100000"/>
              </a:lnSpc>
              <a:spcBef>
                <a:spcPts val="815"/>
              </a:spcBef>
              <a:buFont typeface="Arial"/>
              <a:buChar char="•"/>
              <a:tabLst>
                <a:tab pos="698500" algn="l"/>
              </a:tabLst>
            </a:pPr>
            <a:r>
              <a:rPr sz="2400" spc="-10" dirty="0"/>
              <a:t>Opposite-sex </a:t>
            </a:r>
            <a:r>
              <a:rPr sz="2400" spc="-5" dirty="0"/>
              <a:t>unmarried</a:t>
            </a:r>
            <a:r>
              <a:rPr sz="2400" spc="-15" dirty="0"/>
              <a:t> </a:t>
            </a:r>
            <a:r>
              <a:rPr sz="2400" spc="-5" dirty="0"/>
              <a:t>partner</a:t>
            </a:r>
            <a:endParaRPr sz="2400" dirty="0"/>
          </a:p>
          <a:p>
            <a:pPr marL="698500" indent="-228600">
              <a:lnSpc>
                <a:spcPct val="100000"/>
              </a:lnSpc>
              <a:spcBef>
                <a:spcPts val="815"/>
              </a:spcBef>
              <a:buFont typeface="Arial"/>
              <a:buChar char="•"/>
              <a:tabLst>
                <a:tab pos="698500" algn="l"/>
              </a:tabLst>
            </a:pPr>
            <a:r>
              <a:rPr sz="2400" spc="-5" dirty="0"/>
              <a:t>Same-sex</a:t>
            </a:r>
            <a:r>
              <a:rPr sz="2400" spc="-15" dirty="0"/>
              <a:t> </a:t>
            </a:r>
            <a:r>
              <a:rPr sz="2400" spc="-10" dirty="0"/>
              <a:t>spouse</a:t>
            </a:r>
            <a:endParaRPr sz="2400" dirty="0"/>
          </a:p>
          <a:p>
            <a:pPr marL="698500" indent="-228600">
              <a:lnSpc>
                <a:spcPct val="100000"/>
              </a:lnSpc>
              <a:spcBef>
                <a:spcPts val="805"/>
              </a:spcBef>
              <a:buFont typeface="Arial"/>
              <a:buChar char="•"/>
              <a:tabLst>
                <a:tab pos="698500" algn="l"/>
              </a:tabLst>
            </a:pPr>
            <a:r>
              <a:rPr sz="2400" spc="-5" dirty="0"/>
              <a:t>Same-sex unmarried</a:t>
            </a:r>
            <a:r>
              <a:rPr sz="2400" spc="-30" dirty="0"/>
              <a:t> </a:t>
            </a:r>
            <a:r>
              <a:rPr sz="2400" spc="-5" dirty="0"/>
              <a:t>partner</a:t>
            </a:r>
            <a:endParaRPr sz="2400" dirty="0"/>
          </a:p>
          <a:p>
            <a:pPr marL="241300" indent="-228600">
              <a:lnSpc>
                <a:spcPct val="100000"/>
              </a:lnSpc>
              <a:spcBef>
                <a:spcPts val="1245"/>
              </a:spcBef>
              <a:buFont typeface="Arial"/>
              <a:buChar char="•"/>
              <a:tabLst>
                <a:tab pos="241935" algn="l"/>
              </a:tabLst>
            </a:pPr>
            <a:r>
              <a:rPr spc="-15" dirty="0"/>
              <a:t>Roomer/boarder category</a:t>
            </a:r>
            <a:r>
              <a:rPr spc="10" dirty="0"/>
              <a:t> </a:t>
            </a:r>
            <a:r>
              <a:rPr spc="-10" dirty="0"/>
              <a:t>deleted</a:t>
            </a:r>
          </a:p>
        </p:txBody>
      </p:sp>
      <p:sp>
        <p:nvSpPr>
          <p:cNvPr id="5" name="object 5"/>
          <p:cNvSpPr/>
          <p:nvPr/>
        </p:nvSpPr>
        <p:spPr>
          <a:xfrm>
            <a:off x="6324600" y="2537460"/>
            <a:ext cx="5515343" cy="21625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320028" y="2532888"/>
            <a:ext cx="5524500" cy="2171700"/>
          </a:xfrm>
          <a:custGeom>
            <a:avLst/>
            <a:gdLst/>
            <a:ahLst/>
            <a:cxnLst/>
            <a:rect l="l" t="t" r="r" b="b"/>
            <a:pathLst>
              <a:path w="5524500" h="2171700">
                <a:moveTo>
                  <a:pt x="0" y="0"/>
                </a:moveTo>
                <a:lnTo>
                  <a:pt x="5524500" y="0"/>
                </a:lnTo>
                <a:lnTo>
                  <a:pt x="5524500" y="2171700"/>
                </a:lnTo>
                <a:lnTo>
                  <a:pt x="0" y="2171700"/>
                </a:lnTo>
                <a:lnTo>
                  <a:pt x="0" y="0"/>
                </a:lnTo>
                <a:close/>
              </a:path>
            </a:pathLst>
          </a:custGeom>
          <a:ln w="9144">
            <a:solidFill>
              <a:srgbClr val="5B9BD5"/>
            </a:solidFill>
          </a:ln>
        </p:spPr>
        <p:txBody>
          <a:bodyPr wrap="square" lIns="0" tIns="0" rIns="0" bIns="0" rtlCol="0"/>
          <a:lstStyle/>
          <a:p>
            <a:endParaRPr/>
          </a:p>
        </p:txBody>
      </p:sp>
      <p:sp>
        <p:nvSpPr>
          <p:cNvPr id="9" name="Rectangle 8"/>
          <p:cNvSpPr/>
          <p:nvPr/>
        </p:nvSpPr>
        <p:spPr>
          <a:xfrm>
            <a:off x="1238844" y="5591894"/>
            <a:ext cx="9871789" cy="369332"/>
          </a:xfrm>
          <a:prstGeom prst="rect">
            <a:avLst/>
          </a:prstGeom>
        </p:spPr>
        <p:txBody>
          <a:bodyPr wrap="square">
            <a:spAutoFit/>
          </a:bodyPr>
          <a:lstStyle/>
          <a:p>
            <a:r>
              <a:rPr lang="en-US" dirty="0" smtClean="0">
                <a:hlinkClick r:id="rId4"/>
              </a:rPr>
              <a:t>census.gov/programs-surveys/</a:t>
            </a:r>
            <a:r>
              <a:rPr lang="en-US" dirty="0" err="1" smtClean="0">
                <a:hlinkClick r:id="rId4"/>
              </a:rPr>
              <a:t>acs</a:t>
            </a:r>
            <a:r>
              <a:rPr lang="en-US" dirty="0" smtClean="0">
                <a:hlinkClick r:id="rId4"/>
              </a:rPr>
              <a:t>/technical-documentation/table-and-geography-changes/2019/1-year</a:t>
            </a:r>
            <a:endParaRPr lang="en-US" dirty="0"/>
          </a:p>
        </p:txBody>
      </p:sp>
    </p:spTree>
    <p:extLst>
      <p:ext uri="{BB962C8B-B14F-4D97-AF65-F5344CB8AC3E}">
        <p14:creationId xmlns:p14="http://schemas.microsoft.com/office/powerpoint/2010/main" val="1476679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27501" y="1637413"/>
            <a:ext cx="11330255" cy="2821305"/>
            <a:chOff x="427502" y="2514491"/>
            <a:chExt cx="11330255" cy="2821305"/>
          </a:xfrm>
        </p:grpSpPr>
        <p:sp>
          <p:nvSpPr>
            <p:cNvPr id="3" name="object 3"/>
            <p:cNvSpPr txBox="1"/>
            <p:nvPr/>
          </p:nvSpPr>
          <p:spPr>
            <a:xfrm>
              <a:off x="5899247" y="2514491"/>
              <a:ext cx="5858510" cy="2821305"/>
            </a:xfrm>
            <a:prstGeom prst="rect">
              <a:avLst/>
            </a:prstGeom>
          </p:spPr>
          <p:txBody>
            <a:bodyPr vert="horz" wrap="square" lIns="0" tIns="102870" rIns="0" bIns="0" rtlCol="0">
              <a:spAutoFit/>
            </a:bodyPr>
            <a:lstStyle/>
            <a:p>
              <a:pPr marL="12700">
                <a:lnSpc>
                  <a:spcPct val="100000"/>
                </a:lnSpc>
                <a:spcBef>
                  <a:spcPts val="810"/>
                </a:spcBef>
              </a:pPr>
              <a:r>
                <a:rPr sz="2600" dirty="0">
                  <a:latin typeface="Calibri"/>
                  <a:cs typeface="Calibri"/>
                </a:rPr>
                <a:t>2019</a:t>
              </a:r>
              <a:r>
                <a:rPr sz="2600" spc="-40" dirty="0">
                  <a:latin typeface="Calibri"/>
                  <a:cs typeface="Calibri"/>
                </a:rPr>
                <a:t> </a:t>
              </a:r>
              <a:r>
                <a:rPr sz="2600" spc="-10" dirty="0">
                  <a:latin typeface="Calibri"/>
                  <a:cs typeface="Calibri"/>
                </a:rPr>
                <a:t>categories:</a:t>
              </a:r>
              <a:endParaRPr sz="2600" dirty="0">
                <a:latin typeface="Calibri"/>
                <a:cs typeface="Calibri"/>
              </a:endParaRPr>
            </a:p>
            <a:p>
              <a:pPr marL="699135" indent="-229235">
                <a:lnSpc>
                  <a:spcPct val="100000"/>
                </a:lnSpc>
                <a:spcBef>
                  <a:spcPts val="590"/>
                </a:spcBef>
                <a:buFont typeface="Arial"/>
                <a:buChar char="•"/>
                <a:tabLst>
                  <a:tab pos="698500" algn="l"/>
                  <a:tab pos="699135" algn="l"/>
                </a:tabLst>
              </a:pPr>
              <a:r>
                <a:rPr sz="2200" spc="-5" dirty="0">
                  <a:latin typeface="Calibri"/>
                  <a:cs typeface="Calibri"/>
                </a:rPr>
                <a:t>Bus</a:t>
              </a:r>
              <a:endParaRPr sz="2200" dirty="0">
                <a:latin typeface="Calibri"/>
                <a:cs typeface="Calibri"/>
              </a:endParaRPr>
            </a:p>
            <a:p>
              <a:pPr marL="699135" indent="-229235">
                <a:lnSpc>
                  <a:spcPct val="100000"/>
                </a:lnSpc>
                <a:spcBef>
                  <a:spcPts val="565"/>
                </a:spcBef>
                <a:buFont typeface="Arial"/>
                <a:buChar char="•"/>
                <a:tabLst>
                  <a:tab pos="698500" algn="l"/>
                  <a:tab pos="699135" algn="l"/>
                </a:tabLst>
              </a:pPr>
              <a:r>
                <a:rPr sz="2200" spc="-20" dirty="0">
                  <a:latin typeface="Calibri"/>
                  <a:cs typeface="Calibri"/>
                </a:rPr>
                <a:t>Subway </a:t>
              </a:r>
              <a:r>
                <a:rPr sz="2200" dirty="0">
                  <a:latin typeface="Calibri"/>
                  <a:cs typeface="Calibri"/>
                </a:rPr>
                <a:t>or </a:t>
              </a:r>
              <a:r>
                <a:rPr sz="2200" spc="-20" dirty="0">
                  <a:latin typeface="Calibri"/>
                  <a:cs typeface="Calibri"/>
                </a:rPr>
                <a:t>elevated</a:t>
              </a:r>
              <a:r>
                <a:rPr sz="2200" spc="30" dirty="0">
                  <a:latin typeface="Calibri"/>
                  <a:cs typeface="Calibri"/>
                </a:rPr>
                <a:t> </a:t>
              </a:r>
              <a:r>
                <a:rPr sz="2200" spc="-20" dirty="0">
                  <a:latin typeface="Calibri"/>
                  <a:cs typeface="Calibri"/>
                </a:rPr>
                <a:t>rail</a:t>
              </a:r>
              <a:endParaRPr sz="2200" dirty="0">
                <a:latin typeface="Calibri"/>
                <a:cs typeface="Calibri"/>
              </a:endParaRPr>
            </a:p>
            <a:p>
              <a:pPr marL="698500" indent="-228600">
                <a:lnSpc>
                  <a:spcPct val="100000"/>
                </a:lnSpc>
                <a:spcBef>
                  <a:spcPts val="575"/>
                </a:spcBef>
                <a:buFont typeface="Arial"/>
                <a:buChar char="•"/>
                <a:tabLst>
                  <a:tab pos="698500" algn="l"/>
                  <a:tab pos="699135" algn="l"/>
                </a:tabLst>
              </a:pPr>
              <a:r>
                <a:rPr sz="2200" spc="-10" dirty="0">
                  <a:latin typeface="Calibri"/>
                  <a:cs typeface="Calibri"/>
                </a:rPr>
                <a:t>Long-distance </a:t>
              </a:r>
              <a:r>
                <a:rPr sz="2200" spc="-15" dirty="0">
                  <a:latin typeface="Calibri"/>
                  <a:cs typeface="Calibri"/>
                </a:rPr>
                <a:t>train </a:t>
              </a:r>
              <a:r>
                <a:rPr sz="2200" dirty="0">
                  <a:latin typeface="Calibri"/>
                  <a:cs typeface="Calibri"/>
                </a:rPr>
                <a:t>or </a:t>
              </a:r>
              <a:r>
                <a:rPr sz="2200" spc="-15" dirty="0">
                  <a:latin typeface="Calibri"/>
                  <a:cs typeface="Calibri"/>
                </a:rPr>
                <a:t>commuter</a:t>
              </a:r>
              <a:r>
                <a:rPr sz="2200" spc="40" dirty="0">
                  <a:latin typeface="Calibri"/>
                  <a:cs typeface="Calibri"/>
                </a:rPr>
                <a:t> </a:t>
              </a:r>
              <a:r>
                <a:rPr sz="2200" spc="-15" dirty="0">
                  <a:latin typeface="Calibri"/>
                  <a:cs typeface="Calibri"/>
                </a:rPr>
                <a:t>rail</a:t>
              </a:r>
              <a:endParaRPr sz="2200" dirty="0">
                <a:latin typeface="Calibri"/>
                <a:cs typeface="Calibri"/>
              </a:endParaRPr>
            </a:p>
            <a:p>
              <a:pPr marL="699135" marR="5080" indent="-229235">
                <a:lnSpc>
                  <a:spcPts val="2110"/>
                </a:lnSpc>
                <a:spcBef>
                  <a:spcPts val="1085"/>
                </a:spcBef>
                <a:buFont typeface="Arial"/>
                <a:buChar char="•"/>
                <a:tabLst>
                  <a:tab pos="698500" algn="l"/>
                  <a:tab pos="699135" algn="l"/>
                </a:tabLst>
              </a:pPr>
              <a:r>
                <a:rPr sz="2200" spc="-10" dirty="0">
                  <a:latin typeface="Calibri"/>
                  <a:cs typeface="Calibri"/>
                </a:rPr>
                <a:t>Light </a:t>
              </a:r>
              <a:r>
                <a:rPr sz="2200" spc="-15" dirty="0">
                  <a:latin typeface="Calibri"/>
                  <a:cs typeface="Calibri"/>
                </a:rPr>
                <a:t>rail, </a:t>
              </a:r>
              <a:r>
                <a:rPr sz="2200" spc="-35" dirty="0">
                  <a:latin typeface="Calibri"/>
                  <a:cs typeface="Calibri"/>
                </a:rPr>
                <a:t>streetcar, </a:t>
              </a:r>
              <a:r>
                <a:rPr sz="2200" dirty="0">
                  <a:latin typeface="Calibri"/>
                  <a:cs typeface="Calibri"/>
                </a:rPr>
                <a:t>or </a:t>
              </a:r>
              <a:r>
                <a:rPr sz="2200" spc="-10" dirty="0">
                  <a:latin typeface="Calibri"/>
                  <a:cs typeface="Calibri"/>
                </a:rPr>
                <a:t>trolley </a:t>
              </a:r>
              <a:r>
                <a:rPr sz="2200" spc="-15" dirty="0">
                  <a:latin typeface="Calibri"/>
                  <a:cs typeface="Calibri"/>
                </a:rPr>
                <a:t>(carro </a:t>
              </a:r>
              <a:r>
                <a:rPr sz="2200" spc="-10" dirty="0">
                  <a:latin typeface="Calibri"/>
                  <a:cs typeface="Calibri"/>
                </a:rPr>
                <a:t>público </a:t>
              </a:r>
              <a:r>
                <a:rPr sz="2200" spc="-5" dirty="0">
                  <a:latin typeface="Calibri"/>
                  <a:cs typeface="Calibri"/>
                </a:rPr>
                <a:t>in  </a:t>
              </a:r>
              <a:r>
                <a:rPr sz="2200" spc="-10" dirty="0">
                  <a:latin typeface="Calibri"/>
                  <a:cs typeface="Calibri"/>
                </a:rPr>
                <a:t>Puerto</a:t>
              </a:r>
              <a:r>
                <a:rPr sz="2200" spc="5" dirty="0">
                  <a:latin typeface="Calibri"/>
                  <a:cs typeface="Calibri"/>
                </a:rPr>
                <a:t> </a:t>
              </a:r>
              <a:r>
                <a:rPr sz="2200" spc="-10" dirty="0">
                  <a:latin typeface="Calibri"/>
                  <a:cs typeface="Calibri"/>
                </a:rPr>
                <a:t>Rico)</a:t>
              </a:r>
              <a:endParaRPr sz="2200" dirty="0">
                <a:latin typeface="Calibri"/>
                <a:cs typeface="Calibri"/>
              </a:endParaRPr>
            </a:p>
            <a:p>
              <a:pPr marL="699135" indent="-229235">
                <a:lnSpc>
                  <a:spcPct val="100000"/>
                </a:lnSpc>
                <a:spcBef>
                  <a:spcPts val="585"/>
                </a:spcBef>
                <a:buFont typeface="Arial"/>
                <a:buChar char="•"/>
                <a:tabLst>
                  <a:tab pos="698500" algn="l"/>
                  <a:tab pos="699770" algn="l"/>
                </a:tabLst>
              </a:pPr>
              <a:r>
                <a:rPr sz="2200" spc="-35" dirty="0">
                  <a:latin typeface="Calibri"/>
                  <a:cs typeface="Calibri"/>
                </a:rPr>
                <a:t>Worked </a:t>
              </a:r>
              <a:r>
                <a:rPr sz="2200" spc="-10" dirty="0">
                  <a:latin typeface="Calibri"/>
                  <a:cs typeface="Calibri"/>
                </a:rPr>
                <a:t>from</a:t>
              </a:r>
              <a:r>
                <a:rPr sz="2200" spc="45" dirty="0">
                  <a:latin typeface="Calibri"/>
                  <a:cs typeface="Calibri"/>
                </a:rPr>
                <a:t> </a:t>
              </a:r>
              <a:r>
                <a:rPr sz="2200" spc="-5" dirty="0">
                  <a:latin typeface="Calibri"/>
                  <a:cs typeface="Calibri"/>
                </a:rPr>
                <a:t>home</a:t>
              </a:r>
              <a:endParaRPr sz="2200" dirty="0">
                <a:latin typeface="Calibri"/>
                <a:cs typeface="Calibri"/>
              </a:endParaRPr>
            </a:p>
          </p:txBody>
        </p:sp>
        <p:sp>
          <p:nvSpPr>
            <p:cNvPr id="4" name="object 4"/>
            <p:cNvSpPr txBox="1"/>
            <p:nvPr/>
          </p:nvSpPr>
          <p:spPr>
            <a:xfrm>
              <a:off x="427502" y="2514491"/>
              <a:ext cx="5144770" cy="2821305"/>
            </a:xfrm>
            <a:prstGeom prst="rect">
              <a:avLst/>
            </a:prstGeom>
          </p:spPr>
          <p:txBody>
            <a:bodyPr vert="horz" wrap="square" lIns="0" tIns="102870" rIns="0" bIns="0" rtlCol="0">
              <a:spAutoFit/>
            </a:bodyPr>
            <a:lstStyle/>
            <a:p>
              <a:pPr marL="12700">
                <a:lnSpc>
                  <a:spcPct val="100000"/>
                </a:lnSpc>
                <a:spcBef>
                  <a:spcPts val="810"/>
                </a:spcBef>
              </a:pPr>
              <a:r>
                <a:rPr sz="2600" dirty="0">
                  <a:latin typeface="Calibri"/>
                  <a:cs typeface="Calibri"/>
                </a:rPr>
                <a:t>2018</a:t>
              </a:r>
              <a:r>
                <a:rPr sz="2600" spc="-40" dirty="0">
                  <a:latin typeface="Calibri"/>
                  <a:cs typeface="Calibri"/>
                </a:rPr>
                <a:t> </a:t>
              </a:r>
              <a:r>
                <a:rPr sz="2600" spc="-10" dirty="0">
                  <a:latin typeface="Calibri"/>
                  <a:cs typeface="Calibri"/>
                </a:rPr>
                <a:t>categories:</a:t>
              </a:r>
              <a:endParaRPr sz="2600" dirty="0">
                <a:latin typeface="Calibri"/>
                <a:cs typeface="Calibri"/>
              </a:endParaRPr>
            </a:p>
            <a:p>
              <a:pPr marL="698500" indent="-228600">
                <a:lnSpc>
                  <a:spcPct val="100000"/>
                </a:lnSpc>
                <a:spcBef>
                  <a:spcPts val="590"/>
                </a:spcBef>
                <a:buFont typeface="Arial"/>
                <a:buChar char="•"/>
                <a:tabLst>
                  <a:tab pos="697865" algn="l"/>
                  <a:tab pos="698500" algn="l"/>
                </a:tabLst>
              </a:pPr>
              <a:r>
                <a:rPr sz="2200" spc="-5" dirty="0">
                  <a:latin typeface="Calibri"/>
                  <a:cs typeface="Calibri"/>
                </a:rPr>
                <a:t>Bus </a:t>
              </a:r>
              <a:r>
                <a:rPr sz="2200" dirty="0">
                  <a:latin typeface="Calibri"/>
                  <a:cs typeface="Calibri"/>
                </a:rPr>
                <a:t>or </a:t>
              </a:r>
              <a:r>
                <a:rPr sz="2200" spc="-10" dirty="0">
                  <a:latin typeface="Calibri"/>
                  <a:cs typeface="Calibri"/>
                </a:rPr>
                <a:t>trolley</a:t>
              </a:r>
              <a:r>
                <a:rPr sz="2200" spc="-5" dirty="0">
                  <a:latin typeface="Calibri"/>
                  <a:cs typeface="Calibri"/>
                </a:rPr>
                <a:t> </a:t>
              </a:r>
              <a:r>
                <a:rPr sz="2200" spc="-10" dirty="0">
                  <a:latin typeface="Calibri"/>
                  <a:cs typeface="Calibri"/>
                </a:rPr>
                <a:t>bus</a:t>
              </a:r>
              <a:endParaRPr sz="2200" dirty="0">
                <a:latin typeface="Calibri"/>
                <a:cs typeface="Calibri"/>
              </a:endParaRPr>
            </a:p>
            <a:p>
              <a:pPr marL="698500" marR="5080" indent="-228600">
                <a:lnSpc>
                  <a:spcPts val="2110"/>
                </a:lnSpc>
                <a:spcBef>
                  <a:spcPts val="1075"/>
                </a:spcBef>
                <a:buFont typeface="Arial"/>
                <a:buChar char="•"/>
                <a:tabLst>
                  <a:tab pos="697865" algn="l"/>
                  <a:tab pos="698500" algn="l"/>
                </a:tabLst>
              </a:pPr>
              <a:r>
                <a:rPr sz="2200" spc="-15" dirty="0">
                  <a:latin typeface="Calibri"/>
                  <a:cs typeface="Calibri"/>
                </a:rPr>
                <a:t>Streetcar </a:t>
              </a:r>
              <a:r>
                <a:rPr sz="2200" dirty="0">
                  <a:latin typeface="Calibri"/>
                  <a:cs typeface="Calibri"/>
                </a:rPr>
                <a:t>or </a:t>
              </a:r>
              <a:r>
                <a:rPr sz="2200" spc="-15" dirty="0">
                  <a:latin typeface="Calibri"/>
                  <a:cs typeface="Calibri"/>
                </a:rPr>
                <a:t>trolley car (carro </a:t>
              </a:r>
              <a:r>
                <a:rPr sz="2200" spc="-10" dirty="0">
                  <a:latin typeface="Calibri"/>
                  <a:cs typeface="Calibri"/>
                </a:rPr>
                <a:t>publico </a:t>
              </a:r>
              <a:r>
                <a:rPr sz="2200" spc="-5" dirty="0">
                  <a:latin typeface="Calibri"/>
                  <a:cs typeface="Calibri"/>
                </a:rPr>
                <a:t>in  </a:t>
              </a:r>
              <a:r>
                <a:rPr sz="2200" spc="-10" dirty="0">
                  <a:latin typeface="Calibri"/>
                  <a:cs typeface="Calibri"/>
                </a:rPr>
                <a:t>Puerto</a:t>
              </a:r>
              <a:r>
                <a:rPr sz="2200" spc="5" dirty="0">
                  <a:latin typeface="Calibri"/>
                  <a:cs typeface="Calibri"/>
                </a:rPr>
                <a:t> </a:t>
              </a:r>
              <a:r>
                <a:rPr sz="2200" spc="-10" dirty="0">
                  <a:latin typeface="Calibri"/>
                  <a:cs typeface="Calibri"/>
                </a:rPr>
                <a:t>Rico)</a:t>
              </a:r>
              <a:endParaRPr sz="2200" dirty="0">
                <a:latin typeface="Calibri"/>
                <a:cs typeface="Calibri"/>
              </a:endParaRPr>
            </a:p>
            <a:p>
              <a:pPr marL="698500" indent="-228600">
                <a:lnSpc>
                  <a:spcPct val="100000"/>
                </a:lnSpc>
                <a:spcBef>
                  <a:spcPts val="595"/>
                </a:spcBef>
                <a:buFont typeface="Arial"/>
                <a:buChar char="•"/>
                <a:tabLst>
                  <a:tab pos="697865" algn="l"/>
                  <a:tab pos="698500" algn="l"/>
                </a:tabLst>
              </a:pPr>
              <a:r>
                <a:rPr sz="2200" spc="-20" dirty="0">
                  <a:latin typeface="Calibri"/>
                  <a:cs typeface="Calibri"/>
                </a:rPr>
                <a:t>Subway </a:t>
              </a:r>
              <a:r>
                <a:rPr sz="2200" dirty="0">
                  <a:latin typeface="Calibri"/>
                  <a:cs typeface="Calibri"/>
                </a:rPr>
                <a:t>or </a:t>
              </a:r>
              <a:r>
                <a:rPr sz="2200" spc="-20" dirty="0">
                  <a:latin typeface="Calibri"/>
                  <a:cs typeface="Calibri"/>
                </a:rPr>
                <a:t>elevated</a:t>
              </a:r>
              <a:r>
                <a:rPr sz="2200" spc="30" dirty="0">
                  <a:latin typeface="Calibri"/>
                  <a:cs typeface="Calibri"/>
                </a:rPr>
                <a:t> </a:t>
              </a:r>
              <a:r>
                <a:rPr sz="2200" spc="-20" dirty="0">
                  <a:latin typeface="Calibri"/>
                  <a:cs typeface="Calibri"/>
                </a:rPr>
                <a:t>rail</a:t>
              </a:r>
              <a:endParaRPr sz="2200" dirty="0">
                <a:latin typeface="Calibri"/>
                <a:cs typeface="Calibri"/>
              </a:endParaRPr>
            </a:p>
            <a:p>
              <a:pPr marL="698500" indent="-228600">
                <a:lnSpc>
                  <a:spcPct val="100000"/>
                </a:lnSpc>
                <a:spcBef>
                  <a:spcPts val="580"/>
                </a:spcBef>
                <a:buFont typeface="Arial"/>
                <a:buChar char="•"/>
                <a:tabLst>
                  <a:tab pos="697865" algn="l"/>
                  <a:tab pos="698500" algn="l"/>
                </a:tabLst>
              </a:pPr>
              <a:r>
                <a:rPr sz="2200" spc="-10" dirty="0">
                  <a:latin typeface="Calibri"/>
                  <a:cs typeface="Calibri"/>
                </a:rPr>
                <a:t>Railroad</a:t>
              </a:r>
              <a:endParaRPr sz="2200" dirty="0">
                <a:latin typeface="Calibri"/>
                <a:cs typeface="Calibri"/>
              </a:endParaRPr>
            </a:p>
            <a:p>
              <a:pPr marL="698500" indent="-228600">
                <a:lnSpc>
                  <a:spcPct val="100000"/>
                </a:lnSpc>
                <a:spcBef>
                  <a:spcPts val="560"/>
                </a:spcBef>
                <a:buFont typeface="Arial"/>
                <a:buChar char="•"/>
                <a:tabLst>
                  <a:tab pos="697865" algn="l"/>
                  <a:tab pos="698500" algn="l"/>
                </a:tabLst>
              </a:pPr>
              <a:r>
                <a:rPr sz="2200" spc="-35" dirty="0">
                  <a:latin typeface="Calibri"/>
                  <a:cs typeface="Calibri"/>
                </a:rPr>
                <a:t>Worked </a:t>
              </a:r>
              <a:r>
                <a:rPr sz="2200" spc="-15" dirty="0">
                  <a:latin typeface="Calibri"/>
                  <a:cs typeface="Calibri"/>
                </a:rPr>
                <a:t>at</a:t>
              </a:r>
              <a:r>
                <a:rPr sz="2200" spc="45" dirty="0">
                  <a:latin typeface="Calibri"/>
                  <a:cs typeface="Calibri"/>
                </a:rPr>
                <a:t> </a:t>
              </a:r>
              <a:r>
                <a:rPr sz="2200" spc="-5" dirty="0">
                  <a:latin typeface="Calibri"/>
                  <a:cs typeface="Calibri"/>
                </a:rPr>
                <a:t>home</a:t>
              </a:r>
              <a:endParaRPr sz="2200" dirty="0">
                <a:latin typeface="Calibri"/>
                <a:cs typeface="Calibri"/>
              </a:endParaRPr>
            </a:p>
          </p:txBody>
        </p:sp>
      </p:grpSp>
      <p:sp>
        <p:nvSpPr>
          <p:cNvPr id="10" name="object 2"/>
          <p:cNvSpPr txBox="1">
            <a:spLocks noGrp="1"/>
          </p:cNvSpPr>
          <p:nvPr>
            <p:ph type="title"/>
          </p:nvPr>
        </p:nvSpPr>
        <p:spPr>
          <a:xfrm>
            <a:off x="427501" y="624907"/>
            <a:ext cx="11330255" cy="627736"/>
          </a:xfrm>
          <a:prstGeom prst="rect">
            <a:avLst/>
          </a:prstGeom>
        </p:spPr>
        <p:txBody>
          <a:bodyPr vert="horz" wrap="square" lIns="0" tIns="12065" rIns="0" bIns="0" rtlCol="0">
            <a:spAutoFit/>
          </a:bodyPr>
          <a:lstStyle/>
          <a:p>
            <a:pPr marL="12700">
              <a:lnSpc>
                <a:spcPct val="100000"/>
              </a:lnSpc>
              <a:spcBef>
                <a:spcPts val="95"/>
              </a:spcBef>
            </a:pPr>
            <a:r>
              <a:rPr lang="en-US" sz="4000" dirty="0" smtClean="0"/>
              <a:t>ACS Content Changes Impacting Data Products (cont.)</a:t>
            </a:r>
            <a:endParaRPr sz="4000" spc="-20" dirty="0"/>
          </a:p>
        </p:txBody>
      </p:sp>
    </p:spTree>
    <p:extLst>
      <p:ext uri="{BB962C8B-B14F-4D97-AF65-F5344CB8AC3E}">
        <p14:creationId xmlns:p14="http://schemas.microsoft.com/office/powerpoint/2010/main" val="23660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3568" y="721619"/>
            <a:ext cx="9119235" cy="5236845"/>
          </a:xfrm>
          <a:prstGeom prst="rect">
            <a:avLst/>
          </a:prstGeom>
        </p:spPr>
        <p:txBody>
          <a:bodyPr vert="horz" wrap="square" lIns="0" tIns="168275" rIns="0" bIns="0" rtlCol="0">
            <a:spAutoFit/>
          </a:bodyPr>
          <a:lstStyle/>
          <a:p>
            <a:pPr marL="12700">
              <a:lnSpc>
                <a:spcPct val="100000"/>
              </a:lnSpc>
              <a:spcBef>
                <a:spcPts val="1325"/>
              </a:spcBef>
            </a:pPr>
            <a:r>
              <a:rPr sz="1900" b="1" spc="-5" dirty="0">
                <a:latin typeface="Calibri"/>
                <a:cs typeface="Calibri"/>
              </a:rPr>
              <a:t>Households and</a:t>
            </a:r>
            <a:r>
              <a:rPr sz="1900" b="1" spc="40" dirty="0">
                <a:latin typeface="Calibri"/>
                <a:cs typeface="Calibri"/>
              </a:rPr>
              <a:t> </a:t>
            </a:r>
            <a:r>
              <a:rPr sz="1900" b="1" spc="-10" dirty="0">
                <a:latin typeface="Calibri"/>
                <a:cs typeface="Calibri"/>
              </a:rPr>
              <a:t>Families</a:t>
            </a:r>
            <a:endParaRPr sz="1900" dirty="0">
              <a:latin typeface="Calibri"/>
              <a:cs typeface="Calibri"/>
            </a:endParaRPr>
          </a:p>
          <a:p>
            <a:pPr marL="241300" marR="4686300" indent="-228600">
              <a:lnSpc>
                <a:spcPct val="80000"/>
              </a:lnSpc>
              <a:spcBef>
                <a:spcPts val="1600"/>
              </a:spcBef>
              <a:buFont typeface="Arial"/>
              <a:buChar char="•"/>
              <a:tabLst>
                <a:tab pos="240665" algn="l"/>
                <a:tab pos="241300" algn="l"/>
              </a:tabLst>
            </a:pPr>
            <a:r>
              <a:rPr sz="1800" b="1" spc="-5" dirty="0">
                <a:latin typeface="Calibri"/>
                <a:cs typeface="Calibri"/>
              </a:rPr>
              <a:t>B11008</a:t>
            </a:r>
            <a:r>
              <a:rPr sz="1700" b="1" spc="-5" dirty="0">
                <a:latin typeface="Calibri"/>
                <a:cs typeface="Calibri"/>
              </a:rPr>
              <a:t>: </a:t>
            </a:r>
            <a:r>
              <a:rPr sz="1800" spc="-5" dirty="0">
                <a:latin typeface="Calibri"/>
                <a:cs typeface="Calibri"/>
              </a:rPr>
              <a:t>Cohabiting Couple Households By  </a:t>
            </a:r>
            <a:r>
              <a:rPr sz="1800" spc="-10" dirty="0">
                <a:latin typeface="Calibri"/>
                <a:cs typeface="Calibri"/>
              </a:rPr>
              <a:t>Presence </a:t>
            </a:r>
            <a:r>
              <a:rPr sz="1800" dirty="0">
                <a:latin typeface="Calibri"/>
                <a:cs typeface="Calibri"/>
              </a:rPr>
              <a:t>And </a:t>
            </a:r>
            <a:r>
              <a:rPr sz="1800" spc="-5" dirty="0">
                <a:latin typeface="Calibri"/>
                <a:cs typeface="Calibri"/>
              </a:rPr>
              <a:t>Age Of Own </a:t>
            </a:r>
            <a:r>
              <a:rPr sz="1800" spc="-10" dirty="0">
                <a:latin typeface="Calibri"/>
                <a:cs typeface="Calibri"/>
              </a:rPr>
              <a:t>Children </a:t>
            </a:r>
            <a:r>
              <a:rPr sz="1800" spc="-5" dirty="0">
                <a:latin typeface="Calibri"/>
                <a:cs typeface="Calibri"/>
              </a:rPr>
              <a:t>Under 18  </a:t>
            </a:r>
            <a:r>
              <a:rPr sz="1800" spc="-35" dirty="0">
                <a:latin typeface="Calibri"/>
                <a:cs typeface="Calibri"/>
              </a:rPr>
              <a:t>Years</a:t>
            </a:r>
            <a:endParaRPr sz="1800" dirty="0">
              <a:latin typeface="Calibri"/>
              <a:cs typeface="Calibri"/>
            </a:endParaRPr>
          </a:p>
          <a:p>
            <a:pPr marL="241300" indent="-228600">
              <a:lnSpc>
                <a:spcPct val="100000"/>
              </a:lnSpc>
              <a:spcBef>
                <a:spcPts val="575"/>
              </a:spcBef>
              <a:buFont typeface="Arial"/>
              <a:buChar char="•"/>
              <a:tabLst>
                <a:tab pos="240665" algn="l"/>
                <a:tab pos="241300" algn="l"/>
              </a:tabLst>
            </a:pPr>
            <a:r>
              <a:rPr sz="1800" b="1" spc="-5" dirty="0">
                <a:latin typeface="Calibri"/>
                <a:cs typeface="Calibri"/>
              </a:rPr>
              <a:t>B11012</a:t>
            </a:r>
            <a:r>
              <a:rPr sz="1700" b="1" spc="-5" dirty="0">
                <a:latin typeface="Calibri"/>
                <a:cs typeface="Calibri"/>
              </a:rPr>
              <a:t>: </a:t>
            </a:r>
            <a:r>
              <a:rPr sz="1800" spc="-5" dirty="0">
                <a:latin typeface="Calibri"/>
                <a:cs typeface="Calibri"/>
              </a:rPr>
              <a:t>Households By</a:t>
            </a:r>
            <a:r>
              <a:rPr sz="1800" spc="15" dirty="0">
                <a:latin typeface="Calibri"/>
                <a:cs typeface="Calibri"/>
              </a:rPr>
              <a:t> </a:t>
            </a:r>
            <a:r>
              <a:rPr sz="1800" spc="-25" dirty="0">
                <a:latin typeface="Calibri"/>
                <a:cs typeface="Calibri"/>
              </a:rPr>
              <a:t>Type</a:t>
            </a:r>
            <a:endParaRPr sz="1800" dirty="0">
              <a:latin typeface="Calibri"/>
              <a:cs typeface="Calibri"/>
            </a:endParaRPr>
          </a:p>
          <a:p>
            <a:pPr marL="12700">
              <a:lnSpc>
                <a:spcPct val="100000"/>
              </a:lnSpc>
              <a:spcBef>
                <a:spcPts val="1140"/>
              </a:spcBef>
            </a:pPr>
            <a:r>
              <a:rPr sz="1900" b="1" spc="-10" dirty="0">
                <a:latin typeface="Calibri"/>
                <a:cs typeface="Calibri"/>
              </a:rPr>
              <a:t>Foreign-Born</a:t>
            </a:r>
            <a:r>
              <a:rPr sz="1900" b="1" spc="20" dirty="0">
                <a:latin typeface="Calibri"/>
                <a:cs typeface="Calibri"/>
              </a:rPr>
              <a:t> </a:t>
            </a:r>
            <a:r>
              <a:rPr sz="1900" b="1" spc="-10" dirty="0">
                <a:latin typeface="Calibri"/>
                <a:cs typeface="Calibri"/>
              </a:rPr>
              <a:t>Population</a:t>
            </a:r>
            <a:endParaRPr sz="1900" dirty="0">
              <a:latin typeface="Calibri"/>
              <a:cs typeface="Calibri"/>
            </a:endParaRPr>
          </a:p>
          <a:p>
            <a:pPr marL="241300" marR="4886960" indent="-228600">
              <a:lnSpc>
                <a:spcPct val="80000"/>
              </a:lnSpc>
              <a:spcBef>
                <a:spcPts val="1600"/>
              </a:spcBef>
              <a:buFont typeface="Arial"/>
              <a:buChar char="•"/>
              <a:tabLst>
                <a:tab pos="240665" algn="l"/>
                <a:tab pos="241300" algn="l"/>
              </a:tabLst>
            </a:pPr>
            <a:r>
              <a:rPr sz="1800" b="1" spc="-5" dirty="0">
                <a:latin typeface="Calibri"/>
                <a:cs typeface="Calibri"/>
              </a:rPr>
              <a:t>B05015</a:t>
            </a:r>
            <a:r>
              <a:rPr sz="1700" b="1" spc="-5" dirty="0">
                <a:latin typeface="Calibri"/>
                <a:cs typeface="Calibri"/>
              </a:rPr>
              <a:t>: </a:t>
            </a:r>
            <a:r>
              <a:rPr sz="1800" spc="-5" dirty="0">
                <a:latin typeface="Calibri"/>
                <a:cs typeface="Calibri"/>
              </a:rPr>
              <a:t>Place Of Birth By </a:t>
            </a:r>
            <a:r>
              <a:rPr sz="1800" spc="-35" dirty="0">
                <a:latin typeface="Calibri"/>
                <a:cs typeface="Calibri"/>
              </a:rPr>
              <a:t>Year </a:t>
            </a:r>
            <a:r>
              <a:rPr sz="1800" spc="-5" dirty="0">
                <a:latin typeface="Calibri"/>
                <a:cs typeface="Calibri"/>
              </a:rPr>
              <a:t>Of Entry </a:t>
            </a:r>
            <a:r>
              <a:rPr sz="1800" spc="-10" dirty="0">
                <a:latin typeface="Calibri"/>
                <a:cs typeface="Calibri"/>
              </a:rPr>
              <a:t>For  </a:t>
            </a:r>
            <a:r>
              <a:rPr sz="1800" spc="-5" dirty="0">
                <a:latin typeface="Calibri"/>
                <a:cs typeface="Calibri"/>
              </a:rPr>
              <a:t>The </a:t>
            </a:r>
            <a:r>
              <a:rPr sz="1800" spc="-10" dirty="0">
                <a:latin typeface="Calibri"/>
                <a:cs typeface="Calibri"/>
              </a:rPr>
              <a:t>Foreign-Born</a:t>
            </a:r>
            <a:r>
              <a:rPr sz="1800" spc="15" dirty="0">
                <a:latin typeface="Calibri"/>
                <a:cs typeface="Calibri"/>
              </a:rPr>
              <a:t> </a:t>
            </a:r>
            <a:r>
              <a:rPr sz="1800" spc="-10" dirty="0">
                <a:latin typeface="Calibri"/>
                <a:cs typeface="Calibri"/>
              </a:rPr>
              <a:t>Population</a:t>
            </a:r>
            <a:endParaRPr sz="1800" dirty="0">
              <a:latin typeface="Calibri"/>
              <a:cs typeface="Calibri"/>
            </a:endParaRPr>
          </a:p>
          <a:p>
            <a:pPr marL="12700">
              <a:lnSpc>
                <a:spcPct val="100000"/>
              </a:lnSpc>
              <a:spcBef>
                <a:spcPts val="1145"/>
              </a:spcBef>
            </a:pPr>
            <a:r>
              <a:rPr sz="1900" b="1" spc="-5" dirty="0">
                <a:latin typeface="Calibri"/>
                <a:cs typeface="Calibri"/>
              </a:rPr>
              <a:t>Quality</a:t>
            </a:r>
            <a:r>
              <a:rPr sz="1900" b="1" dirty="0">
                <a:latin typeface="Calibri"/>
                <a:cs typeface="Calibri"/>
              </a:rPr>
              <a:t> </a:t>
            </a:r>
            <a:r>
              <a:rPr sz="1900" b="1" spc="-10" dirty="0">
                <a:latin typeface="Calibri"/>
                <a:cs typeface="Calibri"/>
              </a:rPr>
              <a:t>Measures</a:t>
            </a:r>
            <a:endParaRPr sz="1900" dirty="0">
              <a:latin typeface="Calibri"/>
              <a:cs typeface="Calibri"/>
            </a:endParaRPr>
          </a:p>
          <a:p>
            <a:pPr marL="241300" indent="-228600">
              <a:lnSpc>
                <a:spcPct val="100000"/>
              </a:lnSpc>
              <a:spcBef>
                <a:spcPts val="1140"/>
              </a:spcBef>
              <a:buFont typeface="Arial"/>
              <a:buChar char="•"/>
              <a:tabLst>
                <a:tab pos="240665" algn="l"/>
                <a:tab pos="241300" algn="l"/>
              </a:tabLst>
            </a:pPr>
            <a:r>
              <a:rPr sz="1800" b="1" spc="-5" dirty="0">
                <a:latin typeface="Calibri"/>
                <a:cs typeface="Calibri"/>
              </a:rPr>
              <a:t>B98003</a:t>
            </a:r>
            <a:r>
              <a:rPr sz="1900" b="1" spc="-5" dirty="0">
                <a:latin typeface="Calibri"/>
                <a:cs typeface="Calibri"/>
              </a:rPr>
              <a:t>: </a:t>
            </a:r>
            <a:r>
              <a:rPr sz="1800" spc="-10" dirty="0">
                <a:latin typeface="Calibri"/>
                <a:cs typeface="Calibri"/>
              </a:rPr>
              <a:t>Unweighted </a:t>
            </a:r>
            <a:r>
              <a:rPr sz="1800" spc="-40" dirty="0">
                <a:latin typeface="Calibri"/>
                <a:cs typeface="Calibri"/>
              </a:rPr>
              <a:t>Total </a:t>
            </a:r>
            <a:r>
              <a:rPr sz="1800" spc="-10" dirty="0">
                <a:latin typeface="Calibri"/>
                <a:cs typeface="Calibri"/>
              </a:rPr>
              <a:t>Population</a:t>
            </a:r>
            <a:r>
              <a:rPr sz="1800" spc="90" dirty="0">
                <a:latin typeface="Calibri"/>
                <a:cs typeface="Calibri"/>
              </a:rPr>
              <a:t> </a:t>
            </a:r>
            <a:r>
              <a:rPr sz="1800" spc="-5" dirty="0">
                <a:latin typeface="Calibri"/>
                <a:cs typeface="Calibri"/>
              </a:rPr>
              <a:t>Sample</a:t>
            </a:r>
            <a:endParaRPr sz="1800" dirty="0">
              <a:latin typeface="Calibri"/>
              <a:cs typeface="Calibri"/>
            </a:endParaRPr>
          </a:p>
          <a:p>
            <a:pPr marL="12700">
              <a:lnSpc>
                <a:spcPct val="100000"/>
              </a:lnSpc>
              <a:spcBef>
                <a:spcPts val="1140"/>
              </a:spcBef>
            </a:pPr>
            <a:r>
              <a:rPr sz="1900" b="1" spc="-5" dirty="0">
                <a:latin typeface="Calibri"/>
                <a:cs typeface="Calibri"/>
              </a:rPr>
              <a:t>Health</a:t>
            </a:r>
            <a:r>
              <a:rPr sz="1900" b="1" dirty="0">
                <a:latin typeface="Calibri"/>
                <a:cs typeface="Calibri"/>
              </a:rPr>
              <a:t> </a:t>
            </a:r>
            <a:r>
              <a:rPr sz="1900" b="1" spc="-10" dirty="0">
                <a:latin typeface="Calibri"/>
                <a:cs typeface="Calibri"/>
              </a:rPr>
              <a:t>Insurance</a:t>
            </a:r>
            <a:endParaRPr sz="1900" dirty="0">
              <a:latin typeface="Calibri"/>
              <a:cs typeface="Calibri"/>
            </a:endParaRPr>
          </a:p>
          <a:p>
            <a:pPr marL="241300" marR="4725670" indent="-228600">
              <a:lnSpc>
                <a:spcPts val="1730"/>
              </a:lnSpc>
              <a:spcBef>
                <a:spcPts val="1595"/>
              </a:spcBef>
              <a:buFont typeface="Arial"/>
              <a:buChar char="•"/>
              <a:tabLst>
                <a:tab pos="240665" algn="l"/>
                <a:tab pos="241300" algn="l"/>
              </a:tabLst>
            </a:pPr>
            <a:r>
              <a:rPr sz="1800" b="1" spc="-5" dirty="0">
                <a:latin typeface="Calibri"/>
                <a:cs typeface="Calibri"/>
              </a:rPr>
              <a:t>S2713</a:t>
            </a:r>
            <a:r>
              <a:rPr sz="1700" b="1" spc="-5" dirty="0">
                <a:latin typeface="Calibri"/>
                <a:cs typeface="Calibri"/>
              </a:rPr>
              <a:t>: </a:t>
            </a:r>
            <a:r>
              <a:rPr sz="1800" spc="-15" dirty="0">
                <a:latin typeface="Calibri"/>
                <a:cs typeface="Calibri"/>
              </a:rPr>
              <a:t>Private </a:t>
            </a:r>
            <a:r>
              <a:rPr sz="1800" spc="-5" dirty="0">
                <a:latin typeface="Calibri"/>
                <a:cs typeface="Calibri"/>
              </a:rPr>
              <a:t>Health </a:t>
            </a:r>
            <a:r>
              <a:rPr sz="1800" spc="-10" dirty="0">
                <a:latin typeface="Calibri"/>
                <a:cs typeface="Calibri"/>
              </a:rPr>
              <a:t>Insurance Coverage </a:t>
            </a:r>
            <a:r>
              <a:rPr sz="1800" spc="-5" dirty="0">
                <a:latin typeface="Calibri"/>
                <a:cs typeface="Calibri"/>
              </a:rPr>
              <a:t>By  </a:t>
            </a:r>
            <a:r>
              <a:rPr sz="1800" spc="-25" dirty="0">
                <a:latin typeface="Calibri"/>
                <a:cs typeface="Calibri"/>
              </a:rPr>
              <a:t>Type </a:t>
            </a:r>
            <a:r>
              <a:rPr sz="1800" dirty="0">
                <a:latin typeface="Calibri"/>
                <a:cs typeface="Calibri"/>
              </a:rPr>
              <a:t>And </a:t>
            </a:r>
            <a:r>
              <a:rPr sz="1800" spc="-10" dirty="0">
                <a:latin typeface="Calibri"/>
                <a:cs typeface="Calibri"/>
              </a:rPr>
              <a:t>Selected</a:t>
            </a:r>
            <a:r>
              <a:rPr sz="1800" spc="40" dirty="0">
                <a:latin typeface="Calibri"/>
                <a:cs typeface="Calibri"/>
              </a:rPr>
              <a:t> </a:t>
            </a:r>
            <a:r>
              <a:rPr sz="1800" spc="-10" dirty="0">
                <a:latin typeface="Calibri"/>
                <a:cs typeface="Calibri"/>
              </a:rPr>
              <a:t>Characteristics</a:t>
            </a:r>
            <a:endParaRPr sz="1800" dirty="0">
              <a:latin typeface="Calibri"/>
              <a:cs typeface="Calibri"/>
            </a:endParaRPr>
          </a:p>
          <a:p>
            <a:pPr>
              <a:lnSpc>
                <a:spcPct val="100000"/>
              </a:lnSpc>
              <a:spcBef>
                <a:spcPts val="40"/>
              </a:spcBef>
            </a:pPr>
            <a:endParaRPr sz="1750" dirty="0">
              <a:latin typeface="Times New Roman"/>
              <a:cs typeface="Times New Roman"/>
            </a:endParaRPr>
          </a:p>
          <a:p>
            <a:pPr marL="1918970">
              <a:lnSpc>
                <a:spcPct val="100000"/>
              </a:lnSpc>
            </a:pPr>
            <a:r>
              <a:rPr lang="en-US" sz="1800" spc="-10" dirty="0" smtClean="0">
                <a:solidFill>
                  <a:srgbClr val="44546A"/>
                </a:solidFill>
                <a:latin typeface="Calibri"/>
                <a:cs typeface="Calibri"/>
                <a:hlinkClick r:id="rId3"/>
              </a:rPr>
              <a:t>census.gov/programs-surveys/</a:t>
            </a:r>
            <a:r>
              <a:rPr lang="en-US" sz="1800" spc="-10" dirty="0" err="1" smtClean="0">
                <a:solidFill>
                  <a:srgbClr val="44546A"/>
                </a:solidFill>
                <a:latin typeface="Calibri"/>
                <a:cs typeface="Calibri"/>
                <a:hlinkClick r:id="rId3"/>
              </a:rPr>
              <a:t>acs</a:t>
            </a:r>
            <a:r>
              <a:rPr lang="en-US" sz="1800" spc="-10" dirty="0" smtClean="0">
                <a:solidFill>
                  <a:srgbClr val="44546A"/>
                </a:solidFill>
                <a:latin typeface="Calibri"/>
                <a:cs typeface="Calibri"/>
                <a:hlinkClick r:id="rId3"/>
              </a:rPr>
              <a:t>/technical-documentation/table-shells</a:t>
            </a:r>
            <a:endParaRPr sz="1800" dirty="0">
              <a:latin typeface="Calibri"/>
              <a:cs typeface="Calibri"/>
            </a:endParaRPr>
          </a:p>
        </p:txBody>
      </p:sp>
      <p:sp>
        <p:nvSpPr>
          <p:cNvPr id="4" name="object 4"/>
          <p:cNvSpPr/>
          <p:nvPr/>
        </p:nvSpPr>
        <p:spPr>
          <a:xfrm>
            <a:off x="5385816" y="1213103"/>
            <a:ext cx="6463911" cy="3201148"/>
          </a:xfrm>
          <a:prstGeom prst="rect">
            <a:avLst/>
          </a:prstGeom>
          <a:blipFill>
            <a:blip r:embed="rId4" cstate="print"/>
            <a:stretch>
              <a:fillRect/>
            </a:stretch>
          </a:blipFill>
        </p:spPr>
        <p:txBody>
          <a:bodyPr wrap="square" lIns="0" tIns="0" rIns="0" bIns="0" rtlCol="0"/>
          <a:lstStyle/>
          <a:p>
            <a:endParaRPr/>
          </a:p>
        </p:txBody>
      </p:sp>
      <p:sp>
        <p:nvSpPr>
          <p:cNvPr id="7" name="object 2"/>
          <p:cNvSpPr txBox="1">
            <a:spLocks noGrp="1"/>
          </p:cNvSpPr>
          <p:nvPr>
            <p:ph type="title"/>
          </p:nvPr>
        </p:nvSpPr>
        <p:spPr>
          <a:xfrm>
            <a:off x="4310742" y="93883"/>
            <a:ext cx="3265715" cy="627736"/>
          </a:xfrm>
          <a:prstGeom prst="rect">
            <a:avLst/>
          </a:prstGeom>
        </p:spPr>
        <p:txBody>
          <a:bodyPr vert="horz" wrap="square" lIns="0" tIns="12065" rIns="0" bIns="0" rtlCol="0">
            <a:spAutoFit/>
          </a:bodyPr>
          <a:lstStyle/>
          <a:p>
            <a:pPr marL="12700">
              <a:lnSpc>
                <a:spcPct val="100000"/>
              </a:lnSpc>
              <a:spcBef>
                <a:spcPts val="95"/>
              </a:spcBef>
            </a:pPr>
            <a:r>
              <a:rPr lang="en-US" sz="4000" dirty="0"/>
              <a:t>ACS </a:t>
            </a:r>
            <a:r>
              <a:rPr lang="en-US" sz="4000" dirty="0" smtClean="0"/>
              <a:t>New </a:t>
            </a:r>
            <a:r>
              <a:rPr lang="en-US" sz="4000" dirty="0"/>
              <a:t>Tables</a:t>
            </a:r>
            <a:endParaRPr sz="4000" spc="-55" dirty="0"/>
          </a:p>
        </p:txBody>
      </p:sp>
    </p:spTree>
    <p:extLst>
      <p:ext uri="{BB962C8B-B14F-4D97-AF65-F5344CB8AC3E}">
        <p14:creationId xmlns:p14="http://schemas.microsoft.com/office/powerpoint/2010/main" val="2797057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751415" y="1018631"/>
          <a:ext cx="11189334" cy="4610114"/>
        </p:xfrm>
        <a:graphic>
          <a:graphicData uri="http://schemas.openxmlformats.org/drawingml/2006/table">
            <a:tbl>
              <a:tblPr firstRow="1" bandRow="1">
                <a:tableStyleId>{2D5ABB26-0587-4C30-8999-92F81FD0307C}</a:tableStyleId>
              </a:tblPr>
              <a:tblGrid>
                <a:gridCol w="1919605">
                  <a:extLst>
                    <a:ext uri="{9D8B030D-6E8A-4147-A177-3AD203B41FA5}">
                      <a16:colId xmlns:a16="http://schemas.microsoft.com/office/drawing/2014/main" val="20000"/>
                    </a:ext>
                  </a:extLst>
                </a:gridCol>
                <a:gridCol w="4634865">
                  <a:extLst>
                    <a:ext uri="{9D8B030D-6E8A-4147-A177-3AD203B41FA5}">
                      <a16:colId xmlns:a16="http://schemas.microsoft.com/office/drawing/2014/main" val="20001"/>
                    </a:ext>
                  </a:extLst>
                </a:gridCol>
                <a:gridCol w="4634864">
                  <a:extLst>
                    <a:ext uri="{9D8B030D-6E8A-4147-A177-3AD203B41FA5}">
                      <a16:colId xmlns:a16="http://schemas.microsoft.com/office/drawing/2014/main" val="20002"/>
                    </a:ext>
                  </a:extLst>
                </a:gridCol>
              </a:tblGrid>
              <a:tr h="365758">
                <a:tc>
                  <a:txBody>
                    <a:bodyPr/>
                    <a:lstStyle/>
                    <a:p>
                      <a:pPr marL="142875">
                        <a:lnSpc>
                          <a:spcPct val="100000"/>
                        </a:lnSpc>
                        <a:spcBef>
                          <a:spcPts val="240"/>
                        </a:spcBef>
                      </a:pPr>
                      <a:r>
                        <a:rPr sz="1800" b="1" spc="-30" dirty="0">
                          <a:solidFill>
                            <a:srgbClr val="FFFFFF"/>
                          </a:solidFill>
                          <a:latin typeface="Calibri"/>
                          <a:cs typeface="Calibri"/>
                        </a:rPr>
                        <a:t>Table</a:t>
                      </a:r>
                      <a:r>
                        <a:rPr sz="1800" b="1" spc="-25" dirty="0">
                          <a:solidFill>
                            <a:srgbClr val="FFFFFF"/>
                          </a:solidFill>
                          <a:latin typeface="Calibri"/>
                          <a:cs typeface="Calibri"/>
                        </a:rPr>
                        <a:t> </a:t>
                      </a:r>
                      <a:r>
                        <a:rPr sz="1800" b="1" dirty="0">
                          <a:solidFill>
                            <a:srgbClr val="FFFFFF"/>
                          </a:solidFill>
                          <a:latin typeface="Calibri"/>
                          <a:cs typeface="Calibri"/>
                        </a:rPr>
                        <a:t>ID</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90805">
                        <a:lnSpc>
                          <a:spcPct val="100000"/>
                        </a:lnSpc>
                        <a:spcBef>
                          <a:spcPts val="240"/>
                        </a:spcBef>
                      </a:pPr>
                      <a:r>
                        <a:rPr sz="1800" b="1" dirty="0">
                          <a:solidFill>
                            <a:srgbClr val="FFFFFF"/>
                          </a:solidFill>
                          <a:latin typeface="Calibri"/>
                          <a:cs typeface="Calibri"/>
                        </a:rPr>
                        <a:t>2018</a:t>
                      </a:r>
                      <a:r>
                        <a:rPr sz="1800" b="1" spc="5" dirty="0">
                          <a:solidFill>
                            <a:srgbClr val="FFFFFF"/>
                          </a:solidFill>
                          <a:latin typeface="Calibri"/>
                          <a:cs typeface="Calibri"/>
                        </a:rPr>
                        <a:t> </a:t>
                      </a:r>
                      <a:r>
                        <a:rPr sz="1800" b="1" spc="-5" dirty="0">
                          <a:solidFill>
                            <a:srgbClr val="FFFFFF"/>
                          </a:solidFill>
                          <a:latin typeface="Calibri"/>
                          <a:cs typeface="Calibri"/>
                        </a:rPr>
                        <a:t>Title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90805">
                        <a:lnSpc>
                          <a:spcPct val="100000"/>
                        </a:lnSpc>
                        <a:spcBef>
                          <a:spcPts val="240"/>
                        </a:spcBef>
                      </a:pPr>
                      <a:r>
                        <a:rPr sz="1800" b="1" dirty="0">
                          <a:solidFill>
                            <a:srgbClr val="FFFFFF"/>
                          </a:solidFill>
                          <a:latin typeface="Calibri"/>
                          <a:cs typeface="Calibri"/>
                        </a:rPr>
                        <a:t>2019</a:t>
                      </a:r>
                      <a:r>
                        <a:rPr sz="1800" b="1" spc="5" dirty="0">
                          <a:solidFill>
                            <a:srgbClr val="FFFFFF"/>
                          </a:solidFill>
                          <a:latin typeface="Calibri"/>
                          <a:cs typeface="Calibri"/>
                        </a:rPr>
                        <a:t> </a:t>
                      </a:r>
                      <a:r>
                        <a:rPr sz="1800" b="1" spc="-5" dirty="0">
                          <a:solidFill>
                            <a:srgbClr val="FFFFFF"/>
                          </a:solidFill>
                          <a:latin typeface="Calibri"/>
                          <a:cs typeface="Calibri"/>
                        </a:rPr>
                        <a:t>Title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a16="http://schemas.microsoft.com/office/drawing/2014/main" val="10000"/>
                  </a:ext>
                </a:extLst>
              </a:tr>
              <a:tr h="365761">
                <a:tc gridSpan="3">
                  <a:txBody>
                    <a:bodyPr/>
                    <a:lstStyle/>
                    <a:p>
                      <a:pPr marL="90805">
                        <a:lnSpc>
                          <a:spcPct val="100000"/>
                        </a:lnSpc>
                        <a:spcBef>
                          <a:spcPts val="240"/>
                        </a:spcBef>
                      </a:pPr>
                      <a:r>
                        <a:rPr sz="1800" b="1" spc="-5" dirty="0">
                          <a:latin typeface="Calibri"/>
                          <a:cs typeface="Calibri"/>
                        </a:rPr>
                        <a:t>HOUSEHOLDS </a:t>
                      </a:r>
                      <a:r>
                        <a:rPr sz="1800" b="1" dirty="0">
                          <a:latin typeface="Calibri"/>
                          <a:cs typeface="Calibri"/>
                        </a:rPr>
                        <a:t>AND</a:t>
                      </a:r>
                      <a:r>
                        <a:rPr sz="1800" b="1" spc="5" dirty="0">
                          <a:latin typeface="Calibri"/>
                          <a:cs typeface="Calibri"/>
                        </a:rPr>
                        <a:t> </a:t>
                      </a:r>
                      <a:r>
                        <a:rPr sz="1800" b="1" spc="-20" dirty="0">
                          <a:latin typeface="Calibri"/>
                          <a:cs typeface="Calibri"/>
                        </a:rPr>
                        <a:t>FAMILIES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796298">
                <a:tc>
                  <a:txBody>
                    <a:bodyPr/>
                    <a:lstStyle/>
                    <a:p>
                      <a:pPr marL="90805">
                        <a:lnSpc>
                          <a:spcPct val="100000"/>
                        </a:lnSpc>
                        <a:spcBef>
                          <a:spcPts val="240"/>
                        </a:spcBef>
                      </a:pPr>
                      <a:r>
                        <a:rPr sz="1800" dirty="0">
                          <a:latin typeface="Calibri"/>
                          <a:cs typeface="Calibri"/>
                        </a:rPr>
                        <a:t>B11009</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741045">
                        <a:lnSpc>
                          <a:spcPct val="100000"/>
                        </a:lnSpc>
                        <a:spcBef>
                          <a:spcPts val="240"/>
                        </a:spcBef>
                      </a:pPr>
                      <a:r>
                        <a:rPr sz="1800" spc="-5" dirty="0">
                          <a:latin typeface="Calibri"/>
                          <a:cs typeface="Calibri"/>
                        </a:rPr>
                        <a:t>Unmarried-Partner Households by </a:t>
                      </a:r>
                      <a:r>
                        <a:rPr sz="1800" spc="-10" dirty="0">
                          <a:latin typeface="Calibri"/>
                          <a:cs typeface="Calibri"/>
                        </a:rPr>
                        <a:t>Sex </a:t>
                      </a:r>
                      <a:r>
                        <a:rPr sz="1800" spc="-5" dirty="0">
                          <a:latin typeface="Calibri"/>
                          <a:cs typeface="Calibri"/>
                        </a:rPr>
                        <a:t>of  </a:t>
                      </a:r>
                      <a:r>
                        <a:rPr sz="1800" spc="-10" dirty="0">
                          <a:latin typeface="Calibri"/>
                          <a:cs typeface="Calibri"/>
                        </a:rPr>
                        <a:t>Partner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a:lnSpc>
                          <a:spcPct val="100000"/>
                        </a:lnSpc>
                        <a:spcBef>
                          <a:spcPts val="240"/>
                        </a:spcBef>
                      </a:pPr>
                      <a:r>
                        <a:rPr sz="1800" spc="-5" dirty="0">
                          <a:latin typeface="Calibri"/>
                          <a:cs typeface="Calibri"/>
                        </a:rPr>
                        <a:t>Coupled Households by</a:t>
                      </a:r>
                      <a:r>
                        <a:rPr sz="1800" spc="45" dirty="0">
                          <a:latin typeface="Calibri"/>
                          <a:cs typeface="Calibri"/>
                        </a:rPr>
                        <a:t> </a:t>
                      </a:r>
                      <a:r>
                        <a:rPr sz="1800" spc="-25" dirty="0">
                          <a:latin typeface="Calibri"/>
                          <a:cs typeface="Calibri"/>
                        </a:rPr>
                        <a:t>Type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2"/>
                  </a:ext>
                </a:extLst>
              </a:tr>
              <a:tr h="365760">
                <a:tc gridSpan="3">
                  <a:txBody>
                    <a:bodyPr/>
                    <a:lstStyle/>
                    <a:p>
                      <a:pPr marL="90805">
                        <a:lnSpc>
                          <a:spcPct val="100000"/>
                        </a:lnSpc>
                        <a:spcBef>
                          <a:spcPts val="240"/>
                        </a:spcBef>
                      </a:pPr>
                      <a:r>
                        <a:rPr sz="1800" b="1" spc="-10" dirty="0">
                          <a:latin typeface="Calibri"/>
                          <a:cs typeface="Calibri"/>
                        </a:rPr>
                        <a:t>FERTILITY</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914399">
                <a:tc>
                  <a:txBody>
                    <a:bodyPr/>
                    <a:lstStyle/>
                    <a:p>
                      <a:pPr marL="90805">
                        <a:lnSpc>
                          <a:spcPct val="100000"/>
                        </a:lnSpc>
                        <a:spcBef>
                          <a:spcPts val="240"/>
                        </a:spcBef>
                      </a:pPr>
                      <a:r>
                        <a:rPr sz="1800" dirty="0">
                          <a:latin typeface="Calibri"/>
                          <a:cs typeface="Calibri"/>
                        </a:rPr>
                        <a:t>B13004</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276225">
                        <a:lnSpc>
                          <a:spcPct val="100000"/>
                        </a:lnSpc>
                        <a:spcBef>
                          <a:spcPts val="240"/>
                        </a:spcBef>
                      </a:pPr>
                      <a:r>
                        <a:rPr sz="1800" spc="-20" dirty="0">
                          <a:latin typeface="Calibri"/>
                          <a:cs typeface="Calibri"/>
                        </a:rPr>
                        <a:t>Women </a:t>
                      </a:r>
                      <a:r>
                        <a:rPr sz="1800" spc="-5" dirty="0">
                          <a:latin typeface="Calibri"/>
                          <a:cs typeface="Calibri"/>
                        </a:rPr>
                        <a:t>15 </a:t>
                      </a:r>
                      <a:r>
                        <a:rPr sz="1800" spc="-10" dirty="0">
                          <a:latin typeface="Calibri"/>
                          <a:cs typeface="Calibri"/>
                        </a:rPr>
                        <a:t>to </a:t>
                      </a:r>
                      <a:r>
                        <a:rPr sz="1800" spc="-5" dirty="0">
                          <a:latin typeface="Calibri"/>
                          <a:cs typeface="Calibri"/>
                        </a:rPr>
                        <a:t>50 </a:t>
                      </a:r>
                      <a:r>
                        <a:rPr sz="1800" spc="-40" dirty="0">
                          <a:latin typeface="Calibri"/>
                          <a:cs typeface="Calibri"/>
                        </a:rPr>
                        <a:t>Years </a:t>
                      </a:r>
                      <a:r>
                        <a:rPr sz="1800" spc="-5" dirty="0">
                          <a:latin typeface="Calibri"/>
                          <a:cs typeface="Calibri"/>
                        </a:rPr>
                        <a:t>Who Had </a:t>
                      </a:r>
                      <a:r>
                        <a:rPr sz="1800" dirty="0">
                          <a:latin typeface="Calibri"/>
                          <a:cs typeface="Calibri"/>
                        </a:rPr>
                        <a:t>a </a:t>
                      </a:r>
                      <a:r>
                        <a:rPr sz="1800" spc="-5" dirty="0">
                          <a:latin typeface="Calibri"/>
                          <a:cs typeface="Calibri"/>
                        </a:rPr>
                        <a:t>Birth in the  </a:t>
                      </a:r>
                      <a:r>
                        <a:rPr sz="1800" spc="-20" dirty="0">
                          <a:latin typeface="Calibri"/>
                          <a:cs typeface="Calibri"/>
                        </a:rPr>
                        <a:t>Past </a:t>
                      </a:r>
                      <a:r>
                        <a:rPr sz="1800" spc="-5" dirty="0">
                          <a:latin typeface="Calibri"/>
                          <a:cs typeface="Calibri"/>
                        </a:rPr>
                        <a:t>12 Months by </a:t>
                      </a:r>
                      <a:r>
                        <a:rPr sz="1800" spc="-10" dirty="0">
                          <a:latin typeface="Calibri"/>
                          <a:cs typeface="Calibri"/>
                        </a:rPr>
                        <a:t>Marital</a:t>
                      </a:r>
                      <a:r>
                        <a:rPr sz="1800" spc="40" dirty="0">
                          <a:latin typeface="Calibri"/>
                          <a:cs typeface="Calibri"/>
                        </a:rPr>
                        <a:t> </a:t>
                      </a:r>
                      <a:r>
                        <a:rPr sz="1800" spc="-10" dirty="0">
                          <a:latin typeface="Calibri"/>
                          <a:cs typeface="Calibri"/>
                        </a:rPr>
                        <a:t>Status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276225">
                        <a:lnSpc>
                          <a:spcPct val="100000"/>
                        </a:lnSpc>
                        <a:spcBef>
                          <a:spcPts val="240"/>
                        </a:spcBef>
                      </a:pPr>
                      <a:r>
                        <a:rPr sz="1800" spc="-20" dirty="0">
                          <a:latin typeface="Calibri"/>
                          <a:cs typeface="Calibri"/>
                        </a:rPr>
                        <a:t>Women </a:t>
                      </a:r>
                      <a:r>
                        <a:rPr sz="1800" spc="-5" dirty="0">
                          <a:latin typeface="Calibri"/>
                          <a:cs typeface="Calibri"/>
                        </a:rPr>
                        <a:t>15 </a:t>
                      </a:r>
                      <a:r>
                        <a:rPr sz="1800" spc="-10" dirty="0">
                          <a:latin typeface="Calibri"/>
                          <a:cs typeface="Calibri"/>
                        </a:rPr>
                        <a:t>to </a:t>
                      </a:r>
                      <a:r>
                        <a:rPr sz="1800" spc="-5" dirty="0">
                          <a:latin typeface="Calibri"/>
                          <a:cs typeface="Calibri"/>
                        </a:rPr>
                        <a:t>50 </a:t>
                      </a:r>
                      <a:r>
                        <a:rPr sz="1800" spc="-40" dirty="0">
                          <a:latin typeface="Calibri"/>
                          <a:cs typeface="Calibri"/>
                        </a:rPr>
                        <a:t>Years </a:t>
                      </a:r>
                      <a:r>
                        <a:rPr sz="1800" spc="-5" dirty="0">
                          <a:latin typeface="Calibri"/>
                          <a:cs typeface="Calibri"/>
                        </a:rPr>
                        <a:t>Who Had </a:t>
                      </a:r>
                      <a:r>
                        <a:rPr sz="1800" dirty="0">
                          <a:latin typeface="Calibri"/>
                          <a:cs typeface="Calibri"/>
                        </a:rPr>
                        <a:t>a </a:t>
                      </a:r>
                      <a:r>
                        <a:rPr sz="1800" spc="-5" dirty="0">
                          <a:latin typeface="Calibri"/>
                          <a:cs typeface="Calibri"/>
                        </a:rPr>
                        <a:t>Birth in the  </a:t>
                      </a:r>
                      <a:r>
                        <a:rPr sz="1800" spc="-20" dirty="0">
                          <a:latin typeface="Calibri"/>
                          <a:cs typeface="Calibri"/>
                        </a:rPr>
                        <a:t>Past </a:t>
                      </a:r>
                      <a:r>
                        <a:rPr sz="1800" spc="-5" dirty="0">
                          <a:latin typeface="Calibri"/>
                          <a:cs typeface="Calibri"/>
                        </a:rPr>
                        <a:t>12 Months by </a:t>
                      </a:r>
                      <a:r>
                        <a:rPr sz="1800" spc="-10" dirty="0">
                          <a:latin typeface="Calibri"/>
                          <a:cs typeface="Calibri"/>
                        </a:rPr>
                        <a:t>Presence </a:t>
                      </a:r>
                      <a:r>
                        <a:rPr sz="1800" spc="-5" dirty="0">
                          <a:latin typeface="Calibri"/>
                          <a:cs typeface="Calibri"/>
                        </a:rPr>
                        <a:t>of Spouse or  Unmarried</a:t>
                      </a:r>
                      <a:r>
                        <a:rPr sz="1800" spc="5" dirty="0">
                          <a:latin typeface="Calibri"/>
                          <a:cs typeface="Calibri"/>
                        </a:rPr>
                        <a:t> </a:t>
                      </a:r>
                      <a:r>
                        <a:rPr sz="1800" spc="-10" dirty="0">
                          <a:latin typeface="Calibri"/>
                          <a:cs typeface="Calibri"/>
                        </a:rPr>
                        <a:t>Partner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4"/>
                  </a:ext>
                </a:extLst>
              </a:tr>
              <a:tr h="365760">
                <a:tc gridSpan="3">
                  <a:txBody>
                    <a:bodyPr/>
                    <a:lstStyle/>
                    <a:p>
                      <a:pPr marL="90805">
                        <a:lnSpc>
                          <a:spcPct val="100000"/>
                        </a:lnSpc>
                        <a:spcBef>
                          <a:spcPts val="240"/>
                        </a:spcBef>
                      </a:pPr>
                      <a:r>
                        <a:rPr sz="1800" b="1" spc="-5" dirty="0">
                          <a:latin typeface="Calibri"/>
                          <a:cs typeface="Calibri"/>
                        </a:rPr>
                        <a:t>JOURNEY </a:t>
                      </a:r>
                      <a:r>
                        <a:rPr sz="1800" b="1" spc="-30" dirty="0">
                          <a:latin typeface="Calibri"/>
                          <a:cs typeface="Calibri"/>
                        </a:rPr>
                        <a:t>TO</a:t>
                      </a:r>
                      <a:r>
                        <a:rPr sz="1800" b="1" spc="5" dirty="0">
                          <a:latin typeface="Calibri"/>
                          <a:cs typeface="Calibri"/>
                        </a:rPr>
                        <a:t> </a:t>
                      </a:r>
                      <a:r>
                        <a:rPr sz="1800" b="1" spc="-1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640080">
                <a:tc>
                  <a:txBody>
                    <a:bodyPr/>
                    <a:lstStyle/>
                    <a:p>
                      <a:pPr marL="90805">
                        <a:lnSpc>
                          <a:spcPct val="100000"/>
                        </a:lnSpc>
                        <a:spcBef>
                          <a:spcPts val="240"/>
                        </a:spcBef>
                      </a:pPr>
                      <a:r>
                        <a:rPr sz="1800" dirty="0">
                          <a:latin typeface="Calibri"/>
                          <a:cs typeface="Calibri"/>
                        </a:rPr>
                        <a:t>B08011</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126364">
                        <a:lnSpc>
                          <a:spcPct val="100000"/>
                        </a:lnSpc>
                        <a:spcBef>
                          <a:spcPts val="240"/>
                        </a:spcBef>
                      </a:pPr>
                      <a:r>
                        <a:rPr sz="1800" spc="-10" dirty="0">
                          <a:latin typeface="Calibri"/>
                          <a:cs typeface="Calibri"/>
                        </a:rPr>
                        <a:t>Sex </a:t>
                      </a:r>
                      <a:r>
                        <a:rPr sz="1800" spc="-5" dirty="0">
                          <a:latin typeface="Calibri"/>
                          <a:cs typeface="Calibri"/>
                        </a:rPr>
                        <a:t>Of </a:t>
                      </a:r>
                      <a:r>
                        <a:rPr sz="1800" spc="-30" dirty="0">
                          <a:latin typeface="Calibri"/>
                          <a:cs typeface="Calibri"/>
                        </a:rPr>
                        <a:t>Workers </a:t>
                      </a:r>
                      <a:r>
                        <a:rPr sz="1800" spc="-5" dirty="0">
                          <a:latin typeface="Calibri"/>
                          <a:cs typeface="Calibri"/>
                        </a:rPr>
                        <a:t>By Time Leaving Home </a:t>
                      </a:r>
                      <a:r>
                        <a:rPr sz="1800" spc="-80" dirty="0">
                          <a:latin typeface="Calibri"/>
                          <a:cs typeface="Calibri"/>
                        </a:rPr>
                        <a:t>To </a:t>
                      </a:r>
                      <a:r>
                        <a:rPr sz="1800" dirty="0">
                          <a:latin typeface="Calibri"/>
                          <a:cs typeface="Calibri"/>
                        </a:rPr>
                        <a:t>Go </a:t>
                      </a:r>
                      <a:r>
                        <a:rPr sz="1800" spc="-80" dirty="0">
                          <a:latin typeface="Calibri"/>
                          <a:cs typeface="Calibri"/>
                        </a:rPr>
                        <a:t>To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213995">
                        <a:lnSpc>
                          <a:spcPct val="100000"/>
                        </a:lnSpc>
                        <a:spcBef>
                          <a:spcPts val="240"/>
                        </a:spcBef>
                      </a:pPr>
                      <a:r>
                        <a:rPr sz="1800" spc="-10" dirty="0">
                          <a:latin typeface="Calibri"/>
                          <a:cs typeface="Calibri"/>
                        </a:rPr>
                        <a:t>Sex </a:t>
                      </a:r>
                      <a:r>
                        <a:rPr sz="1800" spc="-5" dirty="0">
                          <a:latin typeface="Calibri"/>
                          <a:cs typeface="Calibri"/>
                        </a:rPr>
                        <a:t>Of </a:t>
                      </a:r>
                      <a:r>
                        <a:rPr sz="1800" spc="-30" dirty="0">
                          <a:latin typeface="Calibri"/>
                          <a:cs typeface="Calibri"/>
                        </a:rPr>
                        <a:t>Workers </a:t>
                      </a:r>
                      <a:r>
                        <a:rPr sz="1800" spc="-5" dirty="0">
                          <a:latin typeface="Calibri"/>
                          <a:cs typeface="Calibri"/>
                        </a:rPr>
                        <a:t>By Time Of Departure </a:t>
                      </a:r>
                      <a:r>
                        <a:rPr sz="1800" spc="-80" dirty="0">
                          <a:latin typeface="Calibri"/>
                          <a:cs typeface="Calibri"/>
                        </a:rPr>
                        <a:t>To </a:t>
                      </a:r>
                      <a:r>
                        <a:rPr sz="1800" dirty="0">
                          <a:latin typeface="Calibri"/>
                          <a:cs typeface="Calibri"/>
                        </a:rPr>
                        <a:t>Go </a:t>
                      </a:r>
                      <a:r>
                        <a:rPr sz="1800" spc="-80" dirty="0">
                          <a:latin typeface="Calibri"/>
                          <a:cs typeface="Calibri"/>
                        </a:rPr>
                        <a:t>To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6"/>
                  </a:ext>
                </a:extLst>
              </a:tr>
              <a:tr h="796298">
                <a:tc>
                  <a:txBody>
                    <a:bodyPr/>
                    <a:lstStyle/>
                    <a:p>
                      <a:pPr marL="90805" marR="1115695">
                        <a:lnSpc>
                          <a:spcPct val="100000"/>
                        </a:lnSpc>
                        <a:spcBef>
                          <a:spcPts val="240"/>
                        </a:spcBef>
                      </a:pPr>
                      <a:r>
                        <a:rPr sz="1800" spc="5" dirty="0">
                          <a:latin typeface="Calibri"/>
                          <a:cs typeface="Calibri"/>
                        </a:rPr>
                        <a:t>B</a:t>
                      </a:r>
                      <a:r>
                        <a:rPr sz="1800" dirty="0">
                          <a:latin typeface="Calibri"/>
                          <a:cs typeface="Calibri"/>
                        </a:rPr>
                        <a:t>08132  </a:t>
                      </a:r>
                      <a:r>
                        <a:rPr sz="1800" spc="-5" dirty="0">
                          <a:latin typeface="Calibri"/>
                          <a:cs typeface="Calibri"/>
                        </a:rPr>
                        <a:t>C08132</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90805" marR="615315">
                        <a:lnSpc>
                          <a:spcPct val="100000"/>
                        </a:lnSpc>
                        <a:spcBef>
                          <a:spcPts val="240"/>
                        </a:spcBef>
                      </a:pPr>
                      <a:r>
                        <a:rPr sz="1800" spc="-5" dirty="0">
                          <a:latin typeface="Calibri"/>
                          <a:cs typeface="Calibri"/>
                        </a:rPr>
                        <a:t>Means Of </a:t>
                      </a:r>
                      <a:r>
                        <a:rPr sz="1800" spc="-20" dirty="0">
                          <a:latin typeface="Calibri"/>
                          <a:cs typeface="Calibri"/>
                        </a:rPr>
                        <a:t>Transportation </a:t>
                      </a:r>
                      <a:r>
                        <a:rPr sz="1800" spc="-80" dirty="0">
                          <a:latin typeface="Calibri"/>
                          <a:cs typeface="Calibri"/>
                        </a:rPr>
                        <a:t>To </a:t>
                      </a:r>
                      <a:r>
                        <a:rPr sz="1800" spc="-25" dirty="0">
                          <a:latin typeface="Calibri"/>
                          <a:cs typeface="Calibri"/>
                        </a:rPr>
                        <a:t>Work </a:t>
                      </a:r>
                      <a:r>
                        <a:rPr sz="1800" spc="-5" dirty="0">
                          <a:latin typeface="Calibri"/>
                          <a:cs typeface="Calibri"/>
                        </a:rPr>
                        <a:t>By Time  Leaving Home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05" dirty="0">
                          <a:latin typeface="Calibri"/>
                          <a:cs typeface="Calibri"/>
                        </a:rPr>
                        <a:t>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90805" marR="342900">
                        <a:lnSpc>
                          <a:spcPct val="100000"/>
                        </a:lnSpc>
                        <a:spcBef>
                          <a:spcPts val="240"/>
                        </a:spcBef>
                      </a:pPr>
                      <a:r>
                        <a:rPr sz="1800" spc="-5" dirty="0">
                          <a:latin typeface="Calibri"/>
                          <a:cs typeface="Calibri"/>
                        </a:rPr>
                        <a:t>Means Of </a:t>
                      </a:r>
                      <a:r>
                        <a:rPr sz="1800" spc="-20" dirty="0">
                          <a:latin typeface="Calibri"/>
                          <a:cs typeface="Calibri"/>
                        </a:rPr>
                        <a:t>Transportation </a:t>
                      </a:r>
                      <a:r>
                        <a:rPr sz="1800" spc="-80" dirty="0">
                          <a:latin typeface="Calibri"/>
                          <a:cs typeface="Calibri"/>
                        </a:rPr>
                        <a:t>To </a:t>
                      </a:r>
                      <a:r>
                        <a:rPr sz="1800" spc="-25" dirty="0">
                          <a:latin typeface="Calibri"/>
                          <a:cs typeface="Calibri"/>
                        </a:rPr>
                        <a:t>Work </a:t>
                      </a:r>
                      <a:r>
                        <a:rPr sz="1800" spc="-5" dirty="0">
                          <a:latin typeface="Calibri"/>
                          <a:cs typeface="Calibri"/>
                        </a:rPr>
                        <a:t>By Time Of  Departure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00" dirty="0">
                          <a:latin typeface="Calibri"/>
                          <a:cs typeface="Calibri"/>
                        </a:rPr>
                        <a:t> </a:t>
                      </a:r>
                      <a:r>
                        <a:rPr sz="1800" spc="-25" dirty="0">
                          <a:latin typeface="Calibri"/>
                          <a:cs typeface="Calibri"/>
                        </a:rPr>
                        <a:t>Work</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7"/>
                  </a:ext>
                </a:extLst>
              </a:tr>
            </a:tbl>
          </a:graphicData>
        </a:graphic>
      </p:graphicFrame>
      <p:sp>
        <p:nvSpPr>
          <p:cNvPr id="8" name="object 2"/>
          <p:cNvSpPr txBox="1">
            <a:spLocks noGrp="1"/>
          </p:cNvSpPr>
          <p:nvPr>
            <p:ph type="title"/>
          </p:nvPr>
        </p:nvSpPr>
        <p:spPr>
          <a:xfrm>
            <a:off x="4032090" y="197525"/>
            <a:ext cx="4627984" cy="627736"/>
          </a:xfrm>
          <a:prstGeom prst="rect">
            <a:avLst/>
          </a:prstGeom>
        </p:spPr>
        <p:txBody>
          <a:bodyPr vert="horz" wrap="square" lIns="0" tIns="12065" rIns="0" bIns="0" rtlCol="0">
            <a:spAutoFit/>
          </a:bodyPr>
          <a:lstStyle/>
          <a:p>
            <a:pPr marL="12700">
              <a:lnSpc>
                <a:spcPct val="100000"/>
              </a:lnSpc>
              <a:spcBef>
                <a:spcPts val="95"/>
              </a:spcBef>
            </a:pPr>
            <a:r>
              <a:rPr lang="en-US" sz="4000" dirty="0"/>
              <a:t>ACS </a:t>
            </a:r>
            <a:r>
              <a:rPr lang="en-US" sz="4000" dirty="0" smtClean="0"/>
              <a:t>Modified </a:t>
            </a:r>
            <a:r>
              <a:rPr lang="en-US" sz="4000" dirty="0" smtClean="0"/>
              <a:t>Tables</a:t>
            </a:r>
            <a:endParaRPr sz="4000" spc="-55" dirty="0"/>
          </a:p>
        </p:txBody>
      </p:sp>
    </p:spTree>
    <p:extLst>
      <p:ext uri="{BB962C8B-B14F-4D97-AF65-F5344CB8AC3E}">
        <p14:creationId xmlns:p14="http://schemas.microsoft.com/office/powerpoint/2010/main" val="3675816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8932" y="1082843"/>
            <a:ext cx="11521440" cy="4525963"/>
          </a:xfrm>
          <a:prstGeom prst="rect">
            <a:avLst/>
          </a:prstGeom>
        </p:spPr>
        <p:txBody>
          <a:bodyPr>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205493"/>
                </a:solidFill>
              </a:rPr>
              <a:t>Current </a:t>
            </a:r>
            <a:r>
              <a:rPr lang="en-US" sz="2000" dirty="0">
                <a:solidFill>
                  <a:srgbClr val="205493"/>
                </a:solidFill>
              </a:rPr>
              <a:t>Population Survey Annual Social and Economic </a:t>
            </a:r>
            <a:r>
              <a:rPr lang="en-US" sz="2000" dirty="0" smtClean="0">
                <a:solidFill>
                  <a:srgbClr val="205493"/>
                </a:solidFill>
              </a:rPr>
              <a:t>Supplement (CPS ASEC)</a:t>
            </a:r>
          </a:p>
          <a:p>
            <a:pPr marL="457200" lvl="1" indent="0">
              <a:spcBef>
                <a:spcPts val="0"/>
              </a:spcBef>
              <a:buFont typeface="Arial" panose="020B0604020202020204" pitchFamily="34" charset="0"/>
              <a:buChar char="•"/>
            </a:pPr>
            <a:r>
              <a:rPr lang="en-US" sz="2000" dirty="0" smtClean="0">
                <a:solidFill>
                  <a:srgbClr val="000000">
                    <a:lumMod val="75000"/>
                    <a:lumOff val="25000"/>
                  </a:srgbClr>
                </a:solidFill>
              </a:rPr>
              <a:t>   </a:t>
            </a:r>
            <a:r>
              <a:rPr lang="en-US" sz="2000" dirty="0" smtClean="0"/>
              <a:t>2019 </a:t>
            </a:r>
            <a:r>
              <a:rPr lang="en-US" sz="2000" spc="-55" dirty="0"/>
              <a:t>Income, </a:t>
            </a:r>
            <a:r>
              <a:rPr lang="en-US" sz="2000" spc="-120" dirty="0"/>
              <a:t>Poverty, </a:t>
            </a:r>
            <a:r>
              <a:rPr lang="en-US" sz="2000" spc="-30" dirty="0"/>
              <a:t>and </a:t>
            </a:r>
            <a:r>
              <a:rPr lang="en-US" sz="2000" spc="-40" dirty="0"/>
              <a:t>Health </a:t>
            </a:r>
            <a:r>
              <a:rPr lang="en-US" sz="2000" spc="-55" dirty="0" smtClean="0"/>
              <a:t>Insurance Reports</a:t>
            </a:r>
          </a:p>
          <a:p>
            <a:pPr marL="457200" lvl="1" indent="0">
              <a:spcBef>
                <a:spcPts val="0"/>
              </a:spcBef>
              <a:buNone/>
            </a:pPr>
            <a:endParaRPr lang="en-US" sz="2000" dirty="0">
              <a:solidFill>
                <a:srgbClr val="205493"/>
              </a:solidFill>
            </a:endParaRPr>
          </a:p>
          <a:p>
            <a:pPr marL="0" indent="0" fontAlgn="auto">
              <a:spcAft>
                <a:spcPts val="0"/>
              </a:spcAft>
              <a:buNone/>
            </a:pPr>
            <a:r>
              <a:rPr lang="en-US" sz="2000" dirty="0" smtClean="0">
                <a:solidFill>
                  <a:srgbClr val="205493"/>
                </a:solidFill>
              </a:rPr>
              <a:t>American </a:t>
            </a:r>
            <a:r>
              <a:rPr lang="en-US" sz="2000" dirty="0">
                <a:solidFill>
                  <a:srgbClr val="205493"/>
                </a:solidFill>
              </a:rPr>
              <a:t>Community Survey</a:t>
            </a:r>
          </a:p>
          <a:p>
            <a:pPr lvl="1" fontAlgn="auto">
              <a:spcAft>
                <a:spcPts val="0"/>
              </a:spcAft>
              <a:buFont typeface="Arial" panose="020B0604020202020204" pitchFamily="34" charset="0"/>
              <a:buChar char="•"/>
            </a:pPr>
            <a:r>
              <a:rPr lang="en-US" sz="2000" dirty="0" smtClean="0"/>
              <a:t>2019 1-year estimates release </a:t>
            </a:r>
            <a:r>
              <a:rPr lang="en-US" sz="2000" dirty="0" smtClean="0"/>
              <a:t>schedule</a:t>
            </a:r>
          </a:p>
          <a:p>
            <a:pPr marL="457200" lvl="1" indent="0" fontAlgn="auto">
              <a:spcAft>
                <a:spcPts val="0"/>
              </a:spcAft>
              <a:buNone/>
            </a:pPr>
            <a:endParaRPr lang="en-US" sz="2000" i="1" dirty="0" smtClean="0"/>
          </a:p>
          <a:p>
            <a:pPr marL="0" indent="0" fontAlgn="auto">
              <a:spcAft>
                <a:spcPts val="0"/>
              </a:spcAft>
              <a:buNone/>
            </a:pPr>
            <a:r>
              <a:rPr lang="en-US" sz="2000" dirty="0" smtClean="0">
                <a:solidFill>
                  <a:srgbClr val="205493"/>
                </a:solidFill>
              </a:rPr>
              <a:t>Statistics in School</a:t>
            </a:r>
            <a:endParaRPr lang="en-US" sz="2000" dirty="0">
              <a:solidFill>
                <a:srgbClr val="205493"/>
              </a:solidFill>
            </a:endParaRPr>
          </a:p>
          <a:p>
            <a:pPr lvl="1" fontAlgn="auto">
              <a:spcAft>
                <a:spcPts val="0"/>
              </a:spcAft>
              <a:buFont typeface="Arial" panose="020B0604020202020204" pitchFamily="34" charset="0"/>
              <a:buChar char="•"/>
            </a:pPr>
            <a:r>
              <a:rPr lang="en-US" sz="2000" dirty="0" smtClean="0"/>
              <a:t>Constitution Day</a:t>
            </a:r>
            <a:endParaRPr lang="en-US" sz="2000" dirty="0"/>
          </a:p>
          <a:p>
            <a:pPr marL="0" indent="0" fontAlgn="auto">
              <a:spcAft>
                <a:spcPts val="0"/>
              </a:spcAft>
              <a:buNone/>
            </a:pPr>
            <a:endParaRPr lang="en-US" sz="2000" dirty="0" smtClean="0">
              <a:solidFill>
                <a:srgbClr val="205493"/>
              </a:solidFill>
            </a:endParaRPr>
          </a:p>
          <a:p>
            <a:pPr marL="0" indent="0">
              <a:buNone/>
            </a:pPr>
            <a:r>
              <a:rPr lang="en-US" sz="2000" dirty="0" smtClean="0">
                <a:solidFill>
                  <a:srgbClr val="205493"/>
                </a:solidFill>
              </a:rPr>
              <a:t>Census Academy &amp; Additional Resources </a:t>
            </a:r>
            <a:endParaRPr lang="en-US" sz="2000" dirty="0">
              <a:solidFill>
                <a:srgbClr val="205493"/>
              </a:solidFill>
            </a:endParaRPr>
          </a:p>
          <a:p>
            <a:pPr marL="0" indent="0" fontAlgn="auto">
              <a:spcAft>
                <a:spcPts val="0"/>
              </a:spcAft>
              <a:buNone/>
            </a:pPr>
            <a:endParaRPr lang="en-US" sz="2000" dirty="0">
              <a:solidFill>
                <a:srgbClr val="205493"/>
              </a:solidFill>
            </a:endParaRPr>
          </a:p>
          <a:p>
            <a:pPr marL="0" indent="0" fontAlgn="auto">
              <a:spcAft>
                <a:spcPts val="0"/>
              </a:spcAft>
              <a:buNone/>
            </a:pPr>
            <a:r>
              <a:rPr lang="en-US" sz="2000" dirty="0" smtClean="0">
                <a:solidFill>
                  <a:srgbClr val="205493"/>
                </a:solidFill>
              </a:rPr>
              <a:t>Q&amp;A</a:t>
            </a:r>
          </a:p>
          <a:p>
            <a:pPr lvl="1" fontAlgn="auto">
              <a:spcAft>
                <a:spcPts val="0"/>
              </a:spcAft>
              <a:buFont typeface="Arial" panose="020B0604020202020204" pitchFamily="34" charset="0"/>
              <a:buChar char="•"/>
            </a:pPr>
            <a:endParaRPr lang="en-US" sz="2000" dirty="0">
              <a:solidFill>
                <a:schemeClr val="tx1">
                  <a:lumMod val="75000"/>
                  <a:lumOff val="25000"/>
                </a:schemeClr>
              </a:solidFill>
            </a:endParaRPr>
          </a:p>
          <a:p>
            <a:pPr lvl="1" fontAlgn="auto">
              <a:spcAft>
                <a:spcPts val="0"/>
              </a:spcAft>
              <a:buFont typeface="Arial" panose="020B0604020202020204" pitchFamily="34" charset="0"/>
              <a:buChar char="•"/>
            </a:pPr>
            <a:endParaRPr lang="en-US" sz="2000" dirty="0" smtClean="0">
              <a:solidFill>
                <a:schemeClr val="tx1">
                  <a:lumMod val="75000"/>
                  <a:lumOff val="25000"/>
                </a:schemeClr>
              </a:solidFill>
            </a:endParaRPr>
          </a:p>
        </p:txBody>
      </p:sp>
      <p:sp>
        <p:nvSpPr>
          <p:cNvPr id="4" name="Title 1"/>
          <p:cNvSpPr txBox="1">
            <a:spLocks/>
          </p:cNvSpPr>
          <p:nvPr/>
        </p:nvSpPr>
        <p:spPr>
          <a:xfrm>
            <a:off x="513880" y="412041"/>
            <a:ext cx="10134199" cy="745958"/>
          </a:xfrm>
          <a:prstGeom prst="rect">
            <a:avLst/>
          </a:prstGeom>
        </p:spPr>
        <p:txBody>
          <a:bodyPr>
            <a:normAutofit fontScale="9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smtClean="0"/>
              <a:t>Agenda</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endParaRPr lang="en-US" sz="2000" dirty="0">
              <a:solidFill>
                <a:schemeClr val="accent1"/>
              </a:solidFill>
            </a:endParaRPr>
          </a:p>
        </p:txBody>
      </p:sp>
    </p:spTree>
    <p:extLst>
      <p:ext uri="{BB962C8B-B14F-4D97-AF65-F5344CB8AC3E}">
        <p14:creationId xmlns:p14="http://schemas.microsoft.com/office/powerpoint/2010/main" val="2611201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308078660"/>
              </p:ext>
            </p:extLst>
          </p:nvPr>
        </p:nvGraphicFramePr>
        <p:xfrm>
          <a:off x="712826" y="1028537"/>
          <a:ext cx="11189334" cy="4287236"/>
        </p:xfrm>
        <a:graphic>
          <a:graphicData uri="http://schemas.openxmlformats.org/drawingml/2006/table">
            <a:tbl>
              <a:tblPr firstRow="1" bandRow="1">
                <a:tableStyleId>{2D5ABB26-0587-4C30-8999-92F81FD0307C}</a:tableStyleId>
              </a:tblPr>
              <a:tblGrid>
                <a:gridCol w="1919605">
                  <a:extLst>
                    <a:ext uri="{9D8B030D-6E8A-4147-A177-3AD203B41FA5}">
                      <a16:colId xmlns:a16="http://schemas.microsoft.com/office/drawing/2014/main" val="20000"/>
                    </a:ext>
                  </a:extLst>
                </a:gridCol>
                <a:gridCol w="4634865">
                  <a:extLst>
                    <a:ext uri="{9D8B030D-6E8A-4147-A177-3AD203B41FA5}">
                      <a16:colId xmlns:a16="http://schemas.microsoft.com/office/drawing/2014/main" val="20001"/>
                    </a:ext>
                  </a:extLst>
                </a:gridCol>
                <a:gridCol w="4634864">
                  <a:extLst>
                    <a:ext uri="{9D8B030D-6E8A-4147-A177-3AD203B41FA5}">
                      <a16:colId xmlns:a16="http://schemas.microsoft.com/office/drawing/2014/main" val="20002"/>
                    </a:ext>
                  </a:extLst>
                </a:gridCol>
              </a:tblGrid>
              <a:tr h="365760">
                <a:tc>
                  <a:txBody>
                    <a:bodyPr/>
                    <a:lstStyle/>
                    <a:p>
                      <a:pPr marL="142875">
                        <a:lnSpc>
                          <a:spcPct val="100000"/>
                        </a:lnSpc>
                        <a:spcBef>
                          <a:spcPts val="240"/>
                        </a:spcBef>
                      </a:pPr>
                      <a:r>
                        <a:rPr sz="1800" b="1" spc="-30" dirty="0">
                          <a:solidFill>
                            <a:srgbClr val="FFFFFF"/>
                          </a:solidFill>
                          <a:latin typeface="Calibri"/>
                          <a:cs typeface="Calibri"/>
                        </a:rPr>
                        <a:t>Table</a:t>
                      </a:r>
                      <a:r>
                        <a:rPr sz="1800" b="1" spc="-25" dirty="0">
                          <a:solidFill>
                            <a:srgbClr val="FFFFFF"/>
                          </a:solidFill>
                          <a:latin typeface="Calibri"/>
                          <a:cs typeface="Calibri"/>
                        </a:rPr>
                        <a:t> </a:t>
                      </a:r>
                      <a:r>
                        <a:rPr sz="1800" b="1" dirty="0">
                          <a:solidFill>
                            <a:srgbClr val="FFFFFF"/>
                          </a:solidFill>
                          <a:latin typeface="Calibri"/>
                          <a:cs typeface="Calibri"/>
                        </a:rPr>
                        <a:t>ID</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90805">
                        <a:lnSpc>
                          <a:spcPct val="100000"/>
                        </a:lnSpc>
                        <a:spcBef>
                          <a:spcPts val="240"/>
                        </a:spcBef>
                      </a:pPr>
                      <a:r>
                        <a:rPr sz="1800" b="1" dirty="0">
                          <a:solidFill>
                            <a:srgbClr val="FFFFFF"/>
                          </a:solidFill>
                          <a:latin typeface="Calibri"/>
                          <a:cs typeface="Calibri"/>
                        </a:rPr>
                        <a:t>2018</a:t>
                      </a:r>
                      <a:r>
                        <a:rPr sz="1800" b="1" spc="5" dirty="0">
                          <a:solidFill>
                            <a:srgbClr val="FFFFFF"/>
                          </a:solidFill>
                          <a:latin typeface="Calibri"/>
                          <a:cs typeface="Calibri"/>
                        </a:rPr>
                        <a:t> </a:t>
                      </a:r>
                      <a:r>
                        <a:rPr sz="1800" b="1" spc="-5" dirty="0">
                          <a:solidFill>
                            <a:srgbClr val="FFFFFF"/>
                          </a:solidFill>
                          <a:latin typeface="Calibri"/>
                          <a:cs typeface="Calibri"/>
                        </a:rPr>
                        <a:t>Title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90805">
                        <a:lnSpc>
                          <a:spcPct val="100000"/>
                        </a:lnSpc>
                        <a:spcBef>
                          <a:spcPts val="240"/>
                        </a:spcBef>
                      </a:pPr>
                      <a:r>
                        <a:rPr sz="1800" b="1" dirty="0">
                          <a:solidFill>
                            <a:srgbClr val="FFFFFF"/>
                          </a:solidFill>
                          <a:latin typeface="Calibri"/>
                          <a:cs typeface="Calibri"/>
                        </a:rPr>
                        <a:t>2019</a:t>
                      </a:r>
                      <a:r>
                        <a:rPr sz="1800" b="1" spc="5" dirty="0">
                          <a:solidFill>
                            <a:srgbClr val="FFFFFF"/>
                          </a:solidFill>
                          <a:latin typeface="Calibri"/>
                          <a:cs typeface="Calibri"/>
                        </a:rPr>
                        <a:t> </a:t>
                      </a:r>
                      <a:r>
                        <a:rPr sz="1800" b="1" spc="-5" dirty="0">
                          <a:solidFill>
                            <a:srgbClr val="FFFFFF"/>
                          </a:solidFill>
                          <a:latin typeface="Calibri"/>
                          <a:cs typeface="Calibri"/>
                        </a:rPr>
                        <a:t>Title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a16="http://schemas.microsoft.com/office/drawing/2014/main" val="10000"/>
                  </a:ext>
                </a:extLst>
              </a:tr>
              <a:tr h="487323">
                <a:tc gridSpan="3">
                  <a:txBody>
                    <a:bodyPr/>
                    <a:lstStyle/>
                    <a:p>
                      <a:pPr marL="90805">
                        <a:lnSpc>
                          <a:spcPct val="100000"/>
                        </a:lnSpc>
                        <a:spcBef>
                          <a:spcPts val="240"/>
                        </a:spcBef>
                      </a:pPr>
                      <a:r>
                        <a:rPr sz="1800" b="1" spc="-5" dirty="0">
                          <a:latin typeface="Calibri"/>
                          <a:cs typeface="Calibri"/>
                        </a:rPr>
                        <a:t>JOURNEY </a:t>
                      </a:r>
                      <a:r>
                        <a:rPr sz="1800" b="1" spc="-30" dirty="0">
                          <a:latin typeface="Calibri"/>
                          <a:cs typeface="Calibri"/>
                        </a:rPr>
                        <a:t>TO </a:t>
                      </a:r>
                      <a:r>
                        <a:rPr sz="1800" b="1" spc="-15" dirty="0">
                          <a:latin typeface="Calibri"/>
                          <a:cs typeface="Calibri"/>
                        </a:rPr>
                        <a:t>WORK</a:t>
                      </a:r>
                      <a:r>
                        <a:rPr sz="1800" b="1" spc="55" dirty="0">
                          <a:latin typeface="Calibri"/>
                          <a:cs typeface="Calibri"/>
                        </a:rPr>
                        <a:t> </a:t>
                      </a:r>
                      <a:r>
                        <a:rPr sz="1800" b="1" spc="-5" dirty="0">
                          <a:latin typeface="Calibri"/>
                          <a:cs typeface="Calibri"/>
                        </a:rPr>
                        <a:t>(continued)</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640080">
                <a:tc>
                  <a:txBody>
                    <a:bodyPr/>
                    <a:lstStyle/>
                    <a:p>
                      <a:pPr marL="90805">
                        <a:lnSpc>
                          <a:spcPct val="100000"/>
                        </a:lnSpc>
                        <a:spcBef>
                          <a:spcPts val="240"/>
                        </a:spcBef>
                      </a:pPr>
                      <a:r>
                        <a:rPr sz="1800" dirty="0">
                          <a:latin typeface="Calibri"/>
                          <a:cs typeface="Calibri"/>
                        </a:rPr>
                        <a:t>B08133</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209550">
                        <a:lnSpc>
                          <a:spcPct val="100000"/>
                        </a:lnSpc>
                        <a:spcBef>
                          <a:spcPts val="240"/>
                        </a:spcBef>
                      </a:pPr>
                      <a:r>
                        <a:rPr sz="1800" spc="-15" dirty="0">
                          <a:latin typeface="Calibri"/>
                          <a:cs typeface="Calibri"/>
                        </a:rPr>
                        <a:t>Aggregate </a:t>
                      </a:r>
                      <a:r>
                        <a:rPr sz="1800" spc="-35" dirty="0">
                          <a:latin typeface="Calibri"/>
                          <a:cs typeface="Calibri"/>
                        </a:rPr>
                        <a:t>Travel </a:t>
                      </a:r>
                      <a:r>
                        <a:rPr sz="1800" spc="-5" dirty="0">
                          <a:latin typeface="Calibri"/>
                          <a:cs typeface="Calibri"/>
                        </a:rPr>
                        <a:t>Time </a:t>
                      </a:r>
                      <a:r>
                        <a:rPr sz="1800" spc="-80" dirty="0">
                          <a:latin typeface="Calibri"/>
                          <a:cs typeface="Calibri"/>
                        </a:rPr>
                        <a:t>To </a:t>
                      </a:r>
                      <a:r>
                        <a:rPr sz="1800" spc="-25" dirty="0">
                          <a:latin typeface="Calibri"/>
                          <a:cs typeface="Calibri"/>
                        </a:rPr>
                        <a:t>Work </a:t>
                      </a:r>
                      <a:r>
                        <a:rPr sz="1800" spc="-5" dirty="0">
                          <a:latin typeface="Calibri"/>
                          <a:cs typeface="Calibri"/>
                        </a:rPr>
                        <a:t>(In </a:t>
                      </a:r>
                      <a:r>
                        <a:rPr sz="1800" spc="-10" dirty="0">
                          <a:latin typeface="Calibri"/>
                          <a:cs typeface="Calibri"/>
                        </a:rPr>
                        <a:t>Minutes) </a:t>
                      </a:r>
                      <a:r>
                        <a:rPr sz="1800" spc="-5" dirty="0">
                          <a:latin typeface="Calibri"/>
                          <a:cs typeface="Calibri"/>
                        </a:rPr>
                        <a:t>Of  </a:t>
                      </a:r>
                      <a:r>
                        <a:rPr sz="1800" spc="-30" dirty="0">
                          <a:latin typeface="Calibri"/>
                          <a:cs typeface="Calibri"/>
                        </a:rPr>
                        <a:t>Workers </a:t>
                      </a:r>
                      <a:r>
                        <a:rPr sz="1800" spc="-5" dirty="0">
                          <a:latin typeface="Calibri"/>
                          <a:cs typeface="Calibri"/>
                        </a:rPr>
                        <a:t>By Time Leaving Home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00" dirty="0">
                          <a:latin typeface="Calibri"/>
                          <a:cs typeface="Calibri"/>
                        </a:rPr>
                        <a:t>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209550">
                        <a:lnSpc>
                          <a:spcPct val="100000"/>
                        </a:lnSpc>
                        <a:spcBef>
                          <a:spcPts val="240"/>
                        </a:spcBef>
                      </a:pPr>
                      <a:r>
                        <a:rPr sz="1800" spc="-15" dirty="0">
                          <a:latin typeface="Calibri"/>
                          <a:cs typeface="Calibri"/>
                        </a:rPr>
                        <a:t>Aggregate </a:t>
                      </a:r>
                      <a:r>
                        <a:rPr sz="1800" spc="-35" dirty="0">
                          <a:latin typeface="Calibri"/>
                          <a:cs typeface="Calibri"/>
                        </a:rPr>
                        <a:t>Travel </a:t>
                      </a:r>
                      <a:r>
                        <a:rPr sz="1800" spc="-5" dirty="0">
                          <a:latin typeface="Calibri"/>
                          <a:cs typeface="Calibri"/>
                        </a:rPr>
                        <a:t>Time </a:t>
                      </a:r>
                      <a:r>
                        <a:rPr sz="1800" spc="-80" dirty="0">
                          <a:latin typeface="Calibri"/>
                          <a:cs typeface="Calibri"/>
                        </a:rPr>
                        <a:t>To </a:t>
                      </a:r>
                      <a:r>
                        <a:rPr sz="1800" spc="-25" dirty="0">
                          <a:latin typeface="Calibri"/>
                          <a:cs typeface="Calibri"/>
                        </a:rPr>
                        <a:t>Work </a:t>
                      </a:r>
                      <a:r>
                        <a:rPr sz="1800" spc="-5" dirty="0">
                          <a:latin typeface="Calibri"/>
                          <a:cs typeface="Calibri"/>
                        </a:rPr>
                        <a:t>(In </a:t>
                      </a:r>
                      <a:r>
                        <a:rPr sz="1800" spc="-10" dirty="0">
                          <a:latin typeface="Calibri"/>
                          <a:cs typeface="Calibri"/>
                        </a:rPr>
                        <a:t>Minutes) </a:t>
                      </a:r>
                      <a:r>
                        <a:rPr sz="1800" spc="-5" dirty="0">
                          <a:latin typeface="Calibri"/>
                          <a:cs typeface="Calibri"/>
                        </a:rPr>
                        <a:t>Of  </a:t>
                      </a:r>
                      <a:r>
                        <a:rPr sz="1800" spc="-30" dirty="0">
                          <a:latin typeface="Calibri"/>
                          <a:cs typeface="Calibri"/>
                        </a:rPr>
                        <a:t>Workers </a:t>
                      </a:r>
                      <a:r>
                        <a:rPr sz="1800" spc="-5" dirty="0">
                          <a:latin typeface="Calibri"/>
                          <a:cs typeface="Calibri"/>
                        </a:rPr>
                        <a:t>By Time Of Departure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10" dirty="0">
                          <a:latin typeface="Calibri"/>
                          <a:cs typeface="Calibri"/>
                        </a:rPr>
                        <a:t>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2"/>
                  </a:ext>
                </a:extLst>
              </a:tr>
              <a:tr h="487323">
                <a:tc>
                  <a:txBody>
                    <a:bodyPr/>
                    <a:lstStyle/>
                    <a:p>
                      <a:pPr marL="90805">
                        <a:lnSpc>
                          <a:spcPct val="100000"/>
                        </a:lnSpc>
                        <a:spcBef>
                          <a:spcPts val="240"/>
                        </a:spcBef>
                      </a:pPr>
                      <a:r>
                        <a:rPr sz="1800" dirty="0">
                          <a:latin typeface="Calibri"/>
                          <a:cs typeface="Calibri"/>
                        </a:rPr>
                        <a:t>B08302</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90805">
                        <a:lnSpc>
                          <a:spcPct val="100000"/>
                        </a:lnSpc>
                        <a:spcBef>
                          <a:spcPts val="240"/>
                        </a:spcBef>
                      </a:pPr>
                      <a:r>
                        <a:rPr sz="1800" spc="-5" dirty="0">
                          <a:latin typeface="Calibri"/>
                          <a:cs typeface="Calibri"/>
                        </a:rPr>
                        <a:t>Time Leaving Home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20" dirty="0">
                          <a:latin typeface="Calibri"/>
                          <a:cs typeface="Calibri"/>
                        </a:rPr>
                        <a:t>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90805">
                        <a:lnSpc>
                          <a:spcPct val="100000"/>
                        </a:lnSpc>
                        <a:spcBef>
                          <a:spcPts val="240"/>
                        </a:spcBef>
                      </a:pPr>
                      <a:r>
                        <a:rPr sz="1800" spc="-5" dirty="0">
                          <a:latin typeface="Calibri"/>
                          <a:cs typeface="Calibri"/>
                        </a:rPr>
                        <a:t>Time Of Departure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25" dirty="0">
                          <a:latin typeface="Calibri"/>
                          <a:cs typeface="Calibri"/>
                        </a:rPr>
                        <a:t> </a:t>
                      </a:r>
                      <a:r>
                        <a:rPr sz="1800" spc="-25" dirty="0">
                          <a:latin typeface="Calibri"/>
                          <a:cs typeface="Calibri"/>
                        </a:rPr>
                        <a:t>Work</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3"/>
                  </a:ext>
                </a:extLst>
              </a:tr>
              <a:tr h="914400">
                <a:tc>
                  <a:txBody>
                    <a:bodyPr/>
                    <a:lstStyle/>
                    <a:p>
                      <a:pPr marL="90805" marR="1116330">
                        <a:lnSpc>
                          <a:spcPct val="100000"/>
                        </a:lnSpc>
                        <a:spcBef>
                          <a:spcPts val="240"/>
                        </a:spcBef>
                      </a:pPr>
                      <a:r>
                        <a:rPr sz="1800" spc="5" dirty="0">
                          <a:latin typeface="Calibri"/>
                          <a:cs typeface="Calibri"/>
                        </a:rPr>
                        <a:t>B</a:t>
                      </a:r>
                      <a:r>
                        <a:rPr sz="1800" dirty="0">
                          <a:latin typeface="Calibri"/>
                          <a:cs typeface="Calibri"/>
                        </a:rPr>
                        <a:t>08532  </a:t>
                      </a:r>
                      <a:r>
                        <a:rPr sz="1800" spc="-5" dirty="0">
                          <a:latin typeface="Calibri"/>
                          <a:cs typeface="Calibri"/>
                        </a:rPr>
                        <a:t>C08532</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460375">
                        <a:lnSpc>
                          <a:spcPct val="100000"/>
                        </a:lnSpc>
                        <a:spcBef>
                          <a:spcPts val="240"/>
                        </a:spcBef>
                      </a:pPr>
                      <a:r>
                        <a:rPr sz="1800" spc="-5" dirty="0">
                          <a:latin typeface="Calibri"/>
                          <a:cs typeface="Calibri"/>
                        </a:rPr>
                        <a:t>Means Of </a:t>
                      </a:r>
                      <a:r>
                        <a:rPr sz="1800" spc="-20" dirty="0">
                          <a:latin typeface="Calibri"/>
                          <a:cs typeface="Calibri"/>
                        </a:rPr>
                        <a:t>Transportation </a:t>
                      </a:r>
                      <a:r>
                        <a:rPr sz="1800" spc="-80" dirty="0">
                          <a:latin typeface="Calibri"/>
                          <a:cs typeface="Calibri"/>
                        </a:rPr>
                        <a:t>To </a:t>
                      </a:r>
                      <a:r>
                        <a:rPr sz="1800" spc="-25" dirty="0">
                          <a:latin typeface="Calibri"/>
                          <a:cs typeface="Calibri"/>
                        </a:rPr>
                        <a:t>Work </a:t>
                      </a:r>
                      <a:r>
                        <a:rPr sz="1800" spc="-5" dirty="0">
                          <a:latin typeface="Calibri"/>
                          <a:cs typeface="Calibri"/>
                        </a:rPr>
                        <a:t>By Time  Arriving </a:t>
                      </a:r>
                      <a:r>
                        <a:rPr sz="1800" spc="-25" dirty="0">
                          <a:latin typeface="Calibri"/>
                          <a:cs typeface="Calibri"/>
                        </a:rPr>
                        <a:t>At Work </a:t>
                      </a:r>
                      <a:r>
                        <a:rPr sz="1800" spc="-10" dirty="0">
                          <a:latin typeface="Calibri"/>
                          <a:cs typeface="Calibri"/>
                        </a:rPr>
                        <a:t>From </a:t>
                      </a:r>
                      <a:r>
                        <a:rPr sz="1800" spc="-5" dirty="0">
                          <a:latin typeface="Calibri"/>
                          <a:cs typeface="Calibri"/>
                        </a:rPr>
                        <a:t>Home </a:t>
                      </a:r>
                      <a:r>
                        <a:rPr sz="1800" spc="-10" dirty="0">
                          <a:latin typeface="Calibri"/>
                          <a:cs typeface="Calibri"/>
                        </a:rPr>
                        <a:t>For </a:t>
                      </a:r>
                      <a:r>
                        <a:rPr sz="1800" spc="-15" dirty="0">
                          <a:latin typeface="Calibri"/>
                          <a:cs typeface="Calibri"/>
                        </a:rPr>
                        <a:t>Workplace  </a:t>
                      </a:r>
                      <a:r>
                        <a:rPr sz="1800" spc="-10" dirty="0">
                          <a:latin typeface="Calibri"/>
                          <a:cs typeface="Calibri"/>
                        </a:rPr>
                        <a:t>Geography</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1440" marR="541655">
                        <a:lnSpc>
                          <a:spcPct val="100000"/>
                        </a:lnSpc>
                        <a:spcBef>
                          <a:spcPts val="240"/>
                        </a:spcBef>
                      </a:pPr>
                      <a:r>
                        <a:rPr sz="1800" spc="-5" dirty="0">
                          <a:latin typeface="Calibri"/>
                          <a:cs typeface="Calibri"/>
                        </a:rPr>
                        <a:t>Means Of </a:t>
                      </a:r>
                      <a:r>
                        <a:rPr sz="1800" spc="-20" dirty="0">
                          <a:latin typeface="Calibri"/>
                          <a:cs typeface="Calibri"/>
                        </a:rPr>
                        <a:t>Transportation </a:t>
                      </a:r>
                      <a:r>
                        <a:rPr sz="1800" spc="-80" dirty="0">
                          <a:latin typeface="Calibri"/>
                          <a:cs typeface="Calibri"/>
                        </a:rPr>
                        <a:t>To </a:t>
                      </a:r>
                      <a:r>
                        <a:rPr sz="1800" spc="-25" dirty="0">
                          <a:latin typeface="Calibri"/>
                          <a:cs typeface="Calibri"/>
                        </a:rPr>
                        <a:t>Work </a:t>
                      </a:r>
                      <a:r>
                        <a:rPr sz="1800" spc="-5" dirty="0">
                          <a:latin typeface="Calibri"/>
                          <a:cs typeface="Calibri"/>
                        </a:rPr>
                        <a:t>By Time  Arriving </a:t>
                      </a:r>
                      <a:r>
                        <a:rPr sz="1800" spc="-25" dirty="0">
                          <a:latin typeface="Calibri"/>
                          <a:cs typeface="Calibri"/>
                        </a:rPr>
                        <a:t>At Work </a:t>
                      </a:r>
                      <a:r>
                        <a:rPr sz="1800" spc="-10" dirty="0">
                          <a:latin typeface="Calibri"/>
                          <a:cs typeface="Calibri"/>
                        </a:rPr>
                        <a:t>For </a:t>
                      </a:r>
                      <a:r>
                        <a:rPr sz="1800" spc="-15" dirty="0">
                          <a:latin typeface="Calibri"/>
                          <a:cs typeface="Calibri"/>
                        </a:rPr>
                        <a:t>Workplace</a:t>
                      </a:r>
                      <a:r>
                        <a:rPr sz="1800" spc="60" dirty="0">
                          <a:latin typeface="Calibri"/>
                          <a:cs typeface="Calibri"/>
                        </a:rPr>
                        <a:t> </a:t>
                      </a:r>
                      <a:r>
                        <a:rPr sz="1800" spc="-10" dirty="0">
                          <a:latin typeface="Calibri"/>
                          <a:cs typeface="Calibri"/>
                        </a:rPr>
                        <a:t>Geography</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4"/>
                  </a:ext>
                </a:extLst>
              </a:tr>
              <a:tr h="696175">
                <a:tc>
                  <a:txBody>
                    <a:bodyPr/>
                    <a:lstStyle/>
                    <a:p>
                      <a:pPr marL="91440">
                        <a:lnSpc>
                          <a:spcPct val="100000"/>
                        </a:lnSpc>
                        <a:spcBef>
                          <a:spcPts val="240"/>
                        </a:spcBef>
                      </a:pPr>
                      <a:r>
                        <a:rPr sz="1800" dirty="0">
                          <a:latin typeface="Calibri"/>
                          <a:cs typeface="Calibri"/>
                        </a:rPr>
                        <a:t>B08602</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91440" marR="988694">
                        <a:lnSpc>
                          <a:spcPct val="100000"/>
                        </a:lnSpc>
                        <a:spcBef>
                          <a:spcPts val="240"/>
                        </a:spcBef>
                      </a:pPr>
                      <a:r>
                        <a:rPr sz="1800" spc="-5" dirty="0">
                          <a:latin typeface="Calibri"/>
                          <a:cs typeface="Calibri"/>
                        </a:rPr>
                        <a:t>Time Arriving </a:t>
                      </a:r>
                      <a:r>
                        <a:rPr sz="1800" spc="-25" dirty="0">
                          <a:latin typeface="Calibri"/>
                          <a:cs typeface="Calibri"/>
                        </a:rPr>
                        <a:t>At Work </a:t>
                      </a:r>
                      <a:r>
                        <a:rPr sz="1800" spc="-10" dirty="0">
                          <a:latin typeface="Calibri"/>
                          <a:cs typeface="Calibri"/>
                        </a:rPr>
                        <a:t>From </a:t>
                      </a:r>
                      <a:r>
                        <a:rPr sz="1800" spc="-5" dirty="0">
                          <a:latin typeface="Calibri"/>
                          <a:cs typeface="Calibri"/>
                        </a:rPr>
                        <a:t>Home </a:t>
                      </a:r>
                      <a:r>
                        <a:rPr sz="1800" spc="-10" dirty="0">
                          <a:latin typeface="Calibri"/>
                          <a:cs typeface="Calibri"/>
                        </a:rPr>
                        <a:t>For  </a:t>
                      </a:r>
                      <a:r>
                        <a:rPr sz="1800" spc="-15" dirty="0">
                          <a:latin typeface="Calibri"/>
                          <a:cs typeface="Calibri"/>
                        </a:rPr>
                        <a:t>Workplace</a:t>
                      </a:r>
                      <a:r>
                        <a:rPr sz="1800" spc="10" dirty="0">
                          <a:latin typeface="Calibri"/>
                          <a:cs typeface="Calibri"/>
                        </a:rPr>
                        <a:t> </a:t>
                      </a:r>
                      <a:r>
                        <a:rPr sz="1800" spc="-10" dirty="0">
                          <a:latin typeface="Calibri"/>
                          <a:cs typeface="Calibri"/>
                        </a:rPr>
                        <a:t>Geography</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91440" marR="1095375">
                        <a:lnSpc>
                          <a:spcPct val="100000"/>
                        </a:lnSpc>
                        <a:spcBef>
                          <a:spcPts val="240"/>
                        </a:spcBef>
                      </a:pPr>
                      <a:r>
                        <a:rPr sz="1800" spc="-5" dirty="0">
                          <a:latin typeface="Calibri"/>
                          <a:cs typeface="Calibri"/>
                        </a:rPr>
                        <a:t>Time Arriving </a:t>
                      </a:r>
                      <a:r>
                        <a:rPr sz="1800" spc="-25" dirty="0">
                          <a:latin typeface="Calibri"/>
                          <a:cs typeface="Calibri"/>
                        </a:rPr>
                        <a:t>At Work </a:t>
                      </a:r>
                      <a:r>
                        <a:rPr sz="1800" spc="-10" dirty="0">
                          <a:latin typeface="Calibri"/>
                          <a:cs typeface="Calibri"/>
                        </a:rPr>
                        <a:t>For </a:t>
                      </a:r>
                      <a:r>
                        <a:rPr sz="1800" spc="-15" dirty="0">
                          <a:latin typeface="Calibri"/>
                          <a:cs typeface="Calibri"/>
                        </a:rPr>
                        <a:t>Workplace  </a:t>
                      </a:r>
                      <a:r>
                        <a:rPr sz="1800" spc="-10" dirty="0">
                          <a:latin typeface="Calibri"/>
                          <a:cs typeface="Calibri"/>
                        </a:rPr>
                        <a:t>Geography</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5"/>
                  </a:ext>
                </a:extLst>
              </a:tr>
              <a:tr h="696175">
                <a:tc>
                  <a:txBody>
                    <a:bodyPr/>
                    <a:lstStyle/>
                    <a:p>
                      <a:pPr marL="91440">
                        <a:lnSpc>
                          <a:spcPct val="100000"/>
                        </a:lnSpc>
                        <a:spcBef>
                          <a:spcPts val="240"/>
                        </a:spcBef>
                      </a:pPr>
                      <a:r>
                        <a:rPr sz="1800" dirty="0">
                          <a:latin typeface="Calibri"/>
                          <a:cs typeface="Calibri"/>
                        </a:rPr>
                        <a:t>B99083</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marR="607695">
                        <a:lnSpc>
                          <a:spcPct val="100000"/>
                        </a:lnSpc>
                        <a:spcBef>
                          <a:spcPts val="240"/>
                        </a:spcBef>
                      </a:pPr>
                      <a:r>
                        <a:rPr sz="1800" spc="-10" dirty="0">
                          <a:latin typeface="Calibri"/>
                          <a:cs typeface="Calibri"/>
                        </a:rPr>
                        <a:t>Allocation </a:t>
                      </a:r>
                      <a:r>
                        <a:rPr sz="1800" spc="-5" dirty="0">
                          <a:latin typeface="Calibri"/>
                          <a:cs typeface="Calibri"/>
                        </a:rPr>
                        <a:t>Of Time Leaving Home </a:t>
                      </a:r>
                      <a:r>
                        <a:rPr sz="1800" spc="-80" dirty="0">
                          <a:latin typeface="Calibri"/>
                          <a:cs typeface="Calibri"/>
                        </a:rPr>
                        <a:t>To </a:t>
                      </a:r>
                      <a:r>
                        <a:rPr sz="1800" dirty="0">
                          <a:latin typeface="Calibri"/>
                          <a:cs typeface="Calibri"/>
                        </a:rPr>
                        <a:t>Go </a:t>
                      </a:r>
                      <a:r>
                        <a:rPr sz="1800" spc="-80" dirty="0">
                          <a:latin typeface="Calibri"/>
                          <a:cs typeface="Calibri"/>
                        </a:rPr>
                        <a:t>To  </a:t>
                      </a:r>
                      <a:r>
                        <a:rPr sz="1800" spc="-25" dirty="0">
                          <a:latin typeface="Calibri"/>
                          <a:cs typeface="Calibri"/>
                        </a:rPr>
                        <a:t>Work</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90805">
                        <a:lnSpc>
                          <a:spcPct val="100000"/>
                        </a:lnSpc>
                        <a:spcBef>
                          <a:spcPts val="240"/>
                        </a:spcBef>
                      </a:pPr>
                      <a:r>
                        <a:rPr sz="1800" spc="-10" dirty="0">
                          <a:latin typeface="Calibri"/>
                          <a:cs typeface="Calibri"/>
                        </a:rPr>
                        <a:t>Allocation </a:t>
                      </a:r>
                      <a:r>
                        <a:rPr sz="1800" spc="-5" dirty="0">
                          <a:latin typeface="Calibri"/>
                          <a:cs typeface="Calibri"/>
                        </a:rPr>
                        <a:t>Of Time Of Departure </a:t>
                      </a:r>
                      <a:r>
                        <a:rPr sz="1800" spc="-80" dirty="0">
                          <a:latin typeface="Calibri"/>
                          <a:cs typeface="Calibri"/>
                        </a:rPr>
                        <a:t>To </a:t>
                      </a:r>
                      <a:r>
                        <a:rPr sz="1800" dirty="0">
                          <a:latin typeface="Calibri"/>
                          <a:cs typeface="Calibri"/>
                        </a:rPr>
                        <a:t>Go </a:t>
                      </a:r>
                      <a:r>
                        <a:rPr sz="1800" spc="-80" dirty="0">
                          <a:latin typeface="Calibri"/>
                          <a:cs typeface="Calibri"/>
                        </a:rPr>
                        <a:t>To</a:t>
                      </a:r>
                      <a:r>
                        <a:rPr sz="1800" spc="135" dirty="0">
                          <a:latin typeface="Calibri"/>
                          <a:cs typeface="Calibri"/>
                        </a:rPr>
                        <a:t> </a:t>
                      </a:r>
                      <a:r>
                        <a:rPr sz="1800" spc="-25" dirty="0">
                          <a:latin typeface="Calibri"/>
                          <a:cs typeface="Calibri"/>
                        </a:rPr>
                        <a:t>Work</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6"/>
                  </a:ext>
                </a:extLst>
              </a:tr>
            </a:tbl>
          </a:graphicData>
        </a:graphic>
      </p:graphicFrame>
      <p:sp>
        <p:nvSpPr>
          <p:cNvPr id="8" name="object 2"/>
          <p:cNvSpPr txBox="1">
            <a:spLocks noGrp="1"/>
          </p:cNvSpPr>
          <p:nvPr>
            <p:ph type="title"/>
          </p:nvPr>
        </p:nvSpPr>
        <p:spPr>
          <a:xfrm>
            <a:off x="3442995" y="195148"/>
            <a:ext cx="5728996" cy="627736"/>
          </a:xfrm>
          <a:prstGeom prst="rect">
            <a:avLst/>
          </a:prstGeom>
        </p:spPr>
        <p:txBody>
          <a:bodyPr vert="horz" wrap="square" lIns="0" tIns="12065" rIns="0" bIns="0" rtlCol="0">
            <a:spAutoFit/>
          </a:bodyPr>
          <a:lstStyle/>
          <a:p>
            <a:pPr marL="12700">
              <a:lnSpc>
                <a:spcPct val="100000"/>
              </a:lnSpc>
              <a:spcBef>
                <a:spcPts val="95"/>
              </a:spcBef>
            </a:pPr>
            <a:r>
              <a:rPr lang="en-US" sz="4000" dirty="0"/>
              <a:t>ACS </a:t>
            </a:r>
            <a:r>
              <a:rPr lang="en-US" sz="4000" dirty="0" smtClean="0"/>
              <a:t>Modified Tables (cont.)</a:t>
            </a:r>
            <a:endParaRPr sz="4000" spc="-55" dirty="0"/>
          </a:p>
        </p:txBody>
      </p:sp>
    </p:spTree>
    <p:extLst>
      <p:ext uri="{BB962C8B-B14F-4D97-AF65-F5344CB8AC3E}">
        <p14:creationId xmlns:p14="http://schemas.microsoft.com/office/powerpoint/2010/main" val="1159772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3568" y="897785"/>
            <a:ext cx="4279900" cy="1403350"/>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libri"/>
                <a:cs typeface="Calibri"/>
              </a:rPr>
              <a:t>Sample</a:t>
            </a:r>
            <a:r>
              <a:rPr sz="2000" b="1" spc="-15" dirty="0">
                <a:latin typeface="Calibri"/>
                <a:cs typeface="Calibri"/>
              </a:rPr>
              <a:t> </a:t>
            </a:r>
            <a:r>
              <a:rPr sz="2000" b="1" spc="-5" dirty="0">
                <a:latin typeface="Calibri"/>
                <a:cs typeface="Calibri"/>
              </a:rPr>
              <a:t>Counts</a:t>
            </a:r>
            <a:endParaRPr sz="2000">
              <a:latin typeface="Calibri"/>
              <a:cs typeface="Calibri"/>
            </a:endParaRPr>
          </a:p>
          <a:p>
            <a:pPr marL="241300" marR="66040" indent="-228600">
              <a:lnSpc>
                <a:spcPts val="1939"/>
              </a:lnSpc>
              <a:spcBef>
                <a:spcPts val="1645"/>
              </a:spcBef>
              <a:buFont typeface="Arial"/>
              <a:buChar char="•"/>
              <a:tabLst>
                <a:tab pos="240665" algn="l"/>
                <a:tab pos="241300" algn="l"/>
              </a:tabLst>
            </a:pPr>
            <a:r>
              <a:rPr sz="1800" spc="-5" dirty="0">
                <a:latin typeface="Calibri"/>
                <a:cs typeface="Calibri"/>
              </a:rPr>
              <a:t>B00001: </a:t>
            </a:r>
            <a:r>
              <a:rPr sz="1800" spc="-10" dirty="0">
                <a:latin typeface="Calibri"/>
                <a:cs typeface="Calibri"/>
              </a:rPr>
              <a:t>Unweighted </a:t>
            </a:r>
            <a:r>
              <a:rPr sz="1800" spc="-5" dirty="0">
                <a:latin typeface="Calibri"/>
                <a:cs typeface="Calibri"/>
              </a:rPr>
              <a:t>Sample Count Of The  </a:t>
            </a:r>
            <a:r>
              <a:rPr sz="1800" spc="-10" dirty="0">
                <a:latin typeface="Calibri"/>
                <a:cs typeface="Calibri"/>
              </a:rPr>
              <a:t>Population</a:t>
            </a:r>
            <a:endParaRPr sz="1800">
              <a:latin typeface="Calibri"/>
              <a:cs typeface="Calibri"/>
            </a:endParaRPr>
          </a:p>
          <a:p>
            <a:pPr marL="241300" indent="-228600">
              <a:lnSpc>
                <a:spcPct val="100000"/>
              </a:lnSpc>
              <a:spcBef>
                <a:spcPts val="755"/>
              </a:spcBef>
              <a:buFont typeface="Arial"/>
              <a:buChar char="•"/>
              <a:tabLst>
                <a:tab pos="240665" algn="l"/>
                <a:tab pos="241300" algn="l"/>
              </a:tabLst>
            </a:pPr>
            <a:r>
              <a:rPr sz="1800" spc="-5" dirty="0">
                <a:latin typeface="Calibri"/>
                <a:cs typeface="Calibri"/>
              </a:rPr>
              <a:t>B00002: </a:t>
            </a:r>
            <a:r>
              <a:rPr sz="1800" spc="-10" dirty="0">
                <a:latin typeface="Calibri"/>
                <a:cs typeface="Calibri"/>
              </a:rPr>
              <a:t>Unweighted </a:t>
            </a:r>
            <a:r>
              <a:rPr sz="1800" spc="-5" dirty="0">
                <a:latin typeface="Calibri"/>
                <a:cs typeface="Calibri"/>
              </a:rPr>
              <a:t>Sample Housing</a:t>
            </a:r>
            <a:r>
              <a:rPr sz="1800" spc="40" dirty="0">
                <a:latin typeface="Calibri"/>
                <a:cs typeface="Calibri"/>
              </a:rPr>
              <a:t> </a:t>
            </a:r>
            <a:r>
              <a:rPr sz="1800" spc="-5" dirty="0">
                <a:latin typeface="Calibri"/>
                <a:cs typeface="Calibri"/>
              </a:rPr>
              <a:t>Units</a:t>
            </a:r>
            <a:endParaRPr sz="1800">
              <a:latin typeface="Calibri"/>
              <a:cs typeface="Calibri"/>
            </a:endParaRPr>
          </a:p>
        </p:txBody>
      </p:sp>
      <p:sp>
        <p:nvSpPr>
          <p:cNvPr id="4" name="object 4"/>
          <p:cNvSpPr txBox="1"/>
          <p:nvPr/>
        </p:nvSpPr>
        <p:spPr>
          <a:xfrm>
            <a:off x="583568" y="3325517"/>
            <a:ext cx="4288790" cy="1275080"/>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libri"/>
                <a:cs typeface="Calibri"/>
              </a:rPr>
              <a:t>Relationship</a:t>
            </a:r>
            <a:endParaRPr sz="2000">
              <a:latin typeface="Calibri"/>
              <a:cs typeface="Calibri"/>
            </a:endParaRPr>
          </a:p>
          <a:p>
            <a:pPr marL="241300" marR="5080" indent="-228600">
              <a:lnSpc>
                <a:spcPts val="1939"/>
              </a:lnSpc>
              <a:spcBef>
                <a:spcPts val="1635"/>
              </a:spcBef>
              <a:buFont typeface="Arial"/>
              <a:buChar char="•"/>
              <a:tabLst>
                <a:tab pos="240665" algn="l"/>
                <a:tab pos="241300" algn="l"/>
              </a:tabLst>
            </a:pPr>
            <a:r>
              <a:rPr sz="1800" dirty="0">
                <a:latin typeface="Calibri"/>
                <a:cs typeface="Calibri"/>
              </a:rPr>
              <a:t>B09008 &amp; </a:t>
            </a:r>
            <a:r>
              <a:rPr sz="1800" spc="-5" dirty="0">
                <a:latin typeface="Calibri"/>
                <a:cs typeface="Calibri"/>
              </a:rPr>
              <a:t>C09008: </a:t>
            </a:r>
            <a:r>
              <a:rPr sz="1800" spc="-10" dirty="0">
                <a:latin typeface="Calibri"/>
                <a:cs typeface="Calibri"/>
              </a:rPr>
              <a:t>Presence </a:t>
            </a:r>
            <a:r>
              <a:rPr sz="1800" spc="-5" dirty="0">
                <a:latin typeface="Calibri"/>
                <a:cs typeface="Calibri"/>
              </a:rPr>
              <a:t>Of Unmarried  </a:t>
            </a:r>
            <a:r>
              <a:rPr sz="1800" spc="-10" dirty="0">
                <a:latin typeface="Calibri"/>
                <a:cs typeface="Calibri"/>
              </a:rPr>
              <a:t>Partner </a:t>
            </a:r>
            <a:r>
              <a:rPr sz="1800" spc="-5" dirty="0">
                <a:latin typeface="Calibri"/>
                <a:cs typeface="Calibri"/>
              </a:rPr>
              <a:t>Of Householder By Household </a:t>
            </a:r>
            <a:r>
              <a:rPr sz="1800" spc="-25" dirty="0">
                <a:latin typeface="Calibri"/>
                <a:cs typeface="Calibri"/>
              </a:rPr>
              <a:t>Type  </a:t>
            </a:r>
            <a:r>
              <a:rPr sz="1800" spc="-10" dirty="0">
                <a:latin typeface="Calibri"/>
                <a:cs typeface="Calibri"/>
              </a:rPr>
              <a:t>For Children </a:t>
            </a:r>
            <a:r>
              <a:rPr sz="1800" spc="-5" dirty="0">
                <a:latin typeface="Calibri"/>
                <a:cs typeface="Calibri"/>
              </a:rPr>
              <a:t>Under 18 </a:t>
            </a:r>
            <a:r>
              <a:rPr sz="1800" spc="-40" dirty="0">
                <a:latin typeface="Calibri"/>
                <a:cs typeface="Calibri"/>
              </a:rPr>
              <a:t>Years </a:t>
            </a:r>
            <a:r>
              <a:rPr sz="1800" dirty="0">
                <a:latin typeface="Calibri"/>
                <a:cs typeface="Calibri"/>
              </a:rPr>
              <a:t>In</a:t>
            </a:r>
            <a:r>
              <a:rPr sz="1800" spc="110" dirty="0">
                <a:latin typeface="Calibri"/>
                <a:cs typeface="Calibri"/>
              </a:rPr>
              <a:t> </a:t>
            </a:r>
            <a:r>
              <a:rPr sz="1800" spc="-5" dirty="0">
                <a:latin typeface="Calibri"/>
                <a:cs typeface="Calibri"/>
              </a:rPr>
              <a:t>Households</a:t>
            </a:r>
            <a:endParaRPr sz="1800">
              <a:latin typeface="Calibri"/>
              <a:cs typeface="Calibri"/>
            </a:endParaRPr>
          </a:p>
        </p:txBody>
      </p:sp>
      <p:sp>
        <p:nvSpPr>
          <p:cNvPr id="6" name="object 6"/>
          <p:cNvSpPr/>
          <p:nvPr/>
        </p:nvSpPr>
        <p:spPr>
          <a:xfrm>
            <a:off x="5099008" y="1271012"/>
            <a:ext cx="6849447" cy="4219189"/>
          </a:xfrm>
          <a:prstGeom prst="rect">
            <a:avLst/>
          </a:prstGeom>
          <a:blipFill>
            <a:blip r:embed="rId2" cstate="print"/>
            <a:stretch>
              <a:fillRect/>
            </a:stretch>
          </a:blipFill>
        </p:spPr>
        <p:txBody>
          <a:bodyPr wrap="square" lIns="0" tIns="0" rIns="0" bIns="0" rtlCol="0"/>
          <a:lstStyle/>
          <a:p>
            <a:endParaRPr/>
          </a:p>
        </p:txBody>
      </p:sp>
      <p:sp>
        <p:nvSpPr>
          <p:cNvPr id="8" name="Rectangle 7"/>
          <p:cNvSpPr/>
          <p:nvPr/>
        </p:nvSpPr>
        <p:spPr>
          <a:xfrm>
            <a:off x="927744" y="5565365"/>
            <a:ext cx="10335617" cy="369332"/>
          </a:xfrm>
          <a:prstGeom prst="rect">
            <a:avLst/>
          </a:prstGeom>
        </p:spPr>
        <p:txBody>
          <a:bodyPr wrap="square">
            <a:spAutoFit/>
          </a:bodyPr>
          <a:lstStyle/>
          <a:p>
            <a:pPr marL="12700">
              <a:lnSpc>
                <a:spcPct val="100000"/>
              </a:lnSpc>
              <a:spcBef>
                <a:spcPts val="100"/>
              </a:spcBef>
            </a:pPr>
            <a:r>
              <a:rPr lang="en-US" dirty="0" smtClean="0">
                <a:hlinkClick r:id="rId3"/>
              </a:rPr>
              <a:t>census.gov/programs-surveys/</a:t>
            </a:r>
            <a:r>
              <a:rPr lang="en-US" dirty="0" err="1" smtClean="0">
                <a:hlinkClick r:id="rId3"/>
              </a:rPr>
              <a:t>acs</a:t>
            </a:r>
            <a:r>
              <a:rPr lang="en-US" dirty="0" smtClean="0">
                <a:hlinkClick r:id="rId3"/>
              </a:rPr>
              <a:t>/technical-documentation/table-and-geography-changes/2019/1-year.html </a:t>
            </a:r>
            <a:endParaRPr lang="en-US" dirty="0">
              <a:cs typeface="Calibri"/>
            </a:endParaRPr>
          </a:p>
        </p:txBody>
      </p:sp>
      <p:sp>
        <p:nvSpPr>
          <p:cNvPr id="10" name="object 2"/>
          <p:cNvSpPr txBox="1">
            <a:spLocks noGrp="1"/>
          </p:cNvSpPr>
          <p:nvPr>
            <p:ph type="title"/>
          </p:nvPr>
        </p:nvSpPr>
        <p:spPr>
          <a:xfrm>
            <a:off x="3884197" y="164107"/>
            <a:ext cx="4422710" cy="627736"/>
          </a:xfrm>
          <a:prstGeom prst="rect">
            <a:avLst/>
          </a:prstGeom>
        </p:spPr>
        <p:txBody>
          <a:bodyPr vert="horz" wrap="square" lIns="0" tIns="12065" rIns="0" bIns="0" rtlCol="0">
            <a:spAutoFit/>
          </a:bodyPr>
          <a:lstStyle/>
          <a:p>
            <a:pPr marL="12700" algn="ctr">
              <a:lnSpc>
                <a:spcPct val="100000"/>
              </a:lnSpc>
              <a:spcBef>
                <a:spcPts val="95"/>
              </a:spcBef>
            </a:pPr>
            <a:r>
              <a:rPr lang="en-US" sz="4000" dirty="0"/>
              <a:t>ACS </a:t>
            </a:r>
            <a:r>
              <a:rPr lang="en-US" sz="4000" dirty="0" smtClean="0"/>
              <a:t>Deleted Tables</a:t>
            </a:r>
            <a:endParaRPr sz="4000" spc="-55" dirty="0"/>
          </a:p>
        </p:txBody>
      </p:sp>
    </p:spTree>
    <p:extLst>
      <p:ext uri="{BB962C8B-B14F-4D97-AF65-F5344CB8AC3E}">
        <p14:creationId xmlns:p14="http://schemas.microsoft.com/office/powerpoint/2010/main" val="424457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0214" y="1185107"/>
            <a:ext cx="10425430" cy="3282950"/>
          </a:xfrm>
          <a:prstGeom prst="rect">
            <a:avLst/>
          </a:prstGeom>
        </p:spPr>
        <p:txBody>
          <a:bodyPr vert="horz" wrap="square" lIns="0" tIns="48260" rIns="0" bIns="0" rtlCol="0">
            <a:spAutoFit/>
          </a:bodyPr>
          <a:lstStyle/>
          <a:p>
            <a:pPr marL="241300" indent="-228600">
              <a:lnSpc>
                <a:spcPct val="100000"/>
              </a:lnSpc>
              <a:spcBef>
                <a:spcPts val="380"/>
              </a:spcBef>
              <a:buFont typeface="Arial"/>
              <a:buChar char="•"/>
              <a:tabLst>
                <a:tab pos="241300" algn="l"/>
              </a:tabLst>
            </a:pPr>
            <a:r>
              <a:rPr sz="2800" spc="-10" dirty="0">
                <a:latin typeface="Calibri"/>
                <a:cs typeface="Calibri"/>
              </a:rPr>
              <a:t>New</a:t>
            </a:r>
            <a:r>
              <a:rPr sz="2800" dirty="0">
                <a:latin typeface="Calibri"/>
                <a:cs typeface="Calibri"/>
              </a:rPr>
              <a:t> </a:t>
            </a:r>
            <a:r>
              <a:rPr sz="2800" spc="-10" dirty="0">
                <a:latin typeface="Calibri"/>
                <a:cs typeface="Calibri"/>
              </a:rPr>
              <a:t>Geographies:</a:t>
            </a:r>
            <a:endParaRPr sz="2800">
              <a:latin typeface="Calibri"/>
              <a:cs typeface="Calibri"/>
            </a:endParaRPr>
          </a:p>
          <a:p>
            <a:pPr marL="698500" marR="417195" lvl="1" indent="-228600">
              <a:lnSpc>
                <a:spcPts val="2590"/>
              </a:lnSpc>
              <a:spcBef>
                <a:spcPts val="570"/>
              </a:spcBef>
              <a:buFont typeface="Arial"/>
              <a:buChar char="•"/>
              <a:tabLst>
                <a:tab pos="698500" algn="l"/>
              </a:tabLst>
            </a:pPr>
            <a:r>
              <a:rPr sz="2400" b="1" spc="-5" dirty="0">
                <a:latin typeface="Calibri"/>
                <a:cs typeface="Calibri"/>
              </a:rPr>
              <a:t>American Indian </a:t>
            </a:r>
            <a:r>
              <a:rPr sz="2400" b="1" spc="-10" dirty="0">
                <a:latin typeface="Calibri"/>
                <a:cs typeface="Calibri"/>
              </a:rPr>
              <a:t>off-reservation trust </a:t>
            </a:r>
            <a:r>
              <a:rPr sz="2400" b="1" spc="-5" dirty="0">
                <a:latin typeface="Calibri"/>
                <a:cs typeface="Calibri"/>
              </a:rPr>
              <a:t>lands: </a:t>
            </a:r>
            <a:r>
              <a:rPr sz="2400" dirty="0">
                <a:latin typeface="Calibri"/>
                <a:cs typeface="Calibri"/>
              </a:rPr>
              <a:t>3 </a:t>
            </a:r>
            <a:r>
              <a:rPr sz="2400" spc="-5" dirty="0">
                <a:latin typeface="Calibri"/>
                <a:cs typeface="Calibri"/>
              </a:rPr>
              <a:t>new </a:t>
            </a:r>
            <a:r>
              <a:rPr sz="2400" spc="-10" dirty="0">
                <a:latin typeface="Calibri"/>
                <a:cs typeface="Calibri"/>
              </a:rPr>
              <a:t>geographies </a:t>
            </a:r>
            <a:r>
              <a:rPr sz="2400" dirty="0">
                <a:latin typeface="Calibri"/>
                <a:cs typeface="Calibri"/>
              </a:rPr>
              <a:t>in </a:t>
            </a:r>
            <a:r>
              <a:rPr sz="2400" spc="-10" dirty="0">
                <a:latin typeface="Calibri"/>
                <a:cs typeface="Calibri"/>
              </a:rPr>
              <a:t>Arizona,  California, </a:t>
            </a:r>
            <a:r>
              <a:rPr sz="2400" dirty="0">
                <a:latin typeface="Calibri"/>
                <a:cs typeface="Calibri"/>
              </a:rPr>
              <a:t>and</a:t>
            </a:r>
            <a:r>
              <a:rPr sz="2400" spc="-20" dirty="0">
                <a:latin typeface="Calibri"/>
                <a:cs typeface="Calibri"/>
              </a:rPr>
              <a:t> Washington</a:t>
            </a:r>
            <a:endParaRPr sz="2400">
              <a:latin typeface="Calibri"/>
              <a:cs typeface="Calibri"/>
            </a:endParaRPr>
          </a:p>
          <a:p>
            <a:pPr marL="698500" lvl="1" indent="-228600">
              <a:lnSpc>
                <a:spcPct val="100000"/>
              </a:lnSpc>
              <a:spcBef>
                <a:spcPts val="180"/>
              </a:spcBef>
              <a:buFont typeface="Arial"/>
              <a:buChar char="•"/>
              <a:tabLst>
                <a:tab pos="698500" algn="l"/>
              </a:tabLst>
            </a:pPr>
            <a:r>
              <a:rPr sz="2400" b="1" spc="-10" dirty="0">
                <a:latin typeface="Calibri"/>
                <a:cs typeface="Calibri"/>
              </a:rPr>
              <a:t>County </a:t>
            </a:r>
            <a:r>
              <a:rPr sz="2400" b="1" spc="-5" dirty="0">
                <a:latin typeface="Calibri"/>
                <a:cs typeface="Calibri"/>
              </a:rPr>
              <a:t>Subdivisions: </a:t>
            </a:r>
            <a:r>
              <a:rPr sz="2400" dirty="0">
                <a:latin typeface="Calibri"/>
                <a:cs typeface="Calibri"/>
              </a:rPr>
              <a:t>1 </a:t>
            </a:r>
            <a:r>
              <a:rPr sz="2400" spc="-5" dirty="0">
                <a:latin typeface="Calibri"/>
                <a:cs typeface="Calibri"/>
              </a:rPr>
              <a:t>new </a:t>
            </a:r>
            <a:r>
              <a:rPr sz="2400" spc="-15" dirty="0">
                <a:latin typeface="Calibri"/>
                <a:cs typeface="Calibri"/>
              </a:rPr>
              <a:t>geography </a:t>
            </a:r>
            <a:r>
              <a:rPr sz="2400" dirty="0">
                <a:latin typeface="Calibri"/>
                <a:cs typeface="Calibri"/>
              </a:rPr>
              <a:t>in</a:t>
            </a:r>
            <a:r>
              <a:rPr sz="2400" spc="-5" dirty="0">
                <a:latin typeface="Calibri"/>
                <a:cs typeface="Calibri"/>
              </a:rPr>
              <a:t> Illinois</a:t>
            </a:r>
            <a:endParaRPr sz="2400">
              <a:latin typeface="Calibri"/>
              <a:cs typeface="Calibri"/>
            </a:endParaRPr>
          </a:p>
          <a:p>
            <a:pPr marL="698500" lvl="1" indent="-228600">
              <a:lnSpc>
                <a:spcPct val="100000"/>
              </a:lnSpc>
              <a:spcBef>
                <a:spcPts val="204"/>
              </a:spcBef>
              <a:buFont typeface="Arial"/>
              <a:buChar char="•"/>
              <a:tabLst>
                <a:tab pos="698500" algn="l"/>
              </a:tabLst>
            </a:pPr>
            <a:r>
              <a:rPr sz="2400" b="1" spc="-5" dirty="0">
                <a:latin typeface="Calibri"/>
                <a:cs typeface="Calibri"/>
              </a:rPr>
              <a:t>Census </a:t>
            </a:r>
            <a:r>
              <a:rPr sz="2400" b="1" spc="-10" dirty="0">
                <a:latin typeface="Calibri"/>
                <a:cs typeface="Calibri"/>
              </a:rPr>
              <a:t>Designated </a:t>
            </a:r>
            <a:r>
              <a:rPr sz="2400" b="1" spc="-5" dirty="0">
                <a:latin typeface="Calibri"/>
                <a:cs typeface="Calibri"/>
              </a:rPr>
              <a:t>Places: </a:t>
            </a:r>
            <a:r>
              <a:rPr sz="2400" dirty="0">
                <a:latin typeface="Calibri"/>
                <a:cs typeface="Calibri"/>
              </a:rPr>
              <a:t>2 </a:t>
            </a:r>
            <a:r>
              <a:rPr sz="2400" spc="-5" dirty="0">
                <a:latin typeface="Calibri"/>
                <a:cs typeface="Calibri"/>
              </a:rPr>
              <a:t>new </a:t>
            </a:r>
            <a:r>
              <a:rPr sz="2400" spc="-10" dirty="0">
                <a:latin typeface="Calibri"/>
                <a:cs typeface="Calibri"/>
              </a:rPr>
              <a:t>geographies </a:t>
            </a:r>
            <a:r>
              <a:rPr sz="2400" dirty="0">
                <a:latin typeface="Calibri"/>
                <a:cs typeface="Calibri"/>
              </a:rPr>
              <a:t>in </a:t>
            </a:r>
            <a:r>
              <a:rPr sz="2400" spc="-5" dirty="0">
                <a:latin typeface="Calibri"/>
                <a:cs typeface="Calibri"/>
              </a:rPr>
              <a:t>Florida </a:t>
            </a:r>
            <a:r>
              <a:rPr sz="2400" dirty="0">
                <a:latin typeface="Calibri"/>
                <a:cs typeface="Calibri"/>
              </a:rPr>
              <a:t>and </a:t>
            </a:r>
            <a:r>
              <a:rPr sz="2400" spc="-5" dirty="0">
                <a:latin typeface="Calibri"/>
                <a:cs typeface="Calibri"/>
              </a:rPr>
              <a:t>Missouri</a:t>
            </a:r>
            <a:endParaRPr sz="2400">
              <a:latin typeface="Calibri"/>
              <a:cs typeface="Calibri"/>
            </a:endParaRPr>
          </a:p>
          <a:p>
            <a:pPr lvl="1">
              <a:lnSpc>
                <a:spcPct val="100000"/>
              </a:lnSpc>
              <a:spcBef>
                <a:spcPts val="20"/>
              </a:spcBef>
              <a:buFont typeface="Arial"/>
              <a:buChar char="•"/>
            </a:pPr>
            <a:endParaRPr sz="3550">
              <a:latin typeface="Times New Roman"/>
              <a:cs typeface="Times New Roman"/>
            </a:endParaRPr>
          </a:p>
          <a:p>
            <a:pPr marL="241300" marR="5080" indent="-228600">
              <a:lnSpc>
                <a:spcPts val="3030"/>
              </a:lnSpc>
              <a:spcBef>
                <a:spcPts val="5"/>
              </a:spcBef>
              <a:buFont typeface="Arial"/>
              <a:buChar char="•"/>
              <a:tabLst>
                <a:tab pos="241300" algn="l"/>
              </a:tabLst>
            </a:pPr>
            <a:r>
              <a:rPr sz="2800" spc="-5" dirty="0">
                <a:latin typeface="Calibri"/>
                <a:cs typeface="Calibri"/>
              </a:rPr>
              <a:t>Boundary </a:t>
            </a:r>
            <a:r>
              <a:rPr sz="2800" spc="-10" dirty="0">
                <a:latin typeface="Calibri"/>
                <a:cs typeface="Calibri"/>
              </a:rPr>
              <a:t>changes due </a:t>
            </a:r>
            <a:r>
              <a:rPr sz="2800" spc="-15" dirty="0">
                <a:latin typeface="Calibri"/>
                <a:cs typeface="Calibri"/>
              </a:rPr>
              <a:t>to </a:t>
            </a:r>
            <a:r>
              <a:rPr sz="2800" spc="-20" dirty="0">
                <a:latin typeface="Calibri"/>
                <a:cs typeface="Calibri"/>
              </a:rPr>
              <a:t>annexation, </a:t>
            </a:r>
            <a:r>
              <a:rPr sz="2800" spc="-15" dirty="0">
                <a:latin typeface="Calibri"/>
                <a:cs typeface="Calibri"/>
              </a:rPr>
              <a:t>disincorporation, </a:t>
            </a:r>
            <a:r>
              <a:rPr sz="2800" spc="-5" dirty="0">
                <a:latin typeface="Calibri"/>
                <a:cs typeface="Calibri"/>
              </a:rPr>
              <a:t>and </a:t>
            </a:r>
            <a:r>
              <a:rPr sz="2800" spc="-10" dirty="0">
                <a:latin typeface="Calibri"/>
                <a:cs typeface="Calibri"/>
              </a:rPr>
              <a:t>geocoding  </a:t>
            </a:r>
            <a:r>
              <a:rPr sz="2800" spc="-15" dirty="0">
                <a:latin typeface="Calibri"/>
                <a:cs typeface="Calibri"/>
              </a:rPr>
              <a:t>updates</a:t>
            </a:r>
            <a:endParaRPr sz="2800">
              <a:latin typeface="Calibri"/>
              <a:cs typeface="Calibri"/>
            </a:endParaRPr>
          </a:p>
        </p:txBody>
      </p:sp>
      <p:sp>
        <p:nvSpPr>
          <p:cNvPr id="6" name="Rectangle 5"/>
          <p:cNvSpPr/>
          <p:nvPr/>
        </p:nvSpPr>
        <p:spPr>
          <a:xfrm>
            <a:off x="934011" y="5170076"/>
            <a:ext cx="10335617" cy="369332"/>
          </a:xfrm>
          <a:prstGeom prst="rect">
            <a:avLst/>
          </a:prstGeom>
        </p:spPr>
        <p:txBody>
          <a:bodyPr wrap="square">
            <a:spAutoFit/>
          </a:bodyPr>
          <a:lstStyle/>
          <a:p>
            <a:pPr marL="12700">
              <a:lnSpc>
                <a:spcPct val="100000"/>
              </a:lnSpc>
              <a:spcBef>
                <a:spcPts val="100"/>
              </a:spcBef>
            </a:pPr>
            <a:r>
              <a:rPr lang="en-US" dirty="0" smtClean="0">
                <a:hlinkClick r:id="rId3"/>
              </a:rPr>
              <a:t>census.gov/programs-surveys/</a:t>
            </a:r>
            <a:r>
              <a:rPr lang="en-US" dirty="0" err="1" smtClean="0">
                <a:hlinkClick r:id="rId3"/>
              </a:rPr>
              <a:t>acs</a:t>
            </a:r>
            <a:r>
              <a:rPr lang="en-US" dirty="0" smtClean="0">
                <a:hlinkClick r:id="rId3"/>
              </a:rPr>
              <a:t>/technical-documentation/table-and-geography-changes/2019/1-year.html </a:t>
            </a:r>
            <a:endParaRPr lang="en-US" dirty="0">
              <a:cs typeface="Calibri"/>
            </a:endParaRPr>
          </a:p>
        </p:txBody>
      </p:sp>
      <p:sp>
        <p:nvSpPr>
          <p:cNvPr id="8" name="object 2"/>
          <p:cNvSpPr txBox="1">
            <a:spLocks noGrp="1"/>
          </p:cNvSpPr>
          <p:nvPr>
            <p:ph type="title"/>
          </p:nvPr>
        </p:nvSpPr>
        <p:spPr>
          <a:xfrm>
            <a:off x="3145720" y="175583"/>
            <a:ext cx="5414417" cy="627736"/>
          </a:xfrm>
          <a:prstGeom prst="rect">
            <a:avLst/>
          </a:prstGeom>
        </p:spPr>
        <p:txBody>
          <a:bodyPr vert="horz" wrap="square" lIns="0" tIns="12065" rIns="0" bIns="0" rtlCol="0">
            <a:spAutoFit/>
          </a:bodyPr>
          <a:lstStyle/>
          <a:p>
            <a:pPr marL="12700" algn="ctr">
              <a:lnSpc>
                <a:spcPct val="100000"/>
              </a:lnSpc>
              <a:spcBef>
                <a:spcPts val="95"/>
              </a:spcBef>
            </a:pPr>
            <a:r>
              <a:rPr lang="en-US" sz="4000" dirty="0"/>
              <a:t>ACS </a:t>
            </a:r>
            <a:r>
              <a:rPr lang="en-US" sz="4000" dirty="0" smtClean="0"/>
              <a:t>Geography Update</a:t>
            </a:r>
            <a:endParaRPr sz="4000" spc="-55" dirty="0"/>
          </a:p>
        </p:txBody>
      </p:sp>
    </p:spTree>
    <p:extLst>
      <p:ext uri="{BB962C8B-B14F-4D97-AF65-F5344CB8AC3E}">
        <p14:creationId xmlns:p14="http://schemas.microsoft.com/office/powerpoint/2010/main" val="1284925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8261" y="1034199"/>
            <a:ext cx="7294245" cy="4891405"/>
          </a:xfrm>
          <a:prstGeom prst="rect">
            <a:avLst/>
          </a:prstGeom>
        </p:spPr>
        <p:txBody>
          <a:bodyPr vert="horz" wrap="square" lIns="0" tIns="76835" rIns="0" bIns="0" rtlCol="0">
            <a:spAutoFit/>
          </a:bodyPr>
          <a:lstStyle/>
          <a:p>
            <a:pPr marL="12700" marR="342265">
              <a:lnSpc>
                <a:spcPts val="2110"/>
              </a:lnSpc>
              <a:spcBef>
                <a:spcPts val="605"/>
              </a:spcBef>
            </a:pPr>
            <a:r>
              <a:rPr sz="2200" spc="-10" dirty="0">
                <a:latin typeface="Calibri"/>
                <a:cs typeface="Calibri"/>
              </a:rPr>
              <a:t>Compare across </a:t>
            </a:r>
            <a:r>
              <a:rPr sz="2200" spc="-15" dirty="0">
                <a:latin typeface="Calibri"/>
                <a:cs typeface="Calibri"/>
              </a:rPr>
              <a:t>geographies </a:t>
            </a:r>
            <a:r>
              <a:rPr sz="2200" spc="-5" dirty="0">
                <a:latin typeface="Calibri"/>
                <a:cs typeface="Calibri"/>
              </a:rPr>
              <a:t>and population </a:t>
            </a:r>
            <a:r>
              <a:rPr sz="2200" spc="-10" dirty="0">
                <a:latin typeface="Calibri"/>
                <a:cs typeface="Calibri"/>
              </a:rPr>
              <a:t>subgroups </a:t>
            </a:r>
            <a:r>
              <a:rPr sz="2200" spc="-5" dirty="0">
                <a:latin typeface="Calibri"/>
                <a:cs typeface="Calibri"/>
              </a:rPr>
              <a:t>using  2019</a:t>
            </a:r>
            <a:r>
              <a:rPr sz="2200" spc="-20" dirty="0">
                <a:latin typeface="Calibri"/>
                <a:cs typeface="Calibri"/>
              </a:rPr>
              <a:t> </a:t>
            </a:r>
            <a:r>
              <a:rPr sz="2200" spc="-10" dirty="0">
                <a:latin typeface="Calibri"/>
                <a:cs typeface="Calibri"/>
              </a:rPr>
              <a:t>ACS</a:t>
            </a:r>
            <a:endParaRPr sz="2200" dirty="0">
              <a:latin typeface="Calibri"/>
              <a:cs typeface="Calibri"/>
            </a:endParaRPr>
          </a:p>
          <a:p>
            <a:pPr>
              <a:lnSpc>
                <a:spcPct val="100000"/>
              </a:lnSpc>
            </a:pPr>
            <a:endParaRPr sz="2200" dirty="0">
              <a:latin typeface="Times New Roman"/>
              <a:cs typeface="Times New Roman"/>
            </a:endParaRPr>
          </a:p>
          <a:p>
            <a:pPr>
              <a:lnSpc>
                <a:spcPct val="100000"/>
              </a:lnSpc>
              <a:spcBef>
                <a:spcPts val="40"/>
              </a:spcBef>
            </a:pPr>
            <a:endParaRPr sz="1950" dirty="0">
              <a:latin typeface="Times New Roman"/>
              <a:cs typeface="Times New Roman"/>
            </a:endParaRPr>
          </a:p>
          <a:p>
            <a:pPr marL="18415">
              <a:lnSpc>
                <a:spcPct val="100000"/>
              </a:lnSpc>
            </a:pPr>
            <a:r>
              <a:rPr sz="2200" spc="-10" dirty="0">
                <a:latin typeface="Calibri"/>
                <a:cs typeface="Calibri"/>
              </a:rPr>
              <a:t>Compare </a:t>
            </a:r>
            <a:r>
              <a:rPr sz="2200" spc="-5" dirty="0">
                <a:latin typeface="Calibri"/>
                <a:cs typeface="Calibri"/>
              </a:rPr>
              <a:t>similar period </a:t>
            </a:r>
            <a:r>
              <a:rPr sz="2200" spc="-15" dirty="0">
                <a:latin typeface="Calibri"/>
                <a:cs typeface="Calibri"/>
              </a:rPr>
              <a:t>lengths </a:t>
            </a:r>
            <a:r>
              <a:rPr sz="2200" spc="-10" dirty="0">
                <a:latin typeface="Calibri"/>
                <a:cs typeface="Calibri"/>
              </a:rPr>
              <a:t>(i.e., 1-year </a:t>
            </a:r>
            <a:r>
              <a:rPr sz="2200" spc="-20" dirty="0">
                <a:latin typeface="Calibri"/>
                <a:cs typeface="Calibri"/>
              </a:rPr>
              <a:t>to</a:t>
            </a:r>
            <a:r>
              <a:rPr sz="2200" spc="75" dirty="0">
                <a:latin typeface="Calibri"/>
                <a:cs typeface="Calibri"/>
              </a:rPr>
              <a:t> </a:t>
            </a:r>
            <a:r>
              <a:rPr sz="2200" spc="-10" dirty="0">
                <a:latin typeface="Calibri"/>
                <a:cs typeface="Calibri"/>
              </a:rPr>
              <a:t>1-year)</a:t>
            </a:r>
            <a:endParaRPr sz="2200" dirty="0">
              <a:latin typeface="Calibri"/>
              <a:cs typeface="Calibri"/>
            </a:endParaRPr>
          </a:p>
          <a:p>
            <a:pPr>
              <a:lnSpc>
                <a:spcPct val="100000"/>
              </a:lnSpc>
            </a:pPr>
            <a:endParaRPr sz="2200" dirty="0">
              <a:latin typeface="Times New Roman"/>
              <a:cs typeface="Times New Roman"/>
            </a:endParaRPr>
          </a:p>
          <a:p>
            <a:pPr>
              <a:lnSpc>
                <a:spcPct val="100000"/>
              </a:lnSpc>
            </a:pPr>
            <a:endParaRPr sz="2200" dirty="0">
              <a:latin typeface="Times New Roman"/>
              <a:cs typeface="Times New Roman"/>
            </a:endParaRPr>
          </a:p>
          <a:p>
            <a:pPr marL="12700" marR="445134">
              <a:lnSpc>
                <a:spcPts val="2110"/>
              </a:lnSpc>
              <a:spcBef>
                <a:spcPts val="1939"/>
              </a:spcBef>
            </a:pPr>
            <a:r>
              <a:rPr sz="2200" spc="-10" dirty="0">
                <a:latin typeface="Calibri"/>
                <a:cs typeface="Calibri"/>
              </a:rPr>
              <a:t>Compare </a:t>
            </a:r>
            <a:r>
              <a:rPr sz="2200" spc="-15" dirty="0">
                <a:latin typeface="Calibri"/>
                <a:cs typeface="Calibri"/>
              </a:rPr>
              <a:t>percentages, </a:t>
            </a:r>
            <a:r>
              <a:rPr sz="2200" spc="-5" dirty="0">
                <a:latin typeface="Calibri"/>
                <a:cs typeface="Calibri"/>
              </a:rPr>
              <a:t>means, medians, and </a:t>
            </a:r>
            <a:r>
              <a:rPr sz="2200" spc="-25" dirty="0">
                <a:latin typeface="Calibri"/>
                <a:cs typeface="Calibri"/>
              </a:rPr>
              <a:t>rates </a:t>
            </a:r>
            <a:r>
              <a:rPr sz="2200" spc="-15" dirty="0">
                <a:latin typeface="Calibri"/>
                <a:cs typeface="Calibri"/>
              </a:rPr>
              <a:t>instead </a:t>
            </a:r>
            <a:r>
              <a:rPr sz="2200" dirty="0">
                <a:latin typeface="Calibri"/>
                <a:cs typeface="Calibri"/>
              </a:rPr>
              <a:t>of  </a:t>
            </a:r>
            <a:r>
              <a:rPr sz="2200" spc="-15" dirty="0">
                <a:latin typeface="Calibri"/>
                <a:cs typeface="Calibri"/>
              </a:rPr>
              <a:t>totals </a:t>
            </a:r>
            <a:r>
              <a:rPr sz="2200" spc="-10" dirty="0">
                <a:latin typeface="Calibri"/>
                <a:cs typeface="Calibri"/>
              </a:rPr>
              <a:t>whenever</a:t>
            </a:r>
            <a:r>
              <a:rPr sz="2200" spc="25" dirty="0">
                <a:latin typeface="Calibri"/>
                <a:cs typeface="Calibri"/>
              </a:rPr>
              <a:t> </a:t>
            </a:r>
            <a:r>
              <a:rPr sz="2200" spc="-5" dirty="0">
                <a:latin typeface="Calibri"/>
                <a:cs typeface="Calibri"/>
              </a:rPr>
              <a:t>possible</a:t>
            </a:r>
            <a:endParaRPr sz="2200" dirty="0">
              <a:latin typeface="Calibri"/>
              <a:cs typeface="Calibri"/>
            </a:endParaRPr>
          </a:p>
          <a:p>
            <a:pPr>
              <a:lnSpc>
                <a:spcPct val="100000"/>
              </a:lnSpc>
            </a:pPr>
            <a:endParaRPr sz="2200" dirty="0">
              <a:latin typeface="Times New Roman"/>
              <a:cs typeface="Times New Roman"/>
            </a:endParaRPr>
          </a:p>
          <a:p>
            <a:pPr>
              <a:lnSpc>
                <a:spcPct val="100000"/>
              </a:lnSpc>
              <a:spcBef>
                <a:spcPts val="35"/>
              </a:spcBef>
            </a:pPr>
            <a:endParaRPr sz="2400" dirty="0">
              <a:latin typeface="Times New Roman"/>
              <a:cs typeface="Times New Roman"/>
            </a:endParaRPr>
          </a:p>
          <a:p>
            <a:pPr marL="18415" marR="276860">
              <a:lnSpc>
                <a:spcPts val="2110"/>
              </a:lnSpc>
            </a:pPr>
            <a:r>
              <a:rPr sz="2200" spc="-5" dirty="0">
                <a:latin typeface="Calibri"/>
                <a:cs typeface="Calibri"/>
              </a:rPr>
              <a:t>Don’t </a:t>
            </a:r>
            <a:r>
              <a:rPr sz="2200" spc="-15" dirty="0">
                <a:latin typeface="Calibri"/>
                <a:cs typeface="Calibri"/>
              </a:rPr>
              <a:t>expect </a:t>
            </a:r>
            <a:r>
              <a:rPr sz="2200" spc="-10" dirty="0">
                <a:latin typeface="Calibri"/>
                <a:cs typeface="Calibri"/>
              </a:rPr>
              <a:t>ACS </a:t>
            </a:r>
            <a:r>
              <a:rPr sz="2200" spc="-15" dirty="0">
                <a:latin typeface="Calibri"/>
                <a:cs typeface="Calibri"/>
              </a:rPr>
              <a:t>estimates </a:t>
            </a:r>
            <a:r>
              <a:rPr sz="2200" spc="-20" dirty="0">
                <a:latin typeface="Calibri"/>
                <a:cs typeface="Calibri"/>
              </a:rPr>
              <a:t>to </a:t>
            </a:r>
            <a:r>
              <a:rPr sz="2200" spc="-15" dirty="0">
                <a:latin typeface="Calibri"/>
                <a:cs typeface="Calibri"/>
              </a:rPr>
              <a:t>match </a:t>
            </a:r>
            <a:r>
              <a:rPr sz="2200" spc="-5" dirty="0">
                <a:latin typeface="Calibri"/>
                <a:cs typeface="Calibri"/>
              </a:rPr>
              <a:t>decennial census </a:t>
            </a:r>
            <a:r>
              <a:rPr sz="2200" spc="-15" dirty="0">
                <a:latin typeface="Calibri"/>
                <a:cs typeface="Calibri"/>
              </a:rPr>
              <a:t>counts  </a:t>
            </a:r>
            <a:r>
              <a:rPr sz="2200" dirty="0">
                <a:latin typeface="Calibri"/>
                <a:cs typeface="Calibri"/>
              </a:rPr>
              <a:t>or </a:t>
            </a:r>
            <a:r>
              <a:rPr sz="2200" spc="-15" dirty="0">
                <a:latin typeface="Calibri"/>
                <a:cs typeface="Calibri"/>
              </a:rPr>
              <a:t>estimates </a:t>
            </a:r>
            <a:r>
              <a:rPr sz="2200" spc="-10" dirty="0">
                <a:latin typeface="Calibri"/>
                <a:cs typeface="Calibri"/>
              </a:rPr>
              <a:t>from </a:t>
            </a:r>
            <a:r>
              <a:rPr sz="2200" spc="-5" dirty="0">
                <a:latin typeface="Calibri"/>
                <a:cs typeface="Calibri"/>
              </a:rPr>
              <a:t>other</a:t>
            </a:r>
            <a:r>
              <a:rPr sz="2200" spc="55" dirty="0">
                <a:latin typeface="Calibri"/>
                <a:cs typeface="Calibri"/>
              </a:rPr>
              <a:t> </a:t>
            </a:r>
            <a:r>
              <a:rPr sz="2200" spc="-10" dirty="0">
                <a:latin typeface="Calibri"/>
                <a:cs typeface="Calibri"/>
              </a:rPr>
              <a:t>surveys</a:t>
            </a:r>
            <a:endParaRPr sz="2200" dirty="0">
              <a:latin typeface="Calibri"/>
              <a:cs typeface="Calibri"/>
            </a:endParaRPr>
          </a:p>
          <a:p>
            <a:pPr>
              <a:lnSpc>
                <a:spcPct val="100000"/>
              </a:lnSpc>
              <a:spcBef>
                <a:spcPts val="50"/>
              </a:spcBef>
            </a:pPr>
            <a:endParaRPr sz="2750" dirty="0">
              <a:latin typeface="Times New Roman"/>
              <a:cs typeface="Times New Roman"/>
            </a:endParaRPr>
          </a:p>
        </p:txBody>
      </p:sp>
      <p:sp>
        <p:nvSpPr>
          <p:cNvPr id="4" name="object 4"/>
          <p:cNvSpPr/>
          <p:nvPr/>
        </p:nvSpPr>
        <p:spPr>
          <a:xfrm>
            <a:off x="990600" y="1088136"/>
            <a:ext cx="609600" cy="5486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90600" y="2206751"/>
            <a:ext cx="609600" cy="5486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90600" y="3669792"/>
            <a:ext cx="609600" cy="5471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90600" y="4838700"/>
            <a:ext cx="609599" cy="507491"/>
          </a:xfrm>
          <a:prstGeom prst="rect">
            <a:avLst/>
          </a:prstGeom>
          <a:blipFill>
            <a:blip r:embed="rId5" cstate="print"/>
            <a:stretch>
              <a:fillRect/>
            </a:stretch>
          </a:blipFill>
        </p:spPr>
        <p:txBody>
          <a:bodyPr wrap="square" lIns="0" tIns="0" rIns="0" bIns="0" rtlCol="0"/>
          <a:lstStyle/>
          <a:p>
            <a:endParaRPr/>
          </a:p>
        </p:txBody>
      </p:sp>
      <p:sp>
        <p:nvSpPr>
          <p:cNvPr id="9" name="Rectangle 8"/>
          <p:cNvSpPr/>
          <p:nvPr/>
        </p:nvSpPr>
        <p:spPr>
          <a:xfrm>
            <a:off x="2595917" y="5556272"/>
            <a:ext cx="6678931" cy="369332"/>
          </a:xfrm>
          <a:prstGeom prst="rect">
            <a:avLst/>
          </a:prstGeom>
        </p:spPr>
        <p:txBody>
          <a:bodyPr wrap="square">
            <a:spAutoFit/>
          </a:bodyPr>
          <a:lstStyle/>
          <a:p>
            <a:r>
              <a:rPr lang="en-US" dirty="0" smtClean="0">
                <a:hlinkClick r:id="rId6"/>
              </a:rPr>
              <a:t>census.gov/programs-surveys/</a:t>
            </a:r>
            <a:r>
              <a:rPr lang="en-US" dirty="0" err="1" smtClean="0">
                <a:hlinkClick r:id="rId6"/>
              </a:rPr>
              <a:t>acs</a:t>
            </a:r>
            <a:r>
              <a:rPr lang="en-US" dirty="0" smtClean="0">
                <a:hlinkClick r:id="rId6"/>
              </a:rPr>
              <a:t>/guidance/comparing-acs-data.html</a:t>
            </a:r>
            <a:endParaRPr lang="en-US" dirty="0"/>
          </a:p>
        </p:txBody>
      </p:sp>
      <p:sp>
        <p:nvSpPr>
          <p:cNvPr id="12" name="object 2"/>
          <p:cNvSpPr txBox="1">
            <a:spLocks noGrp="1"/>
          </p:cNvSpPr>
          <p:nvPr>
            <p:ph type="title"/>
          </p:nvPr>
        </p:nvSpPr>
        <p:spPr>
          <a:xfrm>
            <a:off x="3145720" y="175583"/>
            <a:ext cx="5414417" cy="627736"/>
          </a:xfrm>
          <a:prstGeom prst="rect">
            <a:avLst/>
          </a:prstGeom>
        </p:spPr>
        <p:txBody>
          <a:bodyPr vert="horz" wrap="square" lIns="0" tIns="12065" rIns="0" bIns="0" rtlCol="0">
            <a:spAutoFit/>
          </a:bodyPr>
          <a:lstStyle/>
          <a:p>
            <a:pPr marL="12700" algn="ctr">
              <a:lnSpc>
                <a:spcPct val="100000"/>
              </a:lnSpc>
              <a:spcBef>
                <a:spcPts val="95"/>
              </a:spcBef>
            </a:pPr>
            <a:r>
              <a:rPr lang="en-US" sz="4000" dirty="0"/>
              <a:t>ACS </a:t>
            </a:r>
            <a:r>
              <a:rPr lang="en-US" sz="4000" dirty="0" smtClean="0"/>
              <a:t>Geography Update</a:t>
            </a:r>
            <a:endParaRPr sz="4000" spc="-55" dirty="0"/>
          </a:p>
        </p:txBody>
      </p:sp>
    </p:spTree>
    <p:extLst>
      <p:ext uri="{BB962C8B-B14F-4D97-AF65-F5344CB8AC3E}">
        <p14:creationId xmlns:p14="http://schemas.microsoft.com/office/powerpoint/2010/main" val="421386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4540" y="1016359"/>
            <a:ext cx="8045450" cy="2754630"/>
          </a:xfrm>
          <a:prstGeom prst="rect">
            <a:avLst/>
          </a:prstGeom>
        </p:spPr>
        <p:txBody>
          <a:bodyPr vert="horz" wrap="square" lIns="0" tIns="97155" rIns="0" bIns="0" rtlCol="0">
            <a:spAutoFit/>
          </a:bodyPr>
          <a:lstStyle/>
          <a:p>
            <a:pPr marL="241300" marR="5080" indent="-228600">
              <a:lnSpc>
                <a:spcPct val="80000"/>
              </a:lnSpc>
              <a:spcBef>
                <a:spcPts val="765"/>
              </a:spcBef>
              <a:buFont typeface="Arial"/>
              <a:buChar char="•"/>
              <a:tabLst>
                <a:tab pos="241300" algn="l"/>
              </a:tabLst>
            </a:pPr>
            <a:r>
              <a:rPr sz="2800" spc="-10" dirty="0">
                <a:latin typeface="Calibri"/>
                <a:cs typeface="Calibri"/>
              </a:rPr>
              <a:t>2019 income, </a:t>
            </a:r>
            <a:r>
              <a:rPr sz="2800" spc="-40" dirty="0">
                <a:latin typeface="Calibri"/>
                <a:cs typeface="Calibri"/>
              </a:rPr>
              <a:t>poverty, </a:t>
            </a:r>
            <a:r>
              <a:rPr sz="2800" spc="-5" dirty="0">
                <a:latin typeface="Calibri"/>
                <a:cs typeface="Calibri"/>
              </a:rPr>
              <a:t>and health </a:t>
            </a:r>
            <a:r>
              <a:rPr sz="2800" spc="-15" dirty="0">
                <a:latin typeface="Calibri"/>
                <a:cs typeface="Calibri"/>
              </a:rPr>
              <a:t>insurance estimates  </a:t>
            </a:r>
            <a:r>
              <a:rPr sz="2800" spc="-20" dirty="0">
                <a:latin typeface="Calibri"/>
                <a:cs typeface="Calibri"/>
              </a:rPr>
              <a:t>from </a:t>
            </a:r>
            <a:r>
              <a:rPr sz="2800" spc="-10" dirty="0">
                <a:latin typeface="Calibri"/>
                <a:cs typeface="Calibri"/>
              </a:rPr>
              <a:t>the </a:t>
            </a:r>
            <a:r>
              <a:rPr sz="2800" spc="-15" dirty="0">
                <a:latin typeface="Calibri"/>
                <a:cs typeface="Calibri"/>
              </a:rPr>
              <a:t>Current Population </a:t>
            </a:r>
            <a:r>
              <a:rPr sz="2800" spc="-10" dirty="0">
                <a:latin typeface="Calibri"/>
                <a:cs typeface="Calibri"/>
              </a:rPr>
              <a:t>Survey </a:t>
            </a:r>
            <a:r>
              <a:rPr sz="2800" spc="-5" dirty="0">
                <a:latin typeface="Calibri"/>
                <a:cs typeface="Calibri"/>
              </a:rPr>
              <a:t>(CPS) </a:t>
            </a:r>
            <a:r>
              <a:rPr sz="2800" spc="-10" dirty="0">
                <a:latin typeface="Calibri"/>
                <a:cs typeface="Calibri"/>
              </a:rPr>
              <a:t>will </a:t>
            </a:r>
            <a:r>
              <a:rPr sz="2800" spc="-5" dirty="0">
                <a:latin typeface="Calibri"/>
                <a:cs typeface="Calibri"/>
              </a:rPr>
              <a:t>be  </a:t>
            </a:r>
            <a:r>
              <a:rPr sz="2800" spc="-10" dirty="0">
                <a:latin typeface="Calibri"/>
                <a:cs typeface="Calibri"/>
              </a:rPr>
              <a:t>released </a:t>
            </a:r>
            <a:r>
              <a:rPr sz="2800" b="1" spc="-55" dirty="0">
                <a:latin typeface="Calibri"/>
                <a:cs typeface="Calibri"/>
              </a:rPr>
              <a:t>Tuesday, </a:t>
            </a:r>
            <a:r>
              <a:rPr sz="2800" b="1" spc="-10" dirty="0">
                <a:latin typeface="Calibri"/>
                <a:cs typeface="Calibri"/>
              </a:rPr>
              <a:t>September</a:t>
            </a:r>
            <a:r>
              <a:rPr sz="2800" b="1" spc="125" dirty="0">
                <a:latin typeface="Calibri"/>
                <a:cs typeface="Calibri"/>
              </a:rPr>
              <a:t> </a:t>
            </a:r>
            <a:r>
              <a:rPr sz="2800" b="1" spc="-5" dirty="0">
                <a:latin typeface="Calibri"/>
                <a:cs typeface="Calibri"/>
              </a:rPr>
              <a:t>15th</a:t>
            </a:r>
            <a:endParaRPr sz="2800">
              <a:latin typeface="Calibri"/>
              <a:cs typeface="Calibri"/>
            </a:endParaRPr>
          </a:p>
          <a:p>
            <a:pPr>
              <a:lnSpc>
                <a:spcPct val="100000"/>
              </a:lnSpc>
              <a:spcBef>
                <a:spcPts val="40"/>
              </a:spcBef>
              <a:buFont typeface="Arial"/>
              <a:buChar char="•"/>
            </a:pPr>
            <a:endParaRPr sz="4050">
              <a:latin typeface="Times New Roman"/>
              <a:cs typeface="Times New Roman"/>
            </a:endParaRPr>
          </a:p>
          <a:p>
            <a:pPr marL="241300" marR="544830" indent="-228600">
              <a:lnSpc>
                <a:spcPct val="80000"/>
              </a:lnSpc>
              <a:buFont typeface="Arial"/>
              <a:buChar char="•"/>
              <a:tabLst>
                <a:tab pos="241300" algn="l"/>
              </a:tabLst>
            </a:pPr>
            <a:r>
              <a:rPr sz="2800" spc="-15" dirty="0">
                <a:latin typeface="Calibri"/>
                <a:cs typeface="Calibri"/>
              </a:rPr>
              <a:t>Estimates </a:t>
            </a:r>
            <a:r>
              <a:rPr sz="2800" spc="-20" dirty="0">
                <a:latin typeface="Calibri"/>
                <a:cs typeface="Calibri"/>
              </a:rPr>
              <a:t>from </a:t>
            </a:r>
            <a:r>
              <a:rPr sz="2800" spc="-10" dirty="0">
                <a:latin typeface="Calibri"/>
                <a:cs typeface="Calibri"/>
              </a:rPr>
              <a:t>CPS </a:t>
            </a:r>
            <a:r>
              <a:rPr sz="2800" spc="-5" dirty="0">
                <a:latin typeface="Calibri"/>
                <a:cs typeface="Calibri"/>
              </a:rPr>
              <a:t>and </a:t>
            </a:r>
            <a:r>
              <a:rPr sz="2800" spc="-15" dirty="0">
                <a:latin typeface="Calibri"/>
                <a:cs typeface="Calibri"/>
              </a:rPr>
              <a:t>ACS </a:t>
            </a:r>
            <a:r>
              <a:rPr sz="2800" spc="-25" dirty="0">
                <a:latin typeface="Calibri"/>
                <a:cs typeface="Calibri"/>
              </a:rPr>
              <a:t>differ for </a:t>
            </a:r>
            <a:r>
              <a:rPr sz="2800" spc="-5" dirty="0">
                <a:latin typeface="Calibri"/>
                <a:cs typeface="Calibri"/>
              </a:rPr>
              <a:t>a </a:t>
            </a:r>
            <a:r>
              <a:rPr sz="2800" spc="-10" dirty="0">
                <a:latin typeface="Calibri"/>
                <a:cs typeface="Calibri"/>
              </a:rPr>
              <a:t>number </a:t>
            </a:r>
            <a:r>
              <a:rPr sz="2800" spc="-5" dirty="0">
                <a:latin typeface="Calibri"/>
                <a:cs typeface="Calibri"/>
              </a:rPr>
              <a:t>of  </a:t>
            </a:r>
            <a:r>
              <a:rPr sz="2800" spc="-10" dirty="0">
                <a:latin typeface="Calibri"/>
                <a:cs typeface="Calibri"/>
              </a:rPr>
              <a:t>reasons, but </a:t>
            </a:r>
            <a:r>
              <a:rPr sz="2800" spc="-15" dirty="0">
                <a:latin typeface="Calibri"/>
                <a:cs typeface="Calibri"/>
              </a:rPr>
              <a:t>trends over </a:t>
            </a:r>
            <a:r>
              <a:rPr sz="2800" spc="-10" dirty="0">
                <a:latin typeface="Calibri"/>
                <a:cs typeface="Calibri"/>
              </a:rPr>
              <a:t>time tend </a:t>
            </a:r>
            <a:r>
              <a:rPr sz="2800" spc="-15" dirty="0">
                <a:latin typeface="Calibri"/>
                <a:cs typeface="Calibri"/>
              </a:rPr>
              <a:t>to </a:t>
            </a:r>
            <a:r>
              <a:rPr sz="2800" spc="-5" dirty="0">
                <a:latin typeface="Calibri"/>
                <a:cs typeface="Calibri"/>
              </a:rPr>
              <a:t>be </a:t>
            </a:r>
            <a:r>
              <a:rPr sz="2800" spc="-10" dirty="0">
                <a:latin typeface="Calibri"/>
                <a:cs typeface="Calibri"/>
              </a:rPr>
              <a:t>similar  </a:t>
            </a:r>
            <a:r>
              <a:rPr sz="2800" spc="-15" dirty="0">
                <a:latin typeface="Calibri"/>
                <a:cs typeface="Calibri"/>
              </a:rPr>
              <a:t>across </a:t>
            </a:r>
            <a:r>
              <a:rPr sz="2800" spc="-10" dirty="0">
                <a:latin typeface="Calibri"/>
                <a:cs typeface="Calibri"/>
              </a:rPr>
              <a:t>the</a:t>
            </a:r>
            <a:r>
              <a:rPr sz="2800" spc="30" dirty="0">
                <a:latin typeface="Calibri"/>
                <a:cs typeface="Calibri"/>
              </a:rPr>
              <a:t> </a:t>
            </a:r>
            <a:r>
              <a:rPr sz="2800" spc="-15" dirty="0">
                <a:latin typeface="Calibri"/>
                <a:cs typeface="Calibri"/>
              </a:rPr>
              <a:t>surveys</a:t>
            </a:r>
            <a:endParaRPr sz="2800">
              <a:latin typeface="Calibri"/>
              <a:cs typeface="Calibri"/>
            </a:endParaRPr>
          </a:p>
        </p:txBody>
      </p:sp>
      <p:sp>
        <p:nvSpPr>
          <p:cNvPr id="4" name="object 4"/>
          <p:cNvSpPr txBox="1"/>
          <p:nvPr/>
        </p:nvSpPr>
        <p:spPr>
          <a:xfrm>
            <a:off x="764540" y="4254859"/>
            <a:ext cx="3044825" cy="810260"/>
          </a:xfrm>
          <a:prstGeom prst="rect">
            <a:avLst/>
          </a:prstGeom>
        </p:spPr>
        <p:txBody>
          <a:bodyPr vert="horz" wrap="square" lIns="0" tIns="12065" rIns="0" bIns="0" rtlCol="0">
            <a:spAutoFit/>
          </a:bodyPr>
          <a:lstStyle/>
          <a:p>
            <a:pPr marL="241300" indent="-228600">
              <a:lnSpc>
                <a:spcPts val="3329"/>
              </a:lnSpc>
              <a:spcBef>
                <a:spcPts val="95"/>
              </a:spcBef>
              <a:buFont typeface="Arial"/>
              <a:buChar char="•"/>
              <a:tabLst>
                <a:tab pos="241300" algn="l"/>
              </a:tabLst>
            </a:pPr>
            <a:r>
              <a:rPr sz="2800" spc="-50" dirty="0">
                <a:latin typeface="Calibri"/>
                <a:cs typeface="Calibri"/>
              </a:rPr>
              <a:t>R</a:t>
            </a:r>
            <a:r>
              <a:rPr sz="2800" spc="-5" dirty="0">
                <a:latin typeface="Calibri"/>
                <a:cs typeface="Calibri"/>
              </a:rPr>
              <a:t>e</a:t>
            </a:r>
            <a:r>
              <a:rPr sz="2800" spc="-25" dirty="0">
                <a:latin typeface="Calibri"/>
                <a:cs typeface="Calibri"/>
              </a:rPr>
              <a:t>c</a:t>
            </a:r>
            <a:r>
              <a:rPr sz="2800" spc="-5" dirty="0">
                <a:latin typeface="Calibri"/>
                <a:cs typeface="Calibri"/>
              </a:rPr>
              <a:t>o</a:t>
            </a:r>
            <a:r>
              <a:rPr sz="2800" spc="-10" dirty="0">
                <a:latin typeface="Calibri"/>
                <a:cs typeface="Calibri"/>
              </a:rPr>
              <a:t>mm</a:t>
            </a:r>
            <a:r>
              <a:rPr sz="2800" spc="-5" dirty="0">
                <a:latin typeface="Calibri"/>
                <a:cs typeface="Calibri"/>
              </a:rPr>
              <a:t>e</a:t>
            </a:r>
            <a:r>
              <a:rPr sz="2800" spc="-10" dirty="0">
                <a:latin typeface="Calibri"/>
                <a:cs typeface="Calibri"/>
              </a:rPr>
              <a:t>nd</a:t>
            </a:r>
            <a:r>
              <a:rPr sz="2800" spc="-25" dirty="0">
                <a:latin typeface="Calibri"/>
                <a:cs typeface="Calibri"/>
              </a:rPr>
              <a:t>a</a:t>
            </a:r>
            <a:r>
              <a:rPr sz="2800" spc="-5" dirty="0">
                <a:latin typeface="Calibri"/>
                <a:cs typeface="Calibri"/>
              </a:rPr>
              <a:t>t</a:t>
            </a:r>
            <a:r>
              <a:rPr sz="2800" spc="-10" dirty="0">
                <a:latin typeface="Calibri"/>
                <a:cs typeface="Calibri"/>
              </a:rPr>
              <a:t>i</a:t>
            </a:r>
            <a:r>
              <a:rPr sz="2800" spc="-5" dirty="0">
                <a:latin typeface="Calibri"/>
                <a:cs typeface="Calibri"/>
              </a:rPr>
              <a:t>o</a:t>
            </a:r>
            <a:r>
              <a:rPr sz="2800" spc="-10" dirty="0">
                <a:latin typeface="Calibri"/>
                <a:cs typeface="Calibri"/>
              </a:rPr>
              <a:t>ns:</a:t>
            </a:r>
            <a:endParaRPr sz="2800">
              <a:latin typeface="Calibri"/>
              <a:cs typeface="Calibri"/>
            </a:endParaRPr>
          </a:p>
          <a:p>
            <a:pPr marL="698500" lvl="1" indent="-228600">
              <a:lnSpc>
                <a:spcPts val="2850"/>
              </a:lnSpc>
              <a:buFont typeface="Arial"/>
              <a:buChar char="•"/>
              <a:tabLst>
                <a:tab pos="698500" algn="l"/>
              </a:tabLst>
            </a:pPr>
            <a:r>
              <a:rPr sz="2400" spc="-10" dirty="0">
                <a:latin typeface="Calibri"/>
                <a:cs typeface="Calibri"/>
              </a:rPr>
              <a:t>National</a:t>
            </a:r>
            <a:r>
              <a:rPr sz="2400" spc="-45" dirty="0">
                <a:latin typeface="Calibri"/>
                <a:cs typeface="Calibri"/>
              </a:rPr>
              <a:t> </a:t>
            </a:r>
            <a:r>
              <a:rPr sz="2400" spc="-10" dirty="0">
                <a:latin typeface="Calibri"/>
                <a:cs typeface="Calibri"/>
              </a:rPr>
              <a:t>estimates</a:t>
            </a:r>
            <a:endParaRPr sz="2400">
              <a:latin typeface="Calibri"/>
              <a:cs typeface="Calibri"/>
            </a:endParaRPr>
          </a:p>
        </p:txBody>
      </p:sp>
      <p:sp>
        <p:nvSpPr>
          <p:cNvPr id="5" name="object 5"/>
          <p:cNvSpPr txBox="1"/>
          <p:nvPr/>
        </p:nvSpPr>
        <p:spPr>
          <a:xfrm>
            <a:off x="4376170" y="4673959"/>
            <a:ext cx="4857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C</a:t>
            </a:r>
            <a:r>
              <a:rPr sz="2400" spc="-5" dirty="0">
                <a:latin typeface="Calibri"/>
                <a:cs typeface="Calibri"/>
              </a:rPr>
              <a:t>P</a:t>
            </a:r>
            <a:r>
              <a:rPr sz="2400" dirty="0">
                <a:latin typeface="Calibri"/>
                <a:cs typeface="Calibri"/>
              </a:rPr>
              <a:t>S</a:t>
            </a:r>
            <a:endParaRPr sz="2400">
              <a:latin typeface="Calibri"/>
              <a:cs typeface="Calibri"/>
            </a:endParaRPr>
          </a:p>
        </p:txBody>
      </p:sp>
      <p:sp>
        <p:nvSpPr>
          <p:cNvPr id="6" name="object 6"/>
          <p:cNvSpPr txBox="1"/>
          <p:nvPr/>
        </p:nvSpPr>
        <p:spPr>
          <a:xfrm>
            <a:off x="1221739" y="5030575"/>
            <a:ext cx="2993390" cy="39116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5" dirty="0">
                <a:latin typeface="Calibri"/>
                <a:cs typeface="Calibri"/>
              </a:rPr>
              <a:t>Subnational</a:t>
            </a:r>
            <a:r>
              <a:rPr sz="2400" spc="-70" dirty="0">
                <a:latin typeface="Calibri"/>
                <a:cs typeface="Calibri"/>
              </a:rPr>
              <a:t> </a:t>
            </a:r>
            <a:r>
              <a:rPr sz="2400" spc="-10" dirty="0">
                <a:latin typeface="Calibri"/>
                <a:cs typeface="Calibri"/>
              </a:rPr>
              <a:t>estimates</a:t>
            </a:r>
            <a:endParaRPr sz="2400">
              <a:latin typeface="Calibri"/>
              <a:cs typeface="Calibri"/>
            </a:endParaRPr>
          </a:p>
        </p:txBody>
      </p:sp>
      <p:sp>
        <p:nvSpPr>
          <p:cNvPr id="7" name="object 7"/>
          <p:cNvSpPr txBox="1"/>
          <p:nvPr/>
        </p:nvSpPr>
        <p:spPr>
          <a:xfrm>
            <a:off x="4800180" y="5030575"/>
            <a:ext cx="50419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A</a:t>
            </a:r>
            <a:r>
              <a:rPr sz="2400" dirty="0">
                <a:latin typeface="Calibri"/>
                <a:cs typeface="Calibri"/>
              </a:rPr>
              <a:t>CS</a:t>
            </a:r>
            <a:endParaRPr sz="2400">
              <a:latin typeface="Calibri"/>
              <a:cs typeface="Calibri"/>
            </a:endParaRPr>
          </a:p>
        </p:txBody>
      </p:sp>
      <p:sp>
        <p:nvSpPr>
          <p:cNvPr id="8" name="object 8"/>
          <p:cNvSpPr/>
          <p:nvPr/>
        </p:nvSpPr>
        <p:spPr>
          <a:xfrm>
            <a:off x="3919728" y="4896611"/>
            <a:ext cx="368935" cy="0"/>
          </a:xfrm>
          <a:custGeom>
            <a:avLst/>
            <a:gdLst/>
            <a:ahLst/>
            <a:cxnLst/>
            <a:rect l="l" t="t" r="r" b="b"/>
            <a:pathLst>
              <a:path w="368935">
                <a:moveTo>
                  <a:pt x="0" y="0"/>
                </a:moveTo>
                <a:lnTo>
                  <a:pt x="368427" y="0"/>
                </a:lnTo>
              </a:path>
            </a:pathLst>
          </a:custGeom>
          <a:ln w="12700">
            <a:solidFill>
              <a:srgbClr val="5B9BD5"/>
            </a:solidFill>
          </a:ln>
        </p:spPr>
        <p:txBody>
          <a:bodyPr wrap="square" lIns="0" tIns="0" rIns="0" bIns="0" rtlCol="0"/>
          <a:lstStyle/>
          <a:p>
            <a:endParaRPr/>
          </a:p>
        </p:txBody>
      </p:sp>
      <p:sp>
        <p:nvSpPr>
          <p:cNvPr id="9" name="object 9"/>
          <p:cNvSpPr/>
          <p:nvPr/>
        </p:nvSpPr>
        <p:spPr>
          <a:xfrm>
            <a:off x="4211956" y="4852158"/>
            <a:ext cx="76200" cy="88900"/>
          </a:xfrm>
          <a:custGeom>
            <a:avLst/>
            <a:gdLst/>
            <a:ahLst/>
            <a:cxnLst/>
            <a:rect l="l" t="t" r="r" b="b"/>
            <a:pathLst>
              <a:path w="76200" h="88900">
                <a:moveTo>
                  <a:pt x="0" y="0"/>
                </a:moveTo>
                <a:lnTo>
                  <a:pt x="76200" y="44449"/>
                </a:lnTo>
                <a:lnTo>
                  <a:pt x="0" y="88899"/>
                </a:lnTo>
              </a:path>
            </a:pathLst>
          </a:custGeom>
          <a:ln w="12700">
            <a:solidFill>
              <a:srgbClr val="5B9BD5"/>
            </a:solidFill>
          </a:ln>
        </p:spPr>
        <p:txBody>
          <a:bodyPr wrap="square" lIns="0" tIns="0" rIns="0" bIns="0" rtlCol="0"/>
          <a:lstStyle/>
          <a:p>
            <a:endParaRPr/>
          </a:p>
        </p:txBody>
      </p:sp>
      <p:sp>
        <p:nvSpPr>
          <p:cNvPr id="10" name="object 10"/>
          <p:cNvSpPr/>
          <p:nvPr/>
        </p:nvSpPr>
        <p:spPr>
          <a:xfrm>
            <a:off x="4300728" y="5271515"/>
            <a:ext cx="368935" cy="0"/>
          </a:xfrm>
          <a:custGeom>
            <a:avLst/>
            <a:gdLst/>
            <a:ahLst/>
            <a:cxnLst/>
            <a:rect l="l" t="t" r="r" b="b"/>
            <a:pathLst>
              <a:path w="368935">
                <a:moveTo>
                  <a:pt x="0" y="0"/>
                </a:moveTo>
                <a:lnTo>
                  <a:pt x="368427" y="0"/>
                </a:lnTo>
              </a:path>
            </a:pathLst>
          </a:custGeom>
          <a:ln w="12700">
            <a:solidFill>
              <a:srgbClr val="5B9BD5"/>
            </a:solidFill>
          </a:ln>
        </p:spPr>
        <p:txBody>
          <a:bodyPr wrap="square" lIns="0" tIns="0" rIns="0" bIns="0" rtlCol="0"/>
          <a:lstStyle/>
          <a:p>
            <a:endParaRPr/>
          </a:p>
        </p:txBody>
      </p:sp>
      <p:sp>
        <p:nvSpPr>
          <p:cNvPr id="11" name="object 11"/>
          <p:cNvSpPr/>
          <p:nvPr/>
        </p:nvSpPr>
        <p:spPr>
          <a:xfrm>
            <a:off x="4592957" y="5227062"/>
            <a:ext cx="76200" cy="88900"/>
          </a:xfrm>
          <a:custGeom>
            <a:avLst/>
            <a:gdLst/>
            <a:ahLst/>
            <a:cxnLst/>
            <a:rect l="l" t="t" r="r" b="b"/>
            <a:pathLst>
              <a:path w="76200" h="88900">
                <a:moveTo>
                  <a:pt x="0" y="0"/>
                </a:moveTo>
                <a:lnTo>
                  <a:pt x="76200" y="44450"/>
                </a:lnTo>
                <a:lnTo>
                  <a:pt x="0" y="88900"/>
                </a:lnTo>
              </a:path>
            </a:pathLst>
          </a:custGeom>
          <a:ln w="12700">
            <a:solidFill>
              <a:srgbClr val="5B9BD5"/>
            </a:solidFill>
          </a:ln>
        </p:spPr>
        <p:txBody>
          <a:bodyPr wrap="square" lIns="0" tIns="0" rIns="0" bIns="0" rtlCol="0"/>
          <a:lstStyle/>
          <a:p>
            <a:endParaRPr/>
          </a:p>
        </p:txBody>
      </p:sp>
      <p:sp>
        <p:nvSpPr>
          <p:cNvPr id="14" name="object 2"/>
          <p:cNvSpPr txBox="1">
            <a:spLocks noGrp="1"/>
          </p:cNvSpPr>
          <p:nvPr>
            <p:ph type="title"/>
          </p:nvPr>
        </p:nvSpPr>
        <p:spPr>
          <a:xfrm>
            <a:off x="3145720" y="175583"/>
            <a:ext cx="5414417" cy="627736"/>
          </a:xfrm>
          <a:prstGeom prst="rect">
            <a:avLst/>
          </a:prstGeom>
        </p:spPr>
        <p:txBody>
          <a:bodyPr vert="horz" wrap="square" lIns="0" tIns="12065" rIns="0" bIns="0" rtlCol="0">
            <a:spAutoFit/>
          </a:bodyPr>
          <a:lstStyle/>
          <a:p>
            <a:pPr marL="12700" algn="ctr">
              <a:lnSpc>
                <a:spcPct val="100000"/>
              </a:lnSpc>
              <a:spcBef>
                <a:spcPts val="95"/>
              </a:spcBef>
            </a:pPr>
            <a:r>
              <a:rPr lang="en-US" sz="4000" dirty="0"/>
              <a:t>ACS </a:t>
            </a:r>
            <a:r>
              <a:rPr lang="en-US" sz="4000" dirty="0" smtClean="0"/>
              <a:t>vs. CPS</a:t>
            </a:r>
            <a:endParaRPr sz="4000" spc="-55" dirty="0"/>
          </a:p>
        </p:txBody>
      </p:sp>
    </p:spTree>
    <p:extLst>
      <p:ext uri="{BB962C8B-B14F-4D97-AF65-F5344CB8AC3E}">
        <p14:creationId xmlns:p14="http://schemas.microsoft.com/office/powerpoint/2010/main" val="1009575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5461" y="38020"/>
            <a:ext cx="2585720" cy="635000"/>
          </a:xfrm>
          <a:prstGeom prst="rect">
            <a:avLst/>
          </a:prstGeom>
        </p:spPr>
        <p:txBody>
          <a:bodyPr vert="horz" wrap="square" lIns="0" tIns="12065" rIns="0" bIns="0" rtlCol="0">
            <a:spAutoFit/>
          </a:bodyPr>
          <a:lstStyle/>
          <a:p>
            <a:pPr marL="12700">
              <a:lnSpc>
                <a:spcPct val="100000"/>
              </a:lnSpc>
              <a:spcBef>
                <a:spcPts val="95"/>
              </a:spcBef>
            </a:pPr>
            <a:r>
              <a:rPr sz="4000" spc="-15" dirty="0"/>
              <a:t>ACS</a:t>
            </a:r>
            <a:r>
              <a:rPr sz="4000" spc="-75" dirty="0"/>
              <a:t> </a:t>
            </a:r>
            <a:r>
              <a:rPr sz="4000" spc="-35" dirty="0"/>
              <a:t>Website</a:t>
            </a:r>
          </a:p>
        </p:txBody>
      </p:sp>
      <p:sp>
        <p:nvSpPr>
          <p:cNvPr id="3" name="object 3"/>
          <p:cNvSpPr txBox="1"/>
          <p:nvPr/>
        </p:nvSpPr>
        <p:spPr>
          <a:xfrm>
            <a:off x="5315534" y="5756240"/>
            <a:ext cx="142684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4546A"/>
                </a:solidFill>
                <a:latin typeface="Calibri"/>
                <a:cs typeface="Calibri"/>
                <a:hlinkClick r:id="rId3"/>
              </a:rPr>
              <a:t>census.gov/acs</a:t>
            </a:r>
            <a:endParaRPr sz="1800" dirty="0">
              <a:latin typeface="Calibri"/>
              <a:cs typeface="Calibri"/>
            </a:endParaRPr>
          </a:p>
        </p:txBody>
      </p:sp>
      <p:sp>
        <p:nvSpPr>
          <p:cNvPr id="4" name="object 4"/>
          <p:cNvSpPr/>
          <p:nvPr/>
        </p:nvSpPr>
        <p:spPr>
          <a:xfrm>
            <a:off x="1235963" y="676656"/>
            <a:ext cx="9587484" cy="505053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31391" y="672083"/>
            <a:ext cx="9596755" cy="5059680"/>
          </a:xfrm>
          <a:custGeom>
            <a:avLst/>
            <a:gdLst/>
            <a:ahLst/>
            <a:cxnLst/>
            <a:rect l="l" t="t" r="r" b="b"/>
            <a:pathLst>
              <a:path w="9596755" h="5059680">
                <a:moveTo>
                  <a:pt x="0" y="0"/>
                </a:moveTo>
                <a:lnTo>
                  <a:pt x="9596628" y="0"/>
                </a:lnTo>
                <a:lnTo>
                  <a:pt x="9596628" y="5059680"/>
                </a:lnTo>
                <a:lnTo>
                  <a:pt x="0" y="5059680"/>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463908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63205" y="5706120"/>
            <a:ext cx="6589991" cy="289823"/>
          </a:xfrm>
          <a:prstGeom prst="rect">
            <a:avLst/>
          </a:prstGeom>
        </p:spPr>
        <p:txBody>
          <a:bodyPr vert="horz" wrap="square" lIns="0" tIns="12700" rIns="0" bIns="0" rtlCol="0">
            <a:spAutoFit/>
          </a:bodyPr>
          <a:lstStyle/>
          <a:p>
            <a:pPr marL="12700">
              <a:lnSpc>
                <a:spcPct val="100000"/>
              </a:lnSpc>
              <a:spcBef>
                <a:spcPts val="100"/>
              </a:spcBef>
            </a:pPr>
            <a:r>
              <a:rPr lang="en-US" sz="1800" spc="-10" dirty="0" smtClean="0">
                <a:solidFill>
                  <a:srgbClr val="44546A"/>
                </a:solidFill>
                <a:latin typeface="Calibri"/>
                <a:cs typeface="Calibri"/>
                <a:hlinkClick r:id="rId2"/>
              </a:rPr>
              <a:t>census.gov/programs-surveys/</a:t>
            </a:r>
            <a:r>
              <a:rPr lang="en-US" sz="1800" spc="-10" dirty="0" err="1" smtClean="0">
                <a:solidFill>
                  <a:srgbClr val="44546A"/>
                </a:solidFill>
                <a:latin typeface="Calibri"/>
                <a:cs typeface="Calibri"/>
                <a:hlinkClick r:id="rId2"/>
              </a:rPr>
              <a:t>acs</a:t>
            </a:r>
            <a:r>
              <a:rPr lang="en-US" sz="1800" spc="-10" dirty="0" smtClean="0">
                <a:solidFill>
                  <a:srgbClr val="44546A"/>
                </a:solidFill>
                <a:latin typeface="Calibri"/>
                <a:cs typeface="Calibri"/>
                <a:hlinkClick r:id="rId2"/>
              </a:rPr>
              <a:t>/guidance/comparing-</a:t>
            </a:r>
            <a:r>
              <a:rPr lang="en-US" sz="1800" spc="-10" dirty="0" err="1" smtClean="0">
                <a:solidFill>
                  <a:srgbClr val="44546A"/>
                </a:solidFill>
                <a:latin typeface="Calibri"/>
                <a:cs typeface="Calibri"/>
                <a:hlinkClick r:id="rId2"/>
              </a:rPr>
              <a:t>acs</a:t>
            </a:r>
            <a:r>
              <a:rPr lang="en-US" sz="1800" spc="-10" dirty="0" smtClean="0">
                <a:solidFill>
                  <a:srgbClr val="44546A"/>
                </a:solidFill>
                <a:latin typeface="Calibri"/>
                <a:cs typeface="Calibri"/>
                <a:hlinkClick r:id="rId2"/>
              </a:rPr>
              <a:t>-data/2019</a:t>
            </a:r>
            <a:endParaRPr sz="1800" dirty="0">
              <a:latin typeface="Calibri"/>
              <a:cs typeface="Calibri"/>
            </a:endParaRPr>
          </a:p>
        </p:txBody>
      </p:sp>
      <p:sp>
        <p:nvSpPr>
          <p:cNvPr id="4" name="object 4"/>
          <p:cNvSpPr/>
          <p:nvPr/>
        </p:nvSpPr>
        <p:spPr>
          <a:xfrm>
            <a:off x="2643394" y="857606"/>
            <a:ext cx="6830568" cy="48249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38822" y="853034"/>
            <a:ext cx="6840220" cy="4834255"/>
          </a:xfrm>
          <a:custGeom>
            <a:avLst/>
            <a:gdLst/>
            <a:ahLst/>
            <a:cxnLst/>
            <a:rect l="l" t="t" r="r" b="b"/>
            <a:pathLst>
              <a:path w="6840220" h="4834255">
                <a:moveTo>
                  <a:pt x="0" y="0"/>
                </a:moveTo>
                <a:lnTo>
                  <a:pt x="6839711" y="0"/>
                </a:lnTo>
                <a:lnTo>
                  <a:pt x="6839711" y="4834128"/>
                </a:lnTo>
                <a:lnTo>
                  <a:pt x="0" y="4834128"/>
                </a:lnTo>
                <a:lnTo>
                  <a:pt x="0" y="0"/>
                </a:lnTo>
                <a:close/>
              </a:path>
            </a:pathLst>
          </a:custGeom>
          <a:ln w="9144">
            <a:solidFill>
              <a:srgbClr val="000000"/>
            </a:solidFill>
          </a:ln>
        </p:spPr>
        <p:txBody>
          <a:bodyPr wrap="square" lIns="0" tIns="0" rIns="0" bIns="0" rtlCol="0"/>
          <a:lstStyle/>
          <a:p>
            <a:endParaRPr/>
          </a:p>
        </p:txBody>
      </p:sp>
      <p:sp>
        <p:nvSpPr>
          <p:cNvPr id="8" name="object 2"/>
          <p:cNvSpPr txBox="1">
            <a:spLocks noGrp="1"/>
          </p:cNvSpPr>
          <p:nvPr>
            <p:ph type="title"/>
          </p:nvPr>
        </p:nvSpPr>
        <p:spPr>
          <a:xfrm>
            <a:off x="3350993" y="30777"/>
            <a:ext cx="5414417" cy="627736"/>
          </a:xfrm>
          <a:prstGeom prst="rect">
            <a:avLst/>
          </a:prstGeom>
        </p:spPr>
        <p:txBody>
          <a:bodyPr vert="horz" wrap="square" lIns="0" tIns="12065" rIns="0" bIns="0" rtlCol="0">
            <a:spAutoFit/>
          </a:bodyPr>
          <a:lstStyle/>
          <a:p>
            <a:pPr marL="12700" algn="ctr">
              <a:lnSpc>
                <a:spcPct val="100000"/>
              </a:lnSpc>
              <a:spcBef>
                <a:spcPts val="95"/>
              </a:spcBef>
            </a:pPr>
            <a:r>
              <a:rPr lang="en-US" sz="4000" dirty="0" smtClean="0"/>
              <a:t>Comparison Guidance</a:t>
            </a:r>
            <a:endParaRPr sz="4000" spc="-55" dirty="0"/>
          </a:p>
        </p:txBody>
      </p:sp>
    </p:spTree>
    <p:extLst>
      <p:ext uri="{BB962C8B-B14F-4D97-AF65-F5344CB8AC3E}">
        <p14:creationId xmlns:p14="http://schemas.microsoft.com/office/powerpoint/2010/main" val="1766794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3017" y="76781"/>
            <a:ext cx="965835" cy="635000"/>
          </a:xfrm>
          <a:prstGeom prst="rect">
            <a:avLst/>
          </a:prstGeom>
        </p:spPr>
        <p:txBody>
          <a:bodyPr vert="horz" wrap="square" lIns="0" tIns="12065" rIns="0" bIns="0" rtlCol="0">
            <a:spAutoFit/>
          </a:bodyPr>
          <a:lstStyle/>
          <a:p>
            <a:pPr marL="12700">
              <a:lnSpc>
                <a:spcPct val="100000"/>
              </a:lnSpc>
              <a:spcBef>
                <a:spcPts val="95"/>
              </a:spcBef>
            </a:pPr>
            <a:r>
              <a:rPr sz="4000" spc="-10" dirty="0"/>
              <a:t>D</a:t>
            </a:r>
            <a:r>
              <a:rPr sz="4000" spc="-40" dirty="0"/>
              <a:t>a</a:t>
            </a:r>
            <a:r>
              <a:rPr sz="4000" spc="-75" dirty="0"/>
              <a:t>t</a:t>
            </a:r>
            <a:r>
              <a:rPr sz="4000" spc="-5" dirty="0"/>
              <a:t>a</a:t>
            </a:r>
          </a:p>
        </p:txBody>
      </p:sp>
      <p:sp>
        <p:nvSpPr>
          <p:cNvPr id="3" name="object 3"/>
          <p:cNvSpPr txBox="1"/>
          <p:nvPr/>
        </p:nvSpPr>
        <p:spPr>
          <a:xfrm>
            <a:off x="4978271" y="5781697"/>
            <a:ext cx="201485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4546A"/>
                </a:solidFill>
                <a:latin typeface="Calibri"/>
                <a:cs typeface="Calibri"/>
                <a:hlinkClick r:id="rId3"/>
              </a:rPr>
              <a:t>census.gov/acs/data/</a:t>
            </a:r>
            <a:endParaRPr sz="1800" dirty="0">
              <a:latin typeface="Calibri"/>
              <a:cs typeface="Calibri"/>
            </a:endParaRPr>
          </a:p>
        </p:txBody>
      </p:sp>
      <p:sp>
        <p:nvSpPr>
          <p:cNvPr id="4" name="object 4"/>
          <p:cNvSpPr/>
          <p:nvPr/>
        </p:nvSpPr>
        <p:spPr>
          <a:xfrm>
            <a:off x="1783079" y="798576"/>
            <a:ext cx="8625839" cy="486729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778507" y="794004"/>
            <a:ext cx="8635365" cy="4906010"/>
          </a:xfrm>
          <a:custGeom>
            <a:avLst/>
            <a:gdLst/>
            <a:ahLst/>
            <a:cxnLst/>
            <a:rect l="l" t="t" r="r" b="b"/>
            <a:pathLst>
              <a:path w="8635365" h="4906010">
                <a:moveTo>
                  <a:pt x="0" y="0"/>
                </a:moveTo>
                <a:lnTo>
                  <a:pt x="8634984" y="0"/>
                </a:lnTo>
                <a:lnTo>
                  <a:pt x="8634984" y="4905756"/>
                </a:lnTo>
                <a:lnTo>
                  <a:pt x="0" y="4905756"/>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662531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20910" y="5592556"/>
            <a:ext cx="55524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4546A"/>
                </a:solidFill>
                <a:latin typeface="Calibri"/>
                <a:cs typeface="Calibri"/>
                <a:hlinkClick r:id="rId3"/>
              </a:rPr>
              <a:t>census.gov/programs-surveys/acs/news/data-releases.html</a:t>
            </a:r>
            <a:endParaRPr sz="1800" dirty="0">
              <a:latin typeface="Calibri"/>
              <a:cs typeface="Calibri"/>
            </a:endParaRPr>
          </a:p>
        </p:txBody>
      </p:sp>
      <p:sp>
        <p:nvSpPr>
          <p:cNvPr id="3" name="object 3"/>
          <p:cNvSpPr txBox="1">
            <a:spLocks noGrp="1"/>
          </p:cNvSpPr>
          <p:nvPr>
            <p:ph type="title"/>
          </p:nvPr>
        </p:nvSpPr>
        <p:spPr>
          <a:xfrm>
            <a:off x="2742291" y="42460"/>
            <a:ext cx="6307455" cy="635000"/>
          </a:xfrm>
          <a:prstGeom prst="rect">
            <a:avLst/>
          </a:prstGeom>
        </p:spPr>
        <p:txBody>
          <a:bodyPr vert="horz" wrap="square" lIns="0" tIns="12065" rIns="0" bIns="0" rtlCol="0">
            <a:spAutoFit/>
          </a:bodyPr>
          <a:lstStyle/>
          <a:p>
            <a:pPr marL="12700">
              <a:lnSpc>
                <a:spcPct val="100000"/>
              </a:lnSpc>
              <a:spcBef>
                <a:spcPts val="95"/>
              </a:spcBef>
            </a:pPr>
            <a:r>
              <a:rPr sz="4000" spc="-5" dirty="0"/>
              <a:t>2019 </a:t>
            </a:r>
            <a:r>
              <a:rPr sz="4000" spc="-30" dirty="0"/>
              <a:t>Data </a:t>
            </a:r>
            <a:r>
              <a:rPr sz="4000" spc="-15" dirty="0"/>
              <a:t>Release</a:t>
            </a:r>
            <a:r>
              <a:rPr sz="4000" spc="-20" dirty="0"/>
              <a:t> Information</a:t>
            </a:r>
          </a:p>
        </p:txBody>
      </p:sp>
      <p:sp>
        <p:nvSpPr>
          <p:cNvPr id="4" name="object 4"/>
          <p:cNvSpPr/>
          <p:nvPr/>
        </p:nvSpPr>
        <p:spPr>
          <a:xfrm>
            <a:off x="2043164" y="1033994"/>
            <a:ext cx="7725191" cy="44969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962911" y="935736"/>
            <a:ext cx="7961630" cy="4650105"/>
          </a:xfrm>
          <a:custGeom>
            <a:avLst/>
            <a:gdLst/>
            <a:ahLst/>
            <a:cxnLst/>
            <a:rect l="l" t="t" r="r" b="b"/>
            <a:pathLst>
              <a:path w="7961630" h="4650105">
                <a:moveTo>
                  <a:pt x="0" y="0"/>
                </a:moveTo>
                <a:lnTo>
                  <a:pt x="7961376" y="0"/>
                </a:lnTo>
                <a:lnTo>
                  <a:pt x="7961376" y="4649724"/>
                </a:lnTo>
                <a:lnTo>
                  <a:pt x="0" y="4649724"/>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54831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55561" y="1283049"/>
            <a:ext cx="6987540" cy="1229360"/>
          </a:xfrm>
          <a:prstGeom prst="rect">
            <a:avLst/>
          </a:prstGeom>
        </p:spPr>
        <p:txBody>
          <a:bodyPr vert="horz" wrap="square" lIns="0" tIns="58419" rIns="0" bIns="0" rtlCol="0">
            <a:spAutoFit/>
          </a:bodyPr>
          <a:lstStyle/>
          <a:p>
            <a:pPr marL="12700">
              <a:lnSpc>
                <a:spcPct val="100000"/>
              </a:lnSpc>
              <a:spcBef>
                <a:spcPts val="459"/>
              </a:spcBef>
            </a:pPr>
            <a:r>
              <a:rPr sz="2000" b="1" dirty="0">
                <a:latin typeface="Calibri"/>
                <a:cs typeface="Calibri"/>
              </a:rPr>
              <a:t>2019 </a:t>
            </a:r>
            <a:r>
              <a:rPr sz="2000" b="1" spc="-10" dirty="0">
                <a:latin typeface="Calibri"/>
                <a:cs typeface="Calibri"/>
              </a:rPr>
              <a:t>ACS </a:t>
            </a:r>
            <a:r>
              <a:rPr sz="2000" b="1" spc="-30" dirty="0">
                <a:latin typeface="Calibri"/>
                <a:cs typeface="Calibri"/>
              </a:rPr>
              <a:t>1-Year </a:t>
            </a:r>
            <a:r>
              <a:rPr sz="2000" b="1" spc="-5" dirty="0">
                <a:latin typeface="Calibri"/>
                <a:cs typeface="Calibri"/>
              </a:rPr>
              <a:t>Supplemental </a:t>
            </a:r>
            <a:r>
              <a:rPr sz="2000" b="1" spc="-10" dirty="0">
                <a:latin typeface="Calibri"/>
                <a:cs typeface="Calibri"/>
              </a:rPr>
              <a:t>Estimates </a:t>
            </a:r>
            <a:r>
              <a:rPr sz="2000" spc="-5" dirty="0">
                <a:latin typeface="Calibri"/>
                <a:cs typeface="Calibri"/>
              </a:rPr>
              <a:t>(Geographies of</a:t>
            </a:r>
            <a:r>
              <a:rPr sz="2000" spc="-40" dirty="0">
                <a:latin typeface="Calibri"/>
                <a:cs typeface="Calibri"/>
              </a:rPr>
              <a:t> </a:t>
            </a:r>
            <a:r>
              <a:rPr sz="2000" spc="-5" dirty="0">
                <a:latin typeface="Calibri"/>
                <a:cs typeface="Calibri"/>
              </a:rPr>
              <a:t>20,000+)</a:t>
            </a:r>
            <a:endParaRPr sz="2000">
              <a:latin typeface="Calibri"/>
              <a:cs typeface="Calibri"/>
            </a:endParaRPr>
          </a:p>
          <a:p>
            <a:pPr marL="241300" indent="-228600">
              <a:lnSpc>
                <a:spcPct val="100000"/>
              </a:lnSpc>
              <a:spcBef>
                <a:spcPts val="359"/>
              </a:spcBef>
              <a:buFont typeface="Arial"/>
              <a:buChar char="•"/>
              <a:tabLst>
                <a:tab pos="240665" algn="l"/>
                <a:tab pos="241300" algn="l"/>
                <a:tab pos="3669665" algn="l"/>
              </a:tabLst>
            </a:pPr>
            <a:r>
              <a:rPr sz="2000" spc="-5" dirty="0">
                <a:latin typeface="Calibri"/>
                <a:cs typeface="Calibri"/>
              </a:rPr>
              <a:t>October</a:t>
            </a:r>
            <a:r>
              <a:rPr sz="2000" spc="-10" dirty="0">
                <a:latin typeface="Calibri"/>
                <a:cs typeface="Calibri"/>
              </a:rPr>
              <a:t> </a:t>
            </a:r>
            <a:r>
              <a:rPr sz="2000" dirty="0">
                <a:latin typeface="Calibri"/>
                <a:cs typeface="Calibri"/>
              </a:rPr>
              <a:t>15,</a:t>
            </a:r>
            <a:r>
              <a:rPr sz="2000" spc="-15" dirty="0">
                <a:latin typeface="Calibri"/>
                <a:cs typeface="Calibri"/>
              </a:rPr>
              <a:t> </a:t>
            </a:r>
            <a:r>
              <a:rPr sz="2000" dirty="0">
                <a:latin typeface="Calibri"/>
                <a:cs typeface="Calibri"/>
              </a:rPr>
              <a:t>2020:	</a:t>
            </a:r>
            <a:r>
              <a:rPr sz="2000" spc="-5" dirty="0">
                <a:latin typeface="Calibri"/>
                <a:cs typeface="Calibri"/>
              </a:rPr>
              <a:t>Public</a:t>
            </a:r>
            <a:r>
              <a:rPr sz="2000" spc="5" dirty="0">
                <a:latin typeface="Calibri"/>
                <a:cs typeface="Calibri"/>
              </a:rPr>
              <a:t> </a:t>
            </a:r>
            <a:r>
              <a:rPr sz="2000" spc="-10" dirty="0">
                <a:latin typeface="Calibri"/>
                <a:cs typeface="Calibri"/>
              </a:rPr>
              <a:t>Release</a:t>
            </a:r>
            <a:endParaRPr sz="2000">
              <a:latin typeface="Calibri"/>
              <a:cs typeface="Calibri"/>
            </a:endParaRPr>
          </a:p>
          <a:p>
            <a:pPr marL="12700">
              <a:lnSpc>
                <a:spcPct val="100000"/>
              </a:lnSpc>
              <a:spcBef>
                <a:spcPts val="1560"/>
              </a:spcBef>
            </a:pPr>
            <a:r>
              <a:rPr sz="2000" b="1" dirty="0">
                <a:latin typeface="Calibri"/>
                <a:cs typeface="Calibri"/>
              </a:rPr>
              <a:t>2015-2019 </a:t>
            </a:r>
            <a:r>
              <a:rPr sz="2000" b="1" spc="-10" dirty="0">
                <a:latin typeface="Calibri"/>
                <a:cs typeface="Calibri"/>
              </a:rPr>
              <a:t>ACS </a:t>
            </a:r>
            <a:r>
              <a:rPr sz="2000" b="1" spc="-30" dirty="0">
                <a:latin typeface="Calibri"/>
                <a:cs typeface="Calibri"/>
              </a:rPr>
              <a:t>5-Year </a:t>
            </a:r>
            <a:r>
              <a:rPr sz="2000" b="1" spc="-10" dirty="0">
                <a:latin typeface="Calibri"/>
                <a:cs typeface="Calibri"/>
              </a:rPr>
              <a:t>Estimates </a:t>
            </a:r>
            <a:r>
              <a:rPr sz="2000" dirty="0">
                <a:latin typeface="Calibri"/>
                <a:cs typeface="Calibri"/>
              </a:rPr>
              <a:t>(All </a:t>
            </a:r>
            <a:r>
              <a:rPr sz="2000" spc="-5" dirty="0">
                <a:latin typeface="Calibri"/>
                <a:cs typeface="Calibri"/>
              </a:rPr>
              <a:t>geographic</a:t>
            </a:r>
            <a:r>
              <a:rPr sz="2000" spc="-60" dirty="0">
                <a:latin typeface="Calibri"/>
                <a:cs typeface="Calibri"/>
              </a:rPr>
              <a:t> </a:t>
            </a:r>
            <a:r>
              <a:rPr sz="2000" spc="-5" dirty="0">
                <a:latin typeface="Calibri"/>
                <a:cs typeface="Calibri"/>
              </a:rPr>
              <a:t>areas)</a:t>
            </a:r>
            <a:endParaRPr sz="2000">
              <a:latin typeface="Calibri"/>
              <a:cs typeface="Calibri"/>
            </a:endParaRPr>
          </a:p>
        </p:txBody>
      </p:sp>
      <p:sp>
        <p:nvSpPr>
          <p:cNvPr id="4" name="object 4"/>
          <p:cNvSpPr txBox="1"/>
          <p:nvPr/>
        </p:nvSpPr>
        <p:spPr>
          <a:xfrm>
            <a:off x="955561" y="2487009"/>
            <a:ext cx="2345055" cy="726440"/>
          </a:xfrm>
          <a:prstGeom prst="rect">
            <a:avLst/>
          </a:prstGeom>
        </p:spPr>
        <p:txBody>
          <a:bodyPr vert="horz" wrap="square" lIns="0" tIns="58419" rIns="0" bIns="0" rtlCol="0">
            <a:spAutoFit/>
          </a:bodyPr>
          <a:lstStyle/>
          <a:p>
            <a:pPr marL="241300" indent="-228600">
              <a:lnSpc>
                <a:spcPct val="100000"/>
              </a:lnSpc>
              <a:spcBef>
                <a:spcPts val="459"/>
              </a:spcBef>
              <a:buFont typeface="Arial"/>
              <a:buChar char="•"/>
              <a:tabLst>
                <a:tab pos="240665" algn="l"/>
                <a:tab pos="241300" algn="l"/>
              </a:tabLst>
            </a:pPr>
            <a:r>
              <a:rPr sz="2000" dirty="0">
                <a:latin typeface="Calibri"/>
                <a:cs typeface="Calibri"/>
              </a:rPr>
              <a:t>December 8,</a:t>
            </a:r>
            <a:r>
              <a:rPr sz="2000" spc="-110" dirty="0">
                <a:latin typeface="Calibri"/>
                <a:cs typeface="Calibri"/>
              </a:rPr>
              <a:t> </a:t>
            </a:r>
            <a:r>
              <a:rPr sz="2000" dirty="0">
                <a:latin typeface="Calibri"/>
                <a:cs typeface="Calibri"/>
              </a:rPr>
              <a:t>2020:</a:t>
            </a:r>
            <a:endParaRPr sz="2000">
              <a:latin typeface="Calibri"/>
              <a:cs typeface="Calibri"/>
            </a:endParaRPr>
          </a:p>
          <a:p>
            <a:pPr marL="241300" indent="-228600">
              <a:lnSpc>
                <a:spcPct val="100000"/>
              </a:lnSpc>
              <a:spcBef>
                <a:spcPts val="359"/>
              </a:spcBef>
              <a:buFont typeface="Arial"/>
              <a:buChar char="•"/>
              <a:tabLst>
                <a:tab pos="240665" algn="l"/>
                <a:tab pos="241300" algn="l"/>
              </a:tabLst>
            </a:pPr>
            <a:r>
              <a:rPr sz="2000" spc="-5" dirty="0">
                <a:latin typeface="Calibri"/>
                <a:cs typeface="Calibri"/>
              </a:rPr>
              <a:t>December </a:t>
            </a:r>
            <a:r>
              <a:rPr sz="2000" dirty="0">
                <a:latin typeface="Calibri"/>
                <a:cs typeface="Calibri"/>
              </a:rPr>
              <a:t>10,</a:t>
            </a:r>
            <a:r>
              <a:rPr sz="2000" spc="-75" dirty="0">
                <a:latin typeface="Calibri"/>
                <a:cs typeface="Calibri"/>
              </a:rPr>
              <a:t> </a:t>
            </a:r>
            <a:r>
              <a:rPr sz="2000" dirty="0">
                <a:latin typeface="Calibri"/>
                <a:cs typeface="Calibri"/>
              </a:rPr>
              <a:t>2020:</a:t>
            </a:r>
            <a:endParaRPr sz="2000">
              <a:latin typeface="Calibri"/>
              <a:cs typeface="Calibri"/>
            </a:endParaRPr>
          </a:p>
        </p:txBody>
      </p:sp>
      <p:sp>
        <p:nvSpPr>
          <p:cNvPr id="5" name="object 5"/>
          <p:cNvSpPr txBox="1"/>
          <p:nvPr/>
        </p:nvSpPr>
        <p:spPr>
          <a:xfrm>
            <a:off x="4613148" y="2487009"/>
            <a:ext cx="2236470" cy="726440"/>
          </a:xfrm>
          <a:prstGeom prst="rect">
            <a:avLst/>
          </a:prstGeom>
        </p:spPr>
        <p:txBody>
          <a:bodyPr vert="horz" wrap="square" lIns="0" tIns="12700" rIns="0" bIns="0" rtlCol="0">
            <a:spAutoFit/>
          </a:bodyPr>
          <a:lstStyle/>
          <a:p>
            <a:pPr marL="12700" marR="5080">
              <a:lnSpc>
                <a:spcPct val="114999"/>
              </a:lnSpc>
              <a:spcBef>
                <a:spcPts val="100"/>
              </a:spcBef>
            </a:pPr>
            <a:r>
              <a:rPr sz="2000" spc="-5" dirty="0">
                <a:latin typeface="Calibri"/>
                <a:cs typeface="Calibri"/>
              </a:rPr>
              <a:t>Embargo </a:t>
            </a:r>
            <a:r>
              <a:rPr sz="2000" dirty="0">
                <a:latin typeface="Calibri"/>
                <a:cs typeface="Calibri"/>
              </a:rPr>
              <a:t>Begins  </a:t>
            </a:r>
            <a:r>
              <a:rPr sz="2000" spc="-5" dirty="0">
                <a:latin typeface="Calibri"/>
                <a:cs typeface="Calibri"/>
              </a:rPr>
              <a:t>Public </a:t>
            </a:r>
            <a:r>
              <a:rPr sz="2000" spc="-10" dirty="0">
                <a:latin typeface="Calibri"/>
                <a:cs typeface="Calibri"/>
              </a:rPr>
              <a:t>Release</a:t>
            </a:r>
            <a:r>
              <a:rPr sz="2000" spc="-20" dirty="0">
                <a:latin typeface="Calibri"/>
                <a:cs typeface="Calibri"/>
              </a:rPr>
              <a:t> </a:t>
            </a:r>
            <a:r>
              <a:rPr sz="2000" dirty="0">
                <a:latin typeface="Calibri"/>
                <a:cs typeface="Calibri"/>
              </a:rPr>
              <a:t>Begins</a:t>
            </a:r>
            <a:endParaRPr sz="2000">
              <a:latin typeface="Calibri"/>
              <a:cs typeface="Calibri"/>
            </a:endParaRPr>
          </a:p>
        </p:txBody>
      </p:sp>
      <p:sp>
        <p:nvSpPr>
          <p:cNvPr id="6" name="object 6"/>
          <p:cNvSpPr txBox="1"/>
          <p:nvPr/>
        </p:nvSpPr>
        <p:spPr>
          <a:xfrm>
            <a:off x="955613" y="3391655"/>
            <a:ext cx="448183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Calibri"/>
                <a:cs typeface="Calibri"/>
              </a:rPr>
              <a:t>Public Use </a:t>
            </a:r>
            <a:r>
              <a:rPr sz="2000" b="1" spc="-10" dirty="0">
                <a:latin typeface="Calibri"/>
                <a:cs typeface="Calibri"/>
              </a:rPr>
              <a:t>Microdata </a:t>
            </a:r>
            <a:r>
              <a:rPr sz="2000" b="1" spc="-5" dirty="0">
                <a:latin typeface="Calibri"/>
                <a:cs typeface="Calibri"/>
              </a:rPr>
              <a:t>Sample Files</a:t>
            </a:r>
            <a:r>
              <a:rPr sz="2000" b="1" spc="-100" dirty="0">
                <a:latin typeface="Calibri"/>
                <a:cs typeface="Calibri"/>
              </a:rPr>
              <a:t> </a:t>
            </a:r>
            <a:r>
              <a:rPr sz="2000" b="1" dirty="0">
                <a:latin typeface="Calibri"/>
                <a:cs typeface="Calibri"/>
              </a:rPr>
              <a:t>(PUMS)</a:t>
            </a:r>
            <a:endParaRPr sz="2000">
              <a:latin typeface="Calibri"/>
              <a:cs typeface="Calibri"/>
            </a:endParaRPr>
          </a:p>
        </p:txBody>
      </p:sp>
      <p:sp>
        <p:nvSpPr>
          <p:cNvPr id="7" name="object 7"/>
          <p:cNvSpPr txBox="1"/>
          <p:nvPr/>
        </p:nvSpPr>
        <p:spPr>
          <a:xfrm>
            <a:off x="955561" y="3697065"/>
            <a:ext cx="2118360" cy="726440"/>
          </a:xfrm>
          <a:prstGeom prst="rect">
            <a:avLst/>
          </a:prstGeom>
        </p:spPr>
        <p:txBody>
          <a:bodyPr vert="horz" wrap="square" lIns="0" tIns="58419" rIns="0" bIns="0" rtlCol="0">
            <a:spAutoFit/>
          </a:bodyPr>
          <a:lstStyle/>
          <a:p>
            <a:pPr marL="241300" indent="-228600">
              <a:lnSpc>
                <a:spcPct val="100000"/>
              </a:lnSpc>
              <a:spcBef>
                <a:spcPts val="459"/>
              </a:spcBef>
              <a:buFont typeface="Arial"/>
              <a:buChar char="•"/>
              <a:tabLst>
                <a:tab pos="240665" algn="l"/>
                <a:tab pos="241300" algn="l"/>
              </a:tabLst>
            </a:pPr>
            <a:r>
              <a:rPr sz="2000" spc="-5" dirty="0">
                <a:latin typeface="Calibri"/>
                <a:cs typeface="Calibri"/>
              </a:rPr>
              <a:t>October </a:t>
            </a:r>
            <a:r>
              <a:rPr sz="2000" dirty="0">
                <a:latin typeface="Calibri"/>
                <a:cs typeface="Calibri"/>
              </a:rPr>
              <a:t>15,</a:t>
            </a:r>
            <a:r>
              <a:rPr sz="2000" spc="-100" dirty="0">
                <a:latin typeface="Calibri"/>
                <a:cs typeface="Calibri"/>
              </a:rPr>
              <a:t> </a:t>
            </a:r>
            <a:r>
              <a:rPr sz="2000" dirty="0">
                <a:latin typeface="Calibri"/>
                <a:cs typeface="Calibri"/>
              </a:rPr>
              <a:t>2020:</a:t>
            </a:r>
            <a:endParaRPr sz="2000">
              <a:latin typeface="Calibri"/>
              <a:cs typeface="Calibri"/>
            </a:endParaRPr>
          </a:p>
          <a:p>
            <a:pPr marL="241300" indent="-228600">
              <a:lnSpc>
                <a:spcPct val="100000"/>
              </a:lnSpc>
              <a:spcBef>
                <a:spcPts val="359"/>
              </a:spcBef>
              <a:buFont typeface="Arial"/>
              <a:buChar char="•"/>
              <a:tabLst>
                <a:tab pos="240665" algn="l"/>
                <a:tab pos="241300" algn="l"/>
              </a:tabLst>
            </a:pPr>
            <a:r>
              <a:rPr sz="2000" dirty="0">
                <a:latin typeface="Calibri"/>
                <a:cs typeface="Calibri"/>
              </a:rPr>
              <a:t>January 14,</a:t>
            </a:r>
            <a:r>
              <a:rPr sz="2000" spc="-120" dirty="0">
                <a:latin typeface="Calibri"/>
                <a:cs typeface="Calibri"/>
              </a:rPr>
              <a:t> </a:t>
            </a:r>
            <a:r>
              <a:rPr sz="2000" dirty="0">
                <a:latin typeface="Calibri"/>
                <a:cs typeface="Calibri"/>
              </a:rPr>
              <a:t>2021:</a:t>
            </a:r>
            <a:endParaRPr sz="2000">
              <a:latin typeface="Calibri"/>
              <a:cs typeface="Calibri"/>
            </a:endParaRPr>
          </a:p>
        </p:txBody>
      </p:sp>
      <p:sp>
        <p:nvSpPr>
          <p:cNvPr id="8" name="object 8"/>
          <p:cNvSpPr txBox="1"/>
          <p:nvPr/>
        </p:nvSpPr>
        <p:spPr>
          <a:xfrm>
            <a:off x="4613148" y="3697065"/>
            <a:ext cx="2943860" cy="726440"/>
          </a:xfrm>
          <a:prstGeom prst="rect">
            <a:avLst/>
          </a:prstGeom>
        </p:spPr>
        <p:txBody>
          <a:bodyPr vert="horz" wrap="square" lIns="0" tIns="58419" rIns="0" bIns="0" rtlCol="0">
            <a:spAutoFit/>
          </a:bodyPr>
          <a:lstStyle/>
          <a:p>
            <a:pPr marL="12700">
              <a:lnSpc>
                <a:spcPct val="100000"/>
              </a:lnSpc>
              <a:spcBef>
                <a:spcPts val="459"/>
              </a:spcBef>
            </a:pPr>
            <a:r>
              <a:rPr sz="2000" dirty="0">
                <a:latin typeface="Calibri"/>
                <a:cs typeface="Calibri"/>
              </a:rPr>
              <a:t>2019 </a:t>
            </a:r>
            <a:r>
              <a:rPr sz="2000" spc="-25" dirty="0">
                <a:latin typeface="Calibri"/>
                <a:cs typeface="Calibri"/>
              </a:rPr>
              <a:t>1-Year </a:t>
            </a:r>
            <a:r>
              <a:rPr sz="2000" dirty="0">
                <a:latin typeface="Calibri"/>
                <a:cs typeface="Calibri"/>
              </a:rPr>
              <a:t>PUMS</a:t>
            </a:r>
            <a:r>
              <a:rPr sz="2000" spc="-20" dirty="0">
                <a:latin typeface="Calibri"/>
                <a:cs typeface="Calibri"/>
              </a:rPr>
              <a:t> </a:t>
            </a:r>
            <a:r>
              <a:rPr sz="2000" spc="-5" dirty="0">
                <a:latin typeface="Calibri"/>
                <a:cs typeface="Calibri"/>
              </a:rPr>
              <a:t>File</a:t>
            </a:r>
            <a:endParaRPr sz="2000">
              <a:latin typeface="Calibri"/>
              <a:cs typeface="Calibri"/>
            </a:endParaRPr>
          </a:p>
          <a:p>
            <a:pPr marL="12700">
              <a:lnSpc>
                <a:spcPct val="100000"/>
              </a:lnSpc>
              <a:spcBef>
                <a:spcPts val="359"/>
              </a:spcBef>
            </a:pPr>
            <a:r>
              <a:rPr sz="2000" dirty="0">
                <a:latin typeface="Calibri"/>
                <a:cs typeface="Calibri"/>
              </a:rPr>
              <a:t>2015-2019 </a:t>
            </a:r>
            <a:r>
              <a:rPr sz="2000" spc="-25" dirty="0">
                <a:latin typeface="Calibri"/>
                <a:cs typeface="Calibri"/>
              </a:rPr>
              <a:t>5-Year </a:t>
            </a:r>
            <a:r>
              <a:rPr sz="2000" dirty="0">
                <a:latin typeface="Calibri"/>
                <a:cs typeface="Calibri"/>
              </a:rPr>
              <a:t>PUMS</a:t>
            </a:r>
            <a:r>
              <a:rPr sz="2000" spc="-90" dirty="0">
                <a:latin typeface="Calibri"/>
                <a:cs typeface="Calibri"/>
              </a:rPr>
              <a:t> </a:t>
            </a:r>
            <a:r>
              <a:rPr sz="2000" spc="-5" dirty="0">
                <a:latin typeface="Calibri"/>
                <a:cs typeface="Calibri"/>
              </a:rPr>
              <a:t>File</a:t>
            </a:r>
            <a:endParaRPr sz="2000">
              <a:latin typeface="Calibri"/>
              <a:cs typeface="Calibri"/>
            </a:endParaRPr>
          </a:p>
        </p:txBody>
      </p:sp>
      <p:sp>
        <p:nvSpPr>
          <p:cNvPr id="9" name="object 9"/>
          <p:cNvSpPr txBox="1"/>
          <p:nvPr/>
        </p:nvSpPr>
        <p:spPr>
          <a:xfrm>
            <a:off x="955561" y="4556601"/>
            <a:ext cx="5156200" cy="726440"/>
          </a:xfrm>
          <a:prstGeom prst="rect">
            <a:avLst/>
          </a:prstGeom>
        </p:spPr>
        <p:txBody>
          <a:bodyPr vert="horz" wrap="square" lIns="0" tIns="58419" rIns="0" bIns="0" rtlCol="0">
            <a:spAutoFit/>
          </a:bodyPr>
          <a:lstStyle/>
          <a:p>
            <a:pPr marL="12700">
              <a:lnSpc>
                <a:spcPct val="100000"/>
              </a:lnSpc>
              <a:spcBef>
                <a:spcPts val="459"/>
              </a:spcBef>
            </a:pPr>
            <a:r>
              <a:rPr sz="2000" b="1" dirty="0">
                <a:latin typeface="Calibri"/>
                <a:cs typeface="Calibri"/>
              </a:rPr>
              <a:t>2015-2019 </a:t>
            </a:r>
            <a:r>
              <a:rPr sz="2000" b="1" spc="-20" dirty="0">
                <a:latin typeface="Calibri"/>
                <a:cs typeface="Calibri"/>
              </a:rPr>
              <a:t>Variance </a:t>
            </a:r>
            <a:r>
              <a:rPr sz="2000" b="1" spc="-15" dirty="0">
                <a:latin typeface="Calibri"/>
                <a:cs typeface="Calibri"/>
              </a:rPr>
              <a:t>Replicate</a:t>
            </a:r>
            <a:r>
              <a:rPr sz="2000" b="1" spc="-60" dirty="0">
                <a:latin typeface="Calibri"/>
                <a:cs typeface="Calibri"/>
              </a:rPr>
              <a:t> </a:t>
            </a:r>
            <a:r>
              <a:rPr sz="2000" b="1" spc="-10" dirty="0">
                <a:latin typeface="Calibri"/>
                <a:cs typeface="Calibri"/>
              </a:rPr>
              <a:t>Estimates</a:t>
            </a:r>
            <a:endParaRPr sz="2000" dirty="0">
              <a:latin typeface="Calibri"/>
              <a:cs typeface="Calibri"/>
            </a:endParaRPr>
          </a:p>
          <a:p>
            <a:pPr marL="241300" indent="-228600">
              <a:lnSpc>
                <a:spcPct val="100000"/>
              </a:lnSpc>
              <a:spcBef>
                <a:spcPts val="359"/>
              </a:spcBef>
              <a:buFont typeface="Arial"/>
              <a:buChar char="•"/>
              <a:tabLst>
                <a:tab pos="240665" algn="l"/>
                <a:tab pos="241300" algn="l"/>
                <a:tab pos="3669665" algn="l"/>
              </a:tabLst>
            </a:pPr>
            <a:r>
              <a:rPr sz="2000" dirty="0">
                <a:latin typeface="Calibri"/>
                <a:cs typeface="Calibri"/>
              </a:rPr>
              <a:t>January</a:t>
            </a:r>
            <a:r>
              <a:rPr sz="2000" spc="-20" dirty="0">
                <a:latin typeface="Calibri"/>
                <a:cs typeface="Calibri"/>
              </a:rPr>
              <a:t> </a:t>
            </a:r>
            <a:r>
              <a:rPr sz="2000" dirty="0">
                <a:latin typeface="Calibri"/>
                <a:cs typeface="Calibri"/>
              </a:rPr>
              <a:t>14,</a:t>
            </a:r>
            <a:r>
              <a:rPr sz="2000" spc="-15" dirty="0">
                <a:latin typeface="Calibri"/>
                <a:cs typeface="Calibri"/>
              </a:rPr>
              <a:t> </a:t>
            </a:r>
            <a:r>
              <a:rPr sz="2000" dirty="0">
                <a:latin typeface="Calibri"/>
                <a:cs typeface="Calibri"/>
              </a:rPr>
              <a:t>2021:	</a:t>
            </a:r>
            <a:r>
              <a:rPr sz="2000" spc="-5" dirty="0">
                <a:latin typeface="Calibri"/>
                <a:cs typeface="Calibri"/>
              </a:rPr>
              <a:t>Public</a:t>
            </a:r>
            <a:r>
              <a:rPr sz="2000" spc="-35" dirty="0">
                <a:latin typeface="Calibri"/>
                <a:cs typeface="Calibri"/>
              </a:rPr>
              <a:t> </a:t>
            </a:r>
            <a:r>
              <a:rPr sz="2000" spc="-10" dirty="0">
                <a:latin typeface="Calibri"/>
                <a:cs typeface="Calibri"/>
              </a:rPr>
              <a:t>Release</a:t>
            </a:r>
            <a:endParaRPr sz="2000" dirty="0">
              <a:latin typeface="Calibri"/>
              <a:cs typeface="Calibri"/>
            </a:endParaRPr>
          </a:p>
        </p:txBody>
      </p:sp>
      <p:sp>
        <p:nvSpPr>
          <p:cNvPr id="13" name="Title 1"/>
          <p:cNvSpPr>
            <a:spLocks noGrp="1"/>
          </p:cNvSpPr>
          <p:nvPr>
            <p:ph type="title"/>
          </p:nvPr>
        </p:nvSpPr>
        <p:spPr>
          <a:xfrm>
            <a:off x="3059627" y="162909"/>
            <a:ext cx="6050902" cy="838200"/>
          </a:xfrm>
        </p:spPr>
        <p:txBody>
          <a:bodyPr>
            <a:normAutofit/>
          </a:bodyPr>
          <a:lstStyle/>
          <a:p>
            <a:pPr algn="ctr"/>
            <a:r>
              <a:rPr lang="en-US" sz="4000" dirty="0"/>
              <a:t>Future </a:t>
            </a:r>
            <a:r>
              <a:rPr lang="en-US" sz="4000" dirty="0" smtClean="0"/>
              <a:t>ACS Data Releases</a:t>
            </a:r>
            <a:endParaRPr lang="en-US" sz="4000" dirty="0"/>
          </a:p>
        </p:txBody>
      </p:sp>
    </p:spTree>
    <p:extLst>
      <p:ext uri="{BB962C8B-B14F-4D97-AF65-F5344CB8AC3E}">
        <p14:creationId xmlns:p14="http://schemas.microsoft.com/office/powerpoint/2010/main" val="272891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Current Population </a:t>
            </a:r>
            <a:r>
              <a:rPr lang="en-US" sz="3600" dirty="0" smtClean="0"/>
              <a:t>Survey ASEC </a:t>
            </a:r>
            <a:endParaRPr lang="en-US" sz="3600"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hlinkClick r:id="rId3"/>
              </a:rPr>
              <a:t>CPS </a:t>
            </a:r>
            <a:r>
              <a:rPr lang="en-US" b="1" dirty="0" smtClean="0">
                <a:hlinkClick r:id="rId3"/>
              </a:rPr>
              <a:t>ASEC Press </a:t>
            </a:r>
            <a:r>
              <a:rPr lang="en-US" b="1" dirty="0" smtClean="0">
                <a:hlinkClick r:id="rId3"/>
              </a:rPr>
              <a:t>Kit</a:t>
            </a:r>
            <a:endParaRPr lang="en-US" b="1" dirty="0" smtClean="0"/>
          </a:p>
          <a:p>
            <a:r>
              <a:rPr lang="en-US" dirty="0" smtClean="0"/>
              <a:t>Fact Sheets</a:t>
            </a:r>
          </a:p>
          <a:p>
            <a:r>
              <a:rPr lang="en-US" dirty="0" smtClean="0"/>
              <a:t>Background </a:t>
            </a:r>
            <a:r>
              <a:rPr lang="en-US" dirty="0" smtClean="0"/>
              <a:t>Material</a:t>
            </a:r>
          </a:p>
          <a:p>
            <a:endParaRPr lang="en-US" dirty="0" smtClean="0">
              <a:hlinkClick r:id="rId3"/>
            </a:endParaRP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a:t>News Products</a:t>
            </a:r>
          </a:p>
          <a:p>
            <a:r>
              <a:rPr lang="en-US" dirty="0"/>
              <a:t>News Release </a:t>
            </a:r>
            <a:r>
              <a:rPr lang="en-US" sz="1800" i="1" dirty="0"/>
              <a:t>(English and Spanish)</a:t>
            </a:r>
            <a:endParaRPr lang="en-US" i="1" dirty="0"/>
          </a:p>
          <a:p>
            <a:r>
              <a:rPr lang="en-US" dirty="0"/>
              <a:t>2 Media Advisories</a:t>
            </a:r>
          </a:p>
          <a:p>
            <a:r>
              <a:rPr lang="en-US" dirty="0"/>
              <a:t>3 Pre-Release Blogs</a:t>
            </a:r>
          </a:p>
          <a:p>
            <a:r>
              <a:rPr lang="en-US" dirty="0"/>
              <a:t>1 Release-Day Blog</a:t>
            </a:r>
          </a:p>
          <a:p>
            <a:r>
              <a:rPr lang="en-US" dirty="0"/>
              <a:t>2 Release-Day America Counts Stories. Another CPS America Counts story will be released the following week.</a:t>
            </a:r>
          </a:p>
          <a:p>
            <a:r>
              <a:rPr lang="en-US" dirty="0"/>
              <a:t>News Graphic and Social Media Graphics </a:t>
            </a:r>
          </a:p>
          <a:p>
            <a:r>
              <a:rPr lang="en-US" dirty="0"/>
              <a:t>Fact Sheets</a:t>
            </a:r>
          </a:p>
          <a:p>
            <a:pPr marL="0" indent="0">
              <a:buNone/>
            </a:pPr>
            <a:endParaRPr lang="en-US" dirty="0" smtClean="0"/>
          </a:p>
          <a:p>
            <a:endParaRPr lang="en-US" dirty="0"/>
          </a:p>
        </p:txBody>
      </p:sp>
    </p:spTree>
    <p:extLst>
      <p:ext uri="{BB962C8B-B14F-4D97-AF65-F5344CB8AC3E}">
        <p14:creationId xmlns:p14="http://schemas.microsoft.com/office/powerpoint/2010/main" val="3512162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1993" y="292637"/>
            <a:ext cx="8250157" cy="628377"/>
          </a:xfrm>
          <a:prstGeom prst="rect">
            <a:avLst/>
          </a:prstGeom>
        </p:spPr>
        <p:txBody>
          <a:bodyPr vert="horz" wrap="square" lIns="0" tIns="12700" rIns="0" bIns="0" rtlCol="0">
            <a:spAutoFit/>
          </a:bodyPr>
          <a:lstStyle/>
          <a:p>
            <a:pPr marL="12700">
              <a:lnSpc>
                <a:spcPct val="100000"/>
              </a:lnSpc>
              <a:spcBef>
                <a:spcPts val="100"/>
              </a:spcBef>
            </a:pPr>
            <a:r>
              <a:rPr sz="4000" spc="-10" dirty="0"/>
              <a:t>Application </a:t>
            </a:r>
            <a:r>
              <a:rPr sz="4000" spc="-20" dirty="0"/>
              <a:t>Programming </a:t>
            </a:r>
            <a:r>
              <a:rPr sz="4000" spc="-25" dirty="0"/>
              <a:t>Interface</a:t>
            </a:r>
            <a:r>
              <a:rPr sz="4000" spc="-5" dirty="0"/>
              <a:t> </a:t>
            </a:r>
            <a:r>
              <a:rPr sz="4000" dirty="0"/>
              <a:t>(API)</a:t>
            </a:r>
          </a:p>
        </p:txBody>
      </p:sp>
      <p:sp>
        <p:nvSpPr>
          <p:cNvPr id="4" name="object 4"/>
          <p:cNvSpPr/>
          <p:nvPr/>
        </p:nvSpPr>
        <p:spPr>
          <a:xfrm>
            <a:off x="957072" y="1245108"/>
            <a:ext cx="4905755" cy="42976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52500" y="1240536"/>
            <a:ext cx="4914900" cy="4307205"/>
          </a:xfrm>
          <a:custGeom>
            <a:avLst/>
            <a:gdLst/>
            <a:ahLst/>
            <a:cxnLst/>
            <a:rect l="l" t="t" r="r" b="b"/>
            <a:pathLst>
              <a:path w="4914900" h="4307205">
                <a:moveTo>
                  <a:pt x="0" y="0"/>
                </a:moveTo>
                <a:lnTo>
                  <a:pt x="4914900" y="0"/>
                </a:lnTo>
                <a:lnTo>
                  <a:pt x="4914900" y="4306824"/>
                </a:lnTo>
                <a:lnTo>
                  <a:pt x="0" y="4306824"/>
                </a:lnTo>
                <a:lnTo>
                  <a:pt x="0" y="0"/>
                </a:lnTo>
                <a:close/>
              </a:path>
            </a:pathLst>
          </a:custGeom>
          <a:ln w="9144">
            <a:solidFill>
              <a:srgbClr val="000000"/>
            </a:solidFill>
          </a:ln>
        </p:spPr>
        <p:txBody>
          <a:bodyPr wrap="square" lIns="0" tIns="0" rIns="0" bIns="0" rtlCol="0"/>
          <a:lstStyle/>
          <a:p>
            <a:endParaRPr/>
          </a:p>
        </p:txBody>
      </p:sp>
      <p:sp>
        <p:nvSpPr>
          <p:cNvPr id="6" name="object 6"/>
          <p:cNvSpPr/>
          <p:nvPr/>
        </p:nvSpPr>
        <p:spPr>
          <a:xfrm>
            <a:off x="6233159" y="1237488"/>
            <a:ext cx="4919471" cy="42976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28588" y="1232916"/>
            <a:ext cx="4928870" cy="4307205"/>
          </a:xfrm>
          <a:custGeom>
            <a:avLst/>
            <a:gdLst/>
            <a:ahLst/>
            <a:cxnLst/>
            <a:rect l="l" t="t" r="r" b="b"/>
            <a:pathLst>
              <a:path w="4928870" h="4307205">
                <a:moveTo>
                  <a:pt x="0" y="0"/>
                </a:moveTo>
                <a:lnTo>
                  <a:pt x="4928616" y="0"/>
                </a:lnTo>
                <a:lnTo>
                  <a:pt x="4928616" y="4306824"/>
                </a:lnTo>
                <a:lnTo>
                  <a:pt x="0" y="4306824"/>
                </a:lnTo>
                <a:lnTo>
                  <a:pt x="0" y="0"/>
                </a:lnTo>
                <a:close/>
              </a:path>
            </a:pathLst>
          </a:custGeom>
          <a:ln w="9144">
            <a:solidFill>
              <a:srgbClr val="000000"/>
            </a:solidFill>
          </a:ln>
        </p:spPr>
        <p:txBody>
          <a:bodyPr wrap="square" lIns="0" tIns="0" rIns="0" bIns="0" rtlCol="0"/>
          <a:lstStyle/>
          <a:p>
            <a:endParaRPr/>
          </a:p>
        </p:txBody>
      </p:sp>
      <p:sp>
        <p:nvSpPr>
          <p:cNvPr id="9" name="Rectangle 8"/>
          <p:cNvSpPr/>
          <p:nvPr/>
        </p:nvSpPr>
        <p:spPr>
          <a:xfrm>
            <a:off x="2623407" y="5972199"/>
            <a:ext cx="6867331" cy="369332"/>
          </a:xfrm>
          <a:prstGeom prst="rect">
            <a:avLst/>
          </a:prstGeom>
        </p:spPr>
        <p:txBody>
          <a:bodyPr wrap="square">
            <a:spAutoFit/>
          </a:bodyPr>
          <a:lstStyle/>
          <a:p>
            <a:r>
              <a:rPr lang="en-US" dirty="0" smtClean="0">
                <a:hlinkClick r:id="rId5"/>
              </a:rPr>
              <a:t>census.gov/data/academy/webinars/2020/demystifying-the-census-</a:t>
            </a:r>
            <a:r>
              <a:rPr lang="en-US" dirty="0" err="1" smtClean="0">
                <a:hlinkClick r:id="rId5"/>
              </a:rPr>
              <a:t>api</a:t>
            </a:r>
            <a:endParaRPr lang="en-US" dirty="0"/>
          </a:p>
        </p:txBody>
      </p:sp>
      <p:sp>
        <p:nvSpPr>
          <p:cNvPr id="10" name="Rectangle 9"/>
          <p:cNvSpPr/>
          <p:nvPr/>
        </p:nvSpPr>
        <p:spPr>
          <a:xfrm>
            <a:off x="4164246" y="5571494"/>
            <a:ext cx="3785652" cy="369332"/>
          </a:xfrm>
          <a:prstGeom prst="rect">
            <a:avLst/>
          </a:prstGeom>
        </p:spPr>
        <p:txBody>
          <a:bodyPr wrap="none">
            <a:spAutoFit/>
          </a:bodyPr>
          <a:lstStyle/>
          <a:p>
            <a:r>
              <a:rPr lang="en-US" dirty="0" smtClean="0">
                <a:hlinkClick r:id="rId6"/>
              </a:rPr>
              <a:t>census.gov/data/developers/data-sets</a:t>
            </a:r>
            <a:endParaRPr lang="en-US" dirty="0"/>
          </a:p>
        </p:txBody>
      </p:sp>
    </p:spTree>
    <p:extLst>
      <p:ext uri="{BB962C8B-B14F-4D97-AF65-F5344CB8AC3E}">
        <p14:creationId xmlns:p14="http://schemas.microsoft.com/office/powerpoint/2010/main" val="1618804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2602" y="5782711"/>
            <a:ext cx="362839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4546A"/>
                </a:solidFill>
                <a:latin typeface="Calibri"/>
                <a:cs typeface="Calibri"/>
                <a:hlinkClick r:id="rId3"/>
              </a:rPr>
              <a:t>census.gov/acs/www/share-your-story</a:t>
            </a:r>
            <a:endParaRPr sz="1800" dirty="0">
              <a:latin typeface="Calibri"/>
              <a:cs typeface="Calibri"/>
            </a:endParaRPr>
          </a:p>
        </p:txBody>
      </p:sp>
      <p:sp>
        <p:nvSpPr>
          <p:cNvPr id="3" name="object 3"/>
          <p:cNvSpPr/>
          <p:nvPr/>
        </p:nvSpPr>
        <p:spPr>
          <a:xfrm>
            <a:off x="2650235" y="1263396"/>
            <a:ext cx="3461004" cy="441655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650235" y="1263396"/>
            <a:ext cx="3461385" cy="4417060"/>
          </a:xfrm>
          <a:custGeom>
            <a:avLst/>
            <a:gdLst/>
            <a:ahLst/>
            <a:cxnLst/>
            <a:rect l="l" t="t" r="r" b="b"/>
            <a:pathLst>
              <a:path w="3461385" h="4417060">
                <a:moveTo>
                  <a:pt x="0" y="576846"/>
                </a:moveTo>
                <a:lnTo>
                  <a:pt x="1912" y="529536"/>
                </a:lnTo>
                <a:lnTo>
                  <a:pt x="7550" y="483280"/>
                </a:lnTo>
                <a:lnTo>
                  <a:pt x="16764" y="438225"/>
                </a:lnTo>
                <a:lnTo>
                  <a:pt x="29408" y="394520"/>
                </a:lnTo>
                <a:lnTo>
                  <a:pt x="45332" y="352313"/>
                </a:lnTo>
                <a:lnTo>
                  <a:pt x="64387" y="311754"/>
                </a:lnTo>
                <a:lnTo>
                  <a:pt x="86425" y="272990"/>
                </a:lnTo>
                <a:lnTo>
                  <a:pt x="111299" y="236170"/>
                </a:lnTo>
                <a:lnTo>
                  <a:pt x="138858" y="201442"/>
                </a:lnTo>
                <a:lnTo>
                  <a:pt x="168956" y="168956"/>
                </a:lnTo>
                <a:lnTo>
                  <a:pt x="201442" y="138858"/>
                </a:lnTo>
                <a:lnTo>
                  <a:pt x="236170" y="111299"/>
                </a:lnTo>
                <a:lnTo>
                  <a:pt x="272990" y="86425"/>
                </a:lnTo>
                <a:lnTo>
                  <a:pt x="311754" y="64387"/>
                </a:lnTo>
                <a:lnTo>
                  <a:pt x="352313" y="45332"/>
                </a:lnTo>
                <a:lnTo>
                  <a:pt x="394520" y="29408"/>
                </a:lnTo>
                <a:lnTo>
                  <a:pt x="438225" y="16764"/>
                </a:lnTo>
                <a:lnTo>
                  <a:pt x="483280" y="7550"/>
                </a:lnTo>
                <a:lnTo>
                  <a:pt x="529536" y="1912"/>
                </a:lnTo>
                <a:lnTo>
                  <a:pt x="576846" y="0"/>
                </a:lnTo>
                <a:lnTo>
                  <a:pt x="2884157" y="0"/>
                </a:lnTo>
                <a:lnTo>
                  <a:pt x="2931467" y="1912"/>
                </a:lnTo>
                <a:lnTo>
                  <a:pt x="2977723" y="7550"/>
                </a:lnTo>
                <a:lnTo>
                  <a:pt x="3022778" y="16764"/>
                </a:lnTo>
                <a:lnTo>
                  <a:pt x="3066483" y="29408"/>
                </a:lnTo>
                <a:lnTo>
                  <a:pt x="3108690" y="45332"/>
                </a:lnTo>
                <a:lnTo>
                  <a:pt x="3149249" y="64387"/>
                </a:lnTo>
                <a:lnTo>
                  <a:pt x="3188013" y="86425"/>
                </a:lnTo>
                <a:lnTo>
                  <a:pt x="3224833" y="111299"/>
                </a:lnTo>
                <a:lnTo>
                  <a:pt x="3259561" y="138858"/>
                </a:lnTo>
                <a:lnTo>
                  <a:pt x="3292047" y="168956"/>
                </a:lnTo>
                <a:lnTo>
                  <a:pt x="3322145" y="201442"/>
                </a:lnTo>
                <a:lnTo>
                  <a:pt x="3349704" y="236170"/>
                </a:lnTo>
                <a:lnTo>
                  <a:pt x="3374578" y="272990"/>
                </a:lnTo>
                <a:lnTo>
                  <a:pt x="3396616" y="311754"/>
                </a:lnTo>
                <a:lnTo>
                  <a:pt x="3415671" y="352313"/>
                </a:lnTo>
                <a:lnTo>
                  <a:pt x="3431595" y="394520"/>
                </a:lnTo>
                <a:lnTo>
                  <a:pt x="3444239" y="438225"/>
                </a:lnTo>
                <a:lnTo>
                  <a:pt x="3453453" y="483280"/>
                </a:lnTo>
                <a:lnTo>
                  <a:pt x="3459091" y="529536"/>
                </a:lnTo>
                <a:lnTo>
                  <a:pt x="3461004" y="576846"/>
                </a:lnTo>
                <a:lnTo>
                  <a:pt x="3461004" y="3839705"/>
                </a:lnTo>
                <a:lnTo>
                  <a:pt x="3459091" y="3887015"/>
                </a:lnTo>
                <a:lnTo>
                  <a:pt x="3453453" y="3933271"/>
                </a:lnTo>
                <a:lnTo>
                  <a:pt x="3444239" y="3978326"/>
                </a:lnTo>
                <a:lnTo>
                  <a:pt x="3431595" y="4022031"/>
                </a:lnTo>
                <a:lnTo>
                  <a:pt x="3415671" y="4064238"/>
                </a:lnTo>
                <a:lnTo>
                  <a:pt x="3396616" y="4104797"/>
                </a:lnTo>
                <a:lnTo>
                  <a:pt x="3374578" y="4143561"/>
                </a:lnTo>
                <a:lnTo>
                  <a:pt x="3349704" y="4180381"/>
                </a:lnTo>
                <a:lnTo>
                  <a:pt x="3322145" y="4215109"/>
                </a:lnTo>
                <a:lnTo>
                  <a:pt x="3292047" y="4247595"/>
                </a:lnTo>
                <a:lnTo>
                  <a:pt x="3259561" y="4277693"/>
                </a:lnTo>
                <a:lnTo>
                  <a:pt x="3224833" y="4305252"/>
                </a:lnTo>
                <a:lnTo>
                  <a:pt x="3188013" y="4330126"/>
                </a:lnTo>
                <a:lnTo>
                  <a:pt x="3149249" y="4352164"/>
                </a:lnTo>
                <a:lnTo>
                  <a:pt x="3108690" y="4371219"/>
                </a:lnTo>
                <a:lnTo>
                  <a:pt x="3066483" y="4387143"/>
                </a:lnTo>
                <a:lnTo>
                  <a:pt x="3022778" y="4399787"/>
                </a:lnTo>
                <a:lnTo>
                  <a:pt x="2977723" y="4409001"/>
                </a:lnTo>
                <a:lnTo>
                  <a:pt x="2931467" y="4414639"/>
                </a:lnTo>
                <a:lnTo>
                  <a:pt x="2884157" y="4416552"/>
                </a:lnTo>
                <a:lnTo>
                  <a:pt x="576846" y="4416552"/>
                </a:lnTo>
                <a:lnTo>
                  <a:pt x="529536" y="4414639"/>
                </a:lnTo>
                <a:lnTo>
                  <a:pt x="483280" y="4409001"/>
                </a:lnTo>
                <a:lnTo>
                  <a:pt x="438225" y="4399787"/>
                </a:lnTo>
                <a:lnTo>
                  <a:pt x="394520" y="4387143"/>
                </a:lnTo>
                <a:lnTo>
                  <a:pt x="352313" y="4371219"/>
                </a:lnTo>
                <a:lnTo>
                  <a:pt x="311754" y="4352164"/>
                </a:lnTo>
                <a:lnTo>
                  <a:pt x="272990" y="4330126"/>
                </a:lnTo>
                <a:lnTo>
                  <a:pt x="236170" y="4305252"/>
                </a:lnTo>
                <a:lnTo>
                  <a:pt x="201442" y="4277693"/>
                </a:lnTo>
                <a:lnTo>
                  <a:pt x="168956" y="4247595"/>
                </a:lnTo>
                <a:lnTo>
                  <a:pt x="138858" y="4215109"/>
                </a:lnTo>
                <a:lnTo>
                  <a:pt x="111299" y="4180381"/>
                </a:lnTo>
                <a:lnTo>
                  <a:pt x="86425" y="4143561"/>
                </a:lnTo>
                <a:lnTo>
                  <a:pt x="64387" y="4104797"/>
                </a:lnTo>
                <a:lnTo>
                  <a:pt x="45332" y="4064238"/>
                </a:lnTo>
                <a:lnTo>
                  <a:pt x="29408" y="4022031"/>
                </a:lnTo>
                <a:lnTo>
                  <a:pt x="16764" y="3978326"/>
                </a:lnTo>
                <a:lnTo>
                  <a:pt x="7550" y="3933271"/>
                </a:lnTo>
                <a:lnTo>
                  <a:pt x="1912" y="3887015"/>
                </a:lnTo>
                <a:lnTo>
                  <a:pt x="0" y="3839705"/>
                </a:lnTo>
                <a:lnTo>
                  <a:pt x="0" y="576846"/>
                </a:lnTo>
                <a:close/>
              </a:path>
            </a:pathLst>
          </a:custGeom>
          <a:ln w="12192">
            <a:solidFill>
              <a:srgbClr val="000000"/>
            </a:solidFill>
          </a:ln>
        </p:spPr>
        <p:txBody>
          <a:bodyPr wrap="square" lIns="0" tIns="0" rIns="0" bIns="0" rtlCol="0"/>
          <a:lstStyle/>
          <a:p>
            <a:endParaRPr/>
          </a:p>
        </p:txBody>
      </p:sp>
      <p:sp>
        <p:nvSpPr>
          <p:cNvPr id="5" name="object 5"/>
          <p:cNvSpPr/>
          <p:nvPr/>
        </p:nvSpPr>
        <p:spPr>
          <a:xfrm>
            <a:off x="5518403" y="1219200"/>
            <a:ext cx="1110995" cy="11109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518403" y="1219200"/>
            <a:ext cx="1111250" cy="1111250"/>
          </a:xfrm>
          <a:custGeom>
            <a:avLst/>
            <a:gdLst/>
            <a:ahLst/>
            <a:cxnLst/>
            <a:rect l="l" t="t" r="r" b="b"/>
            <a:pathLst>
              <a:path w="1111250" h="1111250">
                <a:moveTo>
                  <a:pt x="0" y="555498"/>
                </a:moveTo>
                <a:lnTo>
                  <a:pt x="2039" y="507567"/>
                </a:lnTo>
                <a:lnTo>
                  <a:pt x="8044" y="460769"/>
                </a:lnTo>
                <a:lnTo>
                  <a:pt x="17850" y="415269"/>
                </a:lnTo>
                <a:lnTo>
                  <a:pt x="31290" y="371235"/>
                </a:lnTo>
                <a:lnTo>
                  <a:pt x="48196" y="328834"/>
                </a:lnTo>
                <a:lnTo>
                  <a:pt x="68401" y="288232"/>
                </a:lnTo>
                <a:lnTo>
                  <a:pt x="91740" y="249596"/>
                </a:lnTo>
                <a:lnTo>
                  <a:pt x="118046" y="213092"/>
                </a:lnTo>
                <a:lnTo>
                  <a:pt x="147151" y="178888"/>
                </a:lnTo>
                <a:lnTo>
                  <a:pt x="178888" y="147151"/>
                </a:lnTo>
                <a:lnTo>
                  <a:pt x="213092" y="118046"/>
                </a:lnTo>
                <a:lnTo>
                  <a:pt x="249596" y="91740"/>
                </a:lnTo>
                <a:lnTo>
                  <a:pt x="288232" y="68401"/>
                </a:lnTo>
                <a:lnTo>
                  <a:pt x="328834" y="48196"/>
                </a:lnTo>
                <a:lnTo>
                  <a:pt x="371235" y="31290"/>
                </a:lnTo>
                <a:lnTo>
                  <a:pt x="415269" y="17850"/>
                </a:lnTo>
                <a:lnTo>
                  <a:pt x="460769" y="8044"/>
                </a:lnTo>
                <a:lnTo>
                  <a:pt x="507567" y="2039"/>
                </a:lnTo>
                <a:lnTo>
                  <a:pt x="555498" y="0"/>
                </a:lnTo>
                <a:lnTo>
                  <a:pt x="603428" y="2039"/>
                </a:lnTo>
                <a:lnTo>
                  <a:pt x="650226" y="8044"/>
                </a:lnTo>
                <a:lnTo>
                  <a:pt x="695726" y="17850"/>
                </a:lnTo>
                <a:lnTo>
                  <a:pt x="739760" y="31290"/>
                </a:lnTo>
                <a:lnTo>
                  <a:pt x="782161" y="48196"/>
                </a:lnTo>
                <a:lnTo>
                  <a:pt x="822763" y="68401"/>
                </a:lnTo>
                <a:lnTo>
                  <a:pt x="861399" y="91740"/>
                </a:lnTo>
                <a:lnTo>
                  <a:pt x="897903" y="118046"/>
                </a:lnTo>
                <a:lnTo>
                  <a:pt x="932107" y="147151"/>
                </a:lnTo>
                <a:lnTo>
                  <a:pt x="963844" y="178888"/>
                </a:lnTo>
                <a:lnTo>
                  <a:pt x="992949" y="213092"/>
                </a:lnTo>
                <a:lnTo>
                  <a:pt x="1019255" y="249596"/>
                </a:lnTo>
                <a:lnTo>
                  <a:pt x="1042594" y="288232"/>
                </a:lnTo>
                <a:lnTo>
                  <a:pt x="1062799" y="328834"/>
                </a:lnTo>
                <a:lnTo>
                  <a:pt x="1079705" y="371235"/>
                </a:lnTo>
                <a:lnTo>
                  <a:pt x="1093145" y="415269"/>
                </a:lnTo>
                <a:lnTo>
                  <a:pt x="1102951" y="460769"/>
                </a:lnTo>
                <a:lnTo>
                  <a:pt x="1108956" y="507567"/>
                </a:lnTo>
                <a:lnTo>
                  <a:pt x="1110996" y="555498"/>
                </a:lnTo>
                <a:lnTo>
                  <a:pt x="1108956" y="603428"/>
                </a:lnTo>
                <a:lnTo>
                  <a:pt x="1102951" y="650226"/>
                </a:lnTo>
                <a:lnTo>
                  <a:pt x="1093145" y="695726"/>
                </a:lnTo>
                <a:lnTo>
                  <a:pt x="1079705" y="739760"/>
                </a:lnTo>
                <a:lnTo>
                  <a:pt x="1062799" y="782161"/>
                </a:lnTo>
                <a:lnTo>
                  <a:pt x="1042594" y="822763"/>
                </a:lnTo>
                <a:lnTo>
                  <a:pt x="1019255" y="861399"/>
                </a:lnTo>
                <a:lnTo>
                  <a:pt x="992949" y="897903"/>
                </a:lnTo>
                <a:lnTo>
                  <a:pt x="963844" y="932107"/>
                </a:lnTo>
                <a:lnTo>
                  <a:pt x="932107" y="963844"/>
                </a:lnTo>
                <a:lnTo>
                  <a:pt x="897903" y="992949"/>
                </a:lnTo>
                <a:lnTo>
                  <a:pt x="861399" y="1019255"/>
                </a:lnTo>
                <a:lnTo>
                  <a:pt x="822763" y="1042594"/>
                </a:lnTo>
                <a:lnTo>
                  <a:pt x="782161" y="1062799"/>
                </a:lnTo>
                <a:lnTo>
                  <a:pt x="739760" y="1079705"/>
                </a:lnTo>
                <a:lnTo>
                  <a:pt x="695726" y="1093145"/>
                </a:lnTo>
                <a:lnTo>
                  <a:pt x="650226" y="1102951"/>
                </a:lnTo>
                <a:lnTo>
                  <a:pt x="603428" y="1108956"/>
                </a:lnTo>
                <a:lnTo>
                  <a:pt x="555498" y="1110996"/>
                </a:lnTo>
                <a:lnTo>
                  <a:pt x="507567" y="1108956"/>
                </a:lnTo>
                <a:lnTo>
                  <a:pt x="460769" y="1102951"/>
                </a:lnTo>
                <a:lnTo>
                  <a:pt x="415269" y="1093145"/>
                </a:lnTo>
                <a:lnTo>
                  <a:pt x="371235" y="1079705"/>
                </a:lnTo>
                <a:lnTo>
                  <a:pt x="328834" y="1062799"/>
                </a:lnTo>
                <a:lnTo>
                  <a:pt x="288232" y="1042594"/>
                </a:lnTo>
                <a:lnTo>
                  <a:pt x="249596" y="1019255"/>
                </a:lnTo>
                <a:lnTo>
                  <a:pt x="213092" y="992949"/>
                </a:lnTo>
                <a:lnTo>
                  <a:pt x="178888" y="963844"/>
                </a:lnTo>
                <a:lnTo>
                  <a:pt x="147151" y="932107"/>
                </a:lnTo>
                <a:lnTo>
                  <a:pt x="118046" y="897903"/>
                </a:lnTo>
                <a:lnTo>
                  <a:pt x="91740" y="861399"/>
                </a:lnTo>
                <a:lnTo>
                  <a:pt x="68401" y="822763"/>
                </a:lnTo>
                <a:lnTo>
                  <a:pt x="48196" y="782161"/>
                </a:lnTo>
                <a:lnTo>
                  <a:pt x="31290" y="739760"/>
                </a:lnTo>
                <a:lnTo>
                  <a:pt x="17850" y="695726"/>
                </a:lnTo>
                <a:lnTo>
                  <a:pt x="8044" y="650226"/>
                </a:lnTo>
                <a:lnTo>
                  <a:pt x="2039" y="603428"/>
                </a:lnTo>
                <a:lnTo>
                  <a:pt x="0" y="555498"/>
                </a:lnTo>
                <a:close/>
              </a:path>
            </a:pathLst>
          </a:custGeom>
          <a:ln w="12192">
            <a:solidFill>
              <a:srgbClr val="FFFFFF"/>
            </a:solidFill>
          </a:ln>
        </p:spPr>
        <p:txBody>
          <a:bodyPr wrap="square" lIns="0" tIns="0" rIns="0" bIns="0" rtlCol="0"/>
          <a:lstStyle/>
          <a:p>
            <a:endParaRPr/>
          </a:p>
        </p:txBody>
      </p:sp>
      <p:sp>
        <p:nvSpPr>
          <p:cNvPr id="7" name="object 7"/>
          <p:cNvSpPr txBox="1"/>
          <p:nvPr/>
        </p:nvSpPr>
        <p:spPr>
          <a:xfrm>
            <a:off x="6712011" y="1545962"/>
            <a:ext cx="1304290"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8497B0"/>
                </a:solidFill>
                <a:latin typeface="Calibri"/>
                <a:cs typeface="Calibri"/>
              </a:rPr>
              <a:t>Your</a:t>
            </a:r>
            <a:r>
              <a:rPr sz="2400" b="1" spc="-75" dirty="0">
                <a:solidFill>
                  <a:srgbClr val="8497B0"/>
                </a:solidFill>
                <a:latin typeface="Calibri"/>
                <a:cs typeface="Calibri"/>
              </a:rPr>
              <a:t> </a:t>
            </a:r>
            <a:r>
              <a:rPr sz="2400" b="1" spc="-10" dirty="0">
                <a:solidFill>
                  <a:srgbClr val="8497B0"/>
                </a:solidFill>
                <a:latin typeface="Calibri"/>
                <a:cs typeface="Calibri"/>
              </a:rPr>
              <a:t>story</a:t>
            </a:r>
            <a:endParaRPr sz="2400">
              <a:latin typeface="Calibri"/>
              <a:cs typeface="Calibri"/>
            </a:endParaRPr>
          </a:p>
        </p:txBody>
      </p:sp>
      <p:sp>
        <p:nvSpPr>
          <p:cNvPr id="8" name="object 8"/>
          <p:cNvSpPr/>
          <p:nvPr/>
        </p:nvSpPr>
        <p:spPr>
          <a:xfrm>
            <a:off x="5518403" y="3869435"/>
            <a:ext cx="1110995" cy="111099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518403" y="3869435"/>
            <a:ext cx="1111250" cy="1111250"/>
          </a:xfrm>
          <a:custGeom>
            <a:avLst/>
            <a:gdLst/>
            <a:ahLst/>
            <a:cxnLst/>
            <a:rect l="l" t="t" r="r" b="b"/>
            <a:pathLst>
              <a:path w="1111250" h="1111250">
                <a:moveTo>
                  <a:pt x="0" y="555498"/>
                </a:moveTo>
                <a:lnTo>
                  <a:pt x="2039" y="507567"/>
                </a:lnTo>
                <a:lnTo>
                  <a:pt x="8044" y="460769"/>
                </a:lnTo>
                <a:lnTo>
                  <a:pt x="17850" y="415269"/>
                </a:lnTo>
                <a:lnTo>
                  <a:pt x="31290" y="371235"/>
                </a:lnTo>
                <a:lnTo>
                  <a:pt x="48196" y="328834"/>
                </a:lnTo>
                <a:lnTo>
                  <a:pt x="68401" y="288232"/>
                </a:lnTo>
                <a:lnTo>
                  <a:pt x="91740" y="249596"/>
                </a:lnTo>
                <a:lnTo>
                  <a:pt x="118046" y="213092"/>
                </a:lnTo>
                <a:lnTo>
                  <a:pt x="147151" y="178888"/>
                </a:lnTo>
                <a:lnTo>
                  <a:pt x="178888" y="147151"/>
                </a:lnTo>
                <a:lnTo>
                  <a:pt x="213092" y="118046"/>
                </a:lnTo>
                <a:lnTo>
                  <a:pt x="249596" y="91740"/>
                </a:lnTo>
                <a:lnTo>
                  <a:pt x="288232" y="68401"/>
                </a:lnTo>
                <a:lnTo>
                  <a:pt x="328834" y="48196"/>
                </a:lnTo>
                <a:lnTo>
                  <a:pt x="371235" y="31290"/>
                </a:lnTo>
                <a:lnTo>
                  <a:pt x="415269" y="17850"/>
                </a:lnTo>
                <a:lnTo>
                  <a:pt x="460769" y="8044"/>
                </a:lnTo>
                <a:lnTo>
                  <a:pt x="507567" y="2039"/>
                </a:lnTo>
                <a:lnTo>
                  <a:pt x="555498" y="0"/>
                </a:lnTo>
                <a:lnTo>
                  <a:pt x="603428" y="2039"/>
                </a:lnTo>
                <a:lnTo>
                  <a:pt x="650226" y="8044"/>
                </a:lnTo>
                <a:lnTo>
                  <a:pt x="695726" y="17850"/>
                </a:lnTo>
                <a:lnTo>
                  <a:pt x="739760" y="31290"/>
                </a:lnTo>
                <a:lnTo>
                  <a:pt x="782161" y="48196"/>
                </a:lnTo>
                <a:lnTo>
                  <a:pt x="822763" y="68401"/>
                </a:lnTo>
                <a:lnTo>
                  <a:pt x="861399" y="91740"/>
                </a:lnTo>
                <a:lnTo>
                  <a:pt x="897903" y="118046"/>
                </a:lnTo>
                <a:lnTo>
                  <a:pt x="932107" y="147151"/>
                </a:lnTo>
                <a:lnTo>
                  <a:pt x="963844" y="178888"/>
                </a:lnTo>
                <a:lnTo>
                  <a:pt x="992949" y="213092"/>
                </a:lnTo>
                <a:lnTo>
                  <a:pt x="1019255" y="249596"/>
                </a:lnTo>
                <a:lnTo>
                  <a:pt x="1042594" y="288232"/>
                </a:lnTo>
                <a:lnTo>
                  <a:pt x="1062799" y="328834"/>
                </a:lnTo>
                <a:lnTo>
                  <a:pt x="1079705" y="371235"/>
                </a:lnTo>
                <a:lnTo>
                  <a:pt x="1093145" y="415269"/>
                </a:lnTo>
                <a:lnTo>
                  <a:pt x="1102951" y="460769"/>
                </a:lnTo>
                <a:lnTo>
                  <a:pt x="1108956" y="507567"/>
                </a:lnTo>
                <a:lnTo>
                  <a:pt x="1110996" y="555498"/>
                </a:lnTo>
                <a:lnTo>
                  <a:pt x="1108956" y="603428"/>
                </a:lnTo>
                <a:lnTo>
                  <a:pt x="1102951" y="650226"/>
                </a:lnTo>
                <a:lnTo>
                  <a:pt x="1093145" y="695726"/>
                </a:lnTo>
                <a:lnTo>
                  <a:pt x="1079705" y="739760"/>
                </a:lnTo>
                <a:lnTo>
                  <a:pt x="1062799" y="782161"/>
                </a:lnTo>
                <a:lnTo>
                  <a:pt x="1042594" y="822763"/>
                </a:lnTo>
                <a:lnTo>
                  <a:pt x="1019255" y="861399"/>
                </a:lnTo>
                <a:lnTo>
                  <a:pt x="992949" y="897903"/>
                </a:lnTo>
                <a:lnTo>
                  <a:pt x="963844" y="932107"/>
                </a:lnTo>
                <a:lnTo>
                  <a:pt x="932107" y="963844"/>
                </a:lnTo>
                <a:lnTo>
                  <a:pt x="897903" y="992949"/>
                </a:lnTo>
                <a:lnTo>
                  <a:pt x="861399" y="1019255"/>
                </a:lnTo>
                <a:lnTo>
                  <a:pt x="822763" y="1042594"/>
                </a:lnTo>
                <a:lnTo>
                  <a:pt x="782161" y="1062799"/>
                </a:lnTo>
                <a:lnTo>
                  <a:pt x="739760" y="1079705"/>
                </a:lnTo>
                <a:lnTo>
                  <a:pt x="695726" y="1093145"/>
                </a:lnTo>
                <a:lnTo>
                  <a:pt x="650226" y="1102951"/>
                </a:lnTo>
                <a:lnTo>
                  <a:pt x="603428" y="1108956"/>
                </a:lnTo>
                <a:lnTo>
                  <a:pt x="555498" y="1110996"/>
                </a:lnTo>
                <a:lnTo>
                  <a:pt x="507567" y="1108956"/>
                </a:lnTo>
                <a:lnTo>
                  <a:pt x="460769" y="1102951"/>
                </a:lnTo>
                <a:lnTo>
                  <a:pt x="415269" y="1093145"/>
                </a:lnTo>
                <a:lnTo>
                  <a:pt x="371235" y="1079705"/>
                </a:lnTo>
                <a:lnTo>
                  <a:pt x="328834" y="1062799"/>
                </a:lnTo>
                <a:lnTo>
                  <a:pt x="288232" y="1042594"/>
                </a:lnTo>
                <a:lnTo>
                  <a:pt x="249596" y="1019255"/>
                </a:lnTo>
                <a:lnTo>
                  <a:pt x="213092" y="992949"/>
                </a:lnTo>
                <a:lnTo>
                  <a:pt x="178888" y="963844"/>
                </a:lnTo>
                <a:lnTo>
                  <a:pt x="147151" y="932107"/>
                </a:lnTo>
                <a:lnTo>
                  <a:pt x="118046" y="897903"/>
                </a:lnTo>
                <a:lnTo>
                  <a:pt x="91740" y="861399"/>
                </a:lnTo>
                <a:lnTo>
                  <a:pt x="68401" y="822763"/>
                </a:lnTo>
                <a:lnTo>
                  <a:pt x="48196" y="782161"/>
                </a:lnTo>
                <a:lnTo>
                  <a:pt x="31290" y="739760"/>
                </a:lnTo>
                <a:lnTo>
                  <a:pt x="17850" y="695726"/>
                </a:lnTo>
                <a:lnTo>
                  <a:pt x="8044" y="650226"/>
                </a:lnTo>
                <a:lnTo>
                  <a:pt x="2039" y="603428"/>
                </a:lnTo>
                <a:lnTo>
                  <a:pt x="0" y="555498"/>
                </a:lnTo>
                <a:close/>
              </a:path>
            </a:pathLst>
          </a:custGeom>
          <a:ln w="12192">
            <a:solidFill>
              <a:srgbClr val="A7A8A7"/>
            </a:solidFill>
          </a:ln>
        </p:spPr>
        <p:txBody>
          <a:bodyPr wrap="square" lIns="0" tIns="0" rIns="0" bIns="0" rtlCol="0"/>
          <a:lstStyle/>
          <a:p>
            <a:endParaRPr/>
          </a:p>
        </p:txBody>
      </p:sp>
      <p:sp>
        <p:nvSpPr>
          <p:cNvPr id="10" name="object 10"/>
          <p:cNvSpPr txBox="1"/>
          <p:nvPr/>
        </p:nvSpPr>
        <p:spPr>
          <a:xfrm>
            <a:off x="6712011" y="2856715"/>
            <a:ext cx="2136775"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8497B0"/>
                </a:solidFill>
                <a:latin typeface="Calibri"/>
                <a:cs typeface="Calibri"/>
              </a:rPr>
              <a:t>Your </a:t>
            </a:r>
            <a:r>
              <a:rPr sz="2400" b="1" spc="-15" dirty="0">
                <a:solidFill>
                  <a:srgbClr val="8497B0"/>
                </a:solidFill>
                <a:latin typeface="Calibri"/>
                <a:cs typeface="Calibri"/>
              </a:rPr>
              <a:t>data</a:t>
            </a:r>
            <a:r>
              <a:rPr sz="2400" b="1" spc="-30" dirty="0">
                <a:solidFill>
                  <a:srgbClr val="8497B0"/>
                </a:solidFill>
                <a:latin typeface="Calibri"/>
                <a:cs typeface="Calibri"/>
              </a:rPr>
              <a:t> </a:t>
            </a:r>
            <a:r>
              <a:rPr sz="2400" b="1" spc="-10" dirty="0">
                <a:solidFill>
                  <a:srgbClr val="8497B0"/>
                </a:solidFill>
                <a:latin typeface="Calibri"/>
                <a:cs typeface="Calibri"/>
              </a:rPr>
              <a:t>details</a:t>
            </a:r>
            <a:endParaRPr sz="2400">
              <a:latin typeface="Calibri"/>
              <a:cs typeface="Calibri"/>
            </a:endParaRPr>
          </a:p>
        </p:txBody>
      </p:sp>
      <p:sp>
        <p:nvSpPr>
          <p:cNvPr id="11" name="object 11"/>
          <p:cNvSpPr/>
          <p:nvPr/>
        </p:nvSpPr>
        <p:spPr>
          <a:xfrm>
            <a:off x="5518403" y="2450592"/>
            <a:ext cx="1110995" cy="110947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5518403" y="2450592"/>
            <a:ext cx="1111250" cy="1109980"/>
          </a:xfrm>
          <a:custGeom>
            <a:avLst/>
            <a:gdLst/>
            <a:ahLst/>
            <a:cxnLst/>
            <a:rect l="l" t="t" r="r" b="b"/>
            <a:pathLst>
              <a:path w="1111250" h="1109979">
                <a:moveTo>
                  <a:pt x="0" y="554736"/>
                </a:moveTo>
                <a:lnTo>
                  <a:pt x="2039" y="506870"/>
                </a:lnTo>
                <a:lnTo>
                  <a:pt x="8044" y="460136"/>
                </a:lnTo>
                <a:lnTo>
                  <a:pt x="17850" y="414699"/>
                </a:lnTo>
                <a:lnTo>
                  <a:pt x="31290" y="370725"/>
                </a:lnTo>
                <a:lnTo>
                  <a:pt x="48196" y="328382"/>
                </a:lnTo>
                <a:lnTo>
                  <a:pt x="68401" y="287836"/>
                </a:lnTo>
                <a:lnTo>
                  <a:pt x="91740" y="249253"/>
                </a:lnTo>
                <a:lnTo>
                  <a:pt x="118046" y="212799"/>
                </a:lnTo>
                <a:lnTo>
                  <a:pt x="147151" y="178642"/>
                </a:lnTo>
                <a:lnTo>
                  <a:pt x="178888" y="146948"/>
                </a:lnTo>
                <a:lnTo>
                  <a:pt x="213092" y="117883"/>
                </a:lnTo>
                <a:lnTo>
                  <a:pt x="249596" y="91614"/>
                </a:lnTo>
                <a:lnTo>
                  <a:pt x="288232" y="68307"/>
                </a:lnTo>
                <a:lnTo>
                  <a:pt x="328834" y="48129"/>
                </a:lnTo>
                <a:lnTo>
                  <a:pt x="371235" y="31246"/>
                </a:lnTo>
                <a:lnTo>
                  <a:pt x="415269" y="17826"/>
                </a:lnTo>
                <a:lnTo>
                  <a:pt x="460769" y="8033"/>
                </a:lnTo>
                <a:lnTo>
                  <a:pt x="507567" y="2036"/>
                </a:lnTo>
                <a:lnTo>
                  <a:pt x="555498" y="0"/>
                </a:lnTo>
                <a:lnTo>
                  <a:pt x="603428" y="2036"/>
                </a:lnTo>
                <a:lnTo>
                  <a:pt x="650226" y="8033"/>
                </a:lnTo>
                <a:lnTo>
                  <a:pt x="695726" y="17826"/>
                </a:lnTo>
                <a:lnTo>
                  <a:pt x="739760" y="31246"/>
                </a:lnTo>
                <a:lnTo>
                  <a:pt x="782161" y="48129"/>
                </a:lnTo>
                <a:lnTo>
                  <a:pt x="822763" y="68307"/>
                </a:lnTo>
                <a:lnTo>
                  <a:pt x="861399" y="91614"/>
                </a:lnTo>
                <a:lnTo>
                  <a:pt x="897903" y="117883"/>
                </a:lnTo>
                <a:lnTo>
                  <a:pt x="932107" y="146948"/>
                </a:lnTo>
                <a:lnTo>
                  <a:pt x="963844" y="178642"/>
                </a:lnTo>
                <a:lnTo>
                  <a:pt x="992949" y="212799"/>
                </a:lnTo>
                <a:lnTo>
                  <a:pt x="1019255" y="249253"/>
                </a:lnTo>
                <a:lnTo>
                  <a:pt x="1042594" y="287836"/>
                </a:lnTo>
                <a:lnTo>
                  <a:pt x="1062799" y="328382"/>
                </a:lnTo>
                <a:lnTo>
                  <a:pt x="1079705" y="370725"/>
                </a:lnTo>
                <a:lnTo>
                  <a:pt x="1093145" y="414699"/>
                </a:lnTo>
                <a:lnTo>
                  <a:pt x="1102951" y="460136"/>
                </a:lnTo>
                <a:lnTo>
                  <a:pt x="1108956" y="506870"/>
                </a:lnTo>
                <a:lnTo>
                  <a:pt x="1110996" y="554736"/>
                </a:lnTo>
                <a:lnTo>
                  <a:pt x="1108956" y="602601"/>
                </a:lnTo>
                <a:lnTo>
                  <a:pt x="1102951" y="649335"/>
                </a:lnTo>
                <a:lnTo>
                  <a:pt x="1093145" y="694772"/>
                </a:lnTo>
                <a:lnTo>
                  <a:pt x="1079705" y="738746"/>
                </a:lnTo>
                <a:lnTo>
                  <a:pt x="1062799" y="781089"/>
                </a:lnTo>
                <a:lnTo>
                  <a:pt x="1042594" y="821635"/>
                </a:lnTo>
                <a:lnTo>
                  <a:pt x="1019255" y="860218"/>
                </a:lnTo>
                <a:lnTo>
                  <a:pt x="992949" y="896672"/>
                </a:lnTo>
                <a:lnTo>
                  <a:pt x="963844" y="930829"/>
                </a:lnTo>
                <a:lnTo>
                  <a:pt x="932107" y="962523"/>
                </a:lnTo>
                <a:lnTo>
                  <a:pt x="897903" y="991588"/>
                </a:lnTo>
                <a:lnTo>
                  <a:pt x="861399" y="1017857"/>
                </a:lnTo>
                <a:lnTo>
                  <a:pt x="822763" y="1041164"/>
                </a:lnTo>
                <a:lnTo>
                  <a:pt x="782161" y="1061342"/>
                </a:lnTo>
                <a:lnTo>
                  <a:pt x="739760" y="1078225"/>
                </a:lnTo>
                <a:lnTo>
                  <a:pt x="695726" y="1091645"/>
                </a:lnTo>
                <a:lnTo>
                  <a:pt x="650226" y="1101438"/>
                </a:lnTo>
                <a:lnTo>
                  <a:pt x="603428" y="1107435"/>
                </a:lnTo>
                <a:lnTo>
                  <a:pt x="555498" y="1109472"/>
                </a:lnTo>
                <a:lnTo>
                  <a:pt x="507567" y="1107435"/>
                </a:lnTo>
                <a:lnTo>
                  <a:pt x="460769" y="1101438"/>
                </a:lnTo>
                <a:lnTo>
                  <a:pt x="415269" y="1091645"/>
                </a:lnTo>
                <a:lnTo>
                  <a:pt x="371235" y="1078225"/>
                </a:lnTo>
                <a:lnTo>
                  <a:pt x="328834" y="1061342"/>
                </a:lnTo>
                <a:lnTo>
                  <a:pt x="288232" y="1041164"/>
                </a:lnTo>
                <a:lnTo>
                  <a:pt x="249596" y="1017857"/>
                </a:lnTo>
                <a:lnTo>
                  <a:pt x="213092" y="991588"/>
                </a:lnTo>
                <a:lnTo>
                  <a:pt x="178888" y="962523"/>
                </a:lnTo>
                <a:lnTo>
                  <a:pt x="147151" y="930829"/>
                </a:lnTo>
                <a:lnTo>
                  <a:pt x="118046" y="896672"/>
                </a:lnTo>
                <a:lnTo>
                  <a:pt x="91740" y="860218"/>
                </a:lnTo>
                <a:lnTo>
                  <a:pt x="68401" y="821635"/>
                </a:lnTo>
                <a:lnTo>
                  <a:pt x="48196" y="781089"/>
                </a:lnTo>
                <a:lnTo>
                  <a:pt x="31290" y="738746"/>
                </a:lnTo>
                <a:lnTo>
                  <a:pt x="17850" y="694772"/>
                </a:lnTo>
                <a:lnTo>
                  <a:pt x="8044" y="649335"/>
                </a:lnTo>
                <a:lnTo>
                  <a:pt x="2039" y="602601"/>
                </a:lnTo>
                <a:lnTo>
                  <a:pt x="0" y="554736"/>
                </a:lnTo>
                <a:close/>
              </a:path>
            </a:pathLst>
          </a:custGeom>
          <a:ln w="12192">
            <a:solidFill>
              <a:srgbClr val="FFFFFF"/>
            </a:solidFill>
          </a:ln>
        </p:spPr>
        <p:txBody>
          <a:bodyPr wrap="square" lIns="0" tIns="0" rIns="0" bIns="0" rtlCol="0"/>
          <a:lstStyle/>
          <a:p>
            <a:endParaRPr/>
          </a:p>
        </p:txBody>
      </p:sp>
      <p:sp>
        <p:nvSpPr>
          <p:cNvPr id="13" name="object 13"/>
          <p:cNvSpPr txBox="1"/>
          <p:nvPr/>
        </p:nvSpPr>
        <p:spPr>
          <a:xfrm>
            <a:off x="6712011" y="4167466"/>
            <a:ext cx="1786255"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8497B0"/>
                </a:solidFill>
                <a:latin typeface="Calibri"/>
                <a:cs typeface="Calibri"/>
              </a:rPr>
              <a:t>Your</a:t>
            </a:r>
            <a:r>
              <a:rPr sz="2400" b="1" spc="-85" dirty="0">
                <a:solidFill>
                  <a:srgbClr val="8497B0"/>
                </a:solidFill>
                <a:latin typeface="Calibri"/>
                <a:cs typeface="Calibri"/>
              </a:rPr>
              <a:t> </a:t>
            </a:r>
            <a:r>
              <a:rPr sz="2400" b="1" spc="-5" dirty="0">
                <a:solidFill>
                  <a:srgbClr val="8497B0"/>
                </a:solidFill>
                <a:latin typeface="Calibri"/>
                <a:cs typeface="Calibri"/>
              </a:rPr>
              <a:t>outcome</a:t>
            </a:r>
            <a:endParaRPr sz="2400">
              <a:latin typeface="Calibri"/>
              <a:cs typeface="Calibri"/>
            </a:endParaRPr>
          </a:p>
        </p:txBody>
      </p:sp>
      <p:sp>
        <p:nvSpPr>
          <p:cNvPr id="14" name="object 14"/>
          <p:cNvSpPr txBox="1">
            <a:spLocks noGrp="1"/>
          </p:cNvSpPr>
          <p:nvPr>
            <p:ph type="title"/>
          </p:nvPr>
        </p:nvSpPr>
        <p:spPr>
          <a:xfrm>
            <a:off x="3003930" y="191516"/>
            <a:ext cx="6184900" cy="635000"/>
          </a:xfrm>
          <a:prstGeom prst="rect">
            <a:avLst/>
          </a:prstGeom>
        </p:spPr>
        <p:txBody>
          <a:bodyPr vert="horz" wrap="square" lIns="0" tIns="12065" rIns="0" bIns="0" rtlCol="0">
            <a:spAutoFit/>
          </a:bodyPr>
          <a:lstStyle/>
          <a:p>
            <a:pPr marL="12700">
              <a:lnSpc>
                <a:spcPct val="100000"/>
              </a:lnSpc>
              <a:spcBef>
                <a:spcPts val="95"/>
              </a:spcBef>
            </a:pPr>
            <a:r>
              <a:rPr sz="4000" spc="-30" dirty="0"/>
              <a:t>Data </a:t>
            </a:r>
            <a:r>
              <a:rPr sz="4000" spc="-90" dirty="0"/>
              <a:t>Tell </a:t>
            </a:r>
            <a:r>
              <a:rPr sz="4000" spc="-10" dirty="0"/>
              <a:t>Stories. </a:t>
            </a:r>
            <a:r>
              <a:rPr sz="4000" spc="-90" dirty="0"/>
              <a:t>Tell </a:t>
            </a:r>
            <a:r>
              <a:rPr sz="4000" dirty="0"/>
              <a:t>Us</a:t>
            </a:r>
            <a:r>
              <a:rPr sz="4000" spc="160" dirty="0"/>
              <a:t> </a:t>
            </a:r>
            <a:r>
              <a:rPr sz="4000" spc="-65" dirty="0"/>
              <a:t>Yours!</a:t>
            </a:r>
          </a:p>
        </p:txBody>
      </p:sp>
    </p:spTree>
    <p:extLst>
      <p:ext uri="{BB962C8B-B14F-4D97-AF65-F5344CB8AC3E}">
        <p14:creationId xmlns:p14="http://schemas.microsoft.com/office/powerpoint/2010/main" val="3511630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326" y="108674"/>
            <a:ext cx="7573347" cy="1143000"/>
          </a:xfrm>
        </p:spPr>
        <p:txBody>
          <a:bodyPr>
            <a:normAutofit/>
          </a:bodyPr>
          <a:lstStyle/>
          <a:p>
            <a:r>
              <a:rPr lang="en-US" sz="4000" dirty="0" smtClean="0"/>
              <a:t>Statistics in Schools - New </a:t>
            </a:r>
            <a:r>
              <a:rPr lang="en-US" sz="4000" dirty="0"/>
              <a:t>Materials</a:t>
            </a:r>
            <a:endParaRPr lang="en-US" sz="4000" dirty="0"/>
          </a:p>
        </p:txBody>
      </p:sp>
      <p:sp>
        <p:nvSpPr>
          <p:cNvPr id="4" name="Content Placeholder 2"/>
          <p:cNvSpPr txBox="1">
            <a:spLocks/>
          </p:cNvSpPr>
          <p:nvPr/>
        </p:nvSpPr>
        <p:spPr>
          <a:xfrm>
            <a:off x="1981200" y="1371601"/>
            <a:ext cx="8229600" cy="4525963"/>
          </a:xfrm>
          <a:prstGeom prst="rect">
            <a:avLst/>
          </a:prstGeom>
        </p:spPr>
        <p:txBody>
          <a:bodyPr>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6137419"/>
            <a:ext cx="1300162" cy="6517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948" y="1251673"/>
            <a:ext cx="3696103" cy="476581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65" y="1251674"/>
            <a:ext cx="5498332" cy="4242584"/>
          </a:xfrm>
          <a:prstGeom prst="rect">
            <a:avLst/>
          </a:prstGeom>
        </p:spPr>
      </p:pic>
      <p:sp>
        <p:nvSpPr>
          <p:cNvPr id="10" name="Rectangle 9"/>
          <p:cNvSpPr/>
          <p:nvPr/>
        </p:nvSpPr>
        <p:spPr>
          <a:xfrm>
            <a:off x="3048963" y="5893406"/>
            <a:ext cx="6094071" cy="369332"/>
          </a:xfrm>
          <a:prstGeom prst="rect">
            <a:avLst/>
          </a:prstGeom>
        </p:spPr>
        <p:txBody>
          <a:bodyPr wrap="square">
            <a:spAutoFit/>
          </a:bodyPr>
          <a:lstStyle/>
          <a:p>
            <a:r>
              <a:rPr lang="en-US" dirty="0" smtClean="0">
                <a:hlinkClick r:id="rId6"/>
              </a:rPr>
              <a:t>census.gov/programs-surveys/sis/resources/constitution-day</a:t>
            </a:r>
            <a:endParaRPr lang="en-US" dirty="0"/>
          </a:p>
        </p:txBody>
      </p:sp>
    </p:spTree>
    <p:extLst>
      <p:ext uri="{BB962C8B-B14F-4D97-AF65-F5344CB8AC3E}">
        <p14:creationId xmlns:p14="http://schemas.microsoft.com/office/powerpoint/2010/main" val="3748012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773" y="2525926"/>
            <a:ext cx="8128686" cy="775597"/>
          </a:xfrm>
        </p:spPr>
        <p:txBody>
          <a:bodyPr/>
          <a:lstStyle/>
          <a:p>
            <a:r>
              <a:rPr lang="en-US" sz="2800" dirty="0" smtClean="0"/>
              <a:t/>
            </a:r>
            <a:br>
              <a:rPr lang="en-US" sz="2800" dirty="0" smtClean="0"/>
            </a:br>
            <a:r>
              <a:rPr lang="en-US" sz="2800" i="1" dirty="0" smtClean="0">
                <a:solidFill>
                  <a:schemeClr val="tx2"/>
                </a:solidFill>
              </a:rPr>
              <a:t>Census Academy &amp; Additional Resources</a:t>
            </a:r>
            <a:endParaRPr lang="en-US" sz="2800" i="1" dirty="0"/>
          </a:p>
        </p:txBody>
      </p:sp>
    </p:spTree>
    <p:extLst>
      <p:ext uri="{BB962C8B-B14F-4D97-AF65-F5344CB8AC3E}">
        <p14:creationId xmlns:p14="http://schemas.microsoft.com/office/powerpoint/2010/main" val="3591503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228" y="925072"/>
            <a:ext cx="6074229" cy="4971875"/>
          </a:xfrm>
          <a:custGeom>
            <a:avLst/>
            <a:gdLst>
              <a:gd name="connsiteX0" fmla="*/ 0 w 6434259"/>
              <a:gd name="connsiteY0" fmla="*/ 0 h 5627942"/>
              <a:gd name="connsiteX1" fmla="*/ 6434259 w 6434259"/>
              <a:gd name="connsiteY1" fmla="*/ 0 h 5627942"/>
              <a:gd name="connsiteX2" fmla="*/ 6434259 w 6434259"/>
              <a:gd name="connsiteY2" fmla="*/ 5627942 h 5627942"/>
              <a:gd name="connsiteX3" fmla="*/ 0 w 6434259"/>
              <a:gd name="connsiteY3" fmla="*/ 5627942 h 5627942"/>
              <a:gd name="connsiteX4" fmla="*/ 0 w 6434259"/>
              <a:gd name="connsiteY4" fmla="*/ 0 h 5627942"/>
              <a:gd name="connsiteX0" fmla="*/ 0 w 6434259"/>
              <a:gd name="connsiteY0" fmla="*/ 0 h 5627942"/>
              <a:gd name="connsiteX1" fmla="*/ 6434259 w 6434259"/>
              <a:gd name="connsiteY1" fmla="*/ 0 h 5627942"/>
              <a:gd name="connsiteX2" fmla="*/ 6434259 w 6434259"/>
              <a:gd name="connsiteY2" fmla="*/ 5627942 h 5627942"/>
              <a:gd name="connsiteX3" fmla="*/ 0 w 6434259"/>
              <a:gd name="connsiteY3" fmla="*/ 5627942 h 5627942"/>
              <a:gd name="connsiteX4" fmla="*/ 0 w 6434259"/>
              <a:gd name="connsiteY4" fmla="*/ 0 h 5627942"/>
              <a:gd name="connsiteX0" fmla="*/ 0 w 6434259"/>
              <a:gd name="connsiteY0" fmla="*/ 0 h 5627942"/>
              <a:gd name="connsiteX1" fmla="*/ 6434259 w 6434259"/>
              <a:gd name="connsiteY1" fmla="*/ 0 h 5627942"/>
              <a:gd name="connsiteX2" fmla="*/ 6434259 w 6434259"/>
              <a:gd name="connsiteY2" fmla="*/ 5627942 h 5627942"/>
              <a:gd name="connsiteX3" fmla="*/ 0 w 6434259"/>
              <a:gd name="connsiteY3" fmla="*/ 5627942 h 5627942"/>
              <a:gd name="connsiteX4" fmla="*/ 0 w 6434259"/>
              <a:gd name="connsiteY4" fmla="*/ 0 h 562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4259" h="5627942">
                <a:moveTo>
                  <a:pt x="0" y="0"/>
                </a:moveTo>
                <a:cubicBezTo>
                  <a:pt x="2144753" y="0"/>
                  <a:pt x="4339268" y="1013926"/>
                  <a:pt x="6434259" y="0"/>
                </a:cubicBezTo>
                <a:lnTo>
                  <a:pt x="6434259" y="5627942"/>
                </a:lnTo>
                <a:lnTo>
                  <a:pt x="0" y="5627942"/>
                </a:lnTo>
                <a:lnTo>
                  <a:pt x="0" y="0"/>
                </a:lnTo>
                <a:close/>
              </a:path>
            </a:pathLst>
          </a:custGeom>
          <a:solidFill>
            <a:srgbClr val="102E51"/>
          </a:solidFill>
        </p:spPr>
        <p:txBody>
          <a:bodyPr wrap="square" rtlCol="0">
            <a:spAutoFit/>
          </a:bodyPr>
          <a:lstStyle/>
          <a:p>
            <a:endParaRPr lang="en-US" dirty="0"/>
          </a:p>
        </p:txBody>
      </p:sp>
      <p:sp>
        <p:nvSpPr>
          <p:cNvPr id="8" name="Rectangle 7"/>
          <p:cNvSpPr/>
          <p:nvPr/>
        </p:nvSpPr>
        <p:spPr>
          <a:xfrm>
            <a:off x="6520541" y="509573"/>
            <a:ext cx="5285479" cy="4662815"/>
          </a:xfrm>
          <a:prstGeom prst="rect">
            <a:avLst/>
          </a:prstGeom>
          <a:solidFill>
            <a:schemeClr val="bg1"/>
          </a:solidFill>
        </p:spPr>
        <p:txBody>
          <a:bodyPr wrap="square">
            <a:spAutoFit/>
          </a:bodyPr>
          <a:lstStyle/>
          <a:p>
            <a:endParaRPr lang="en-US" sz="1200" dirty="0">
              <a:solidFill>
                <a:srgbClr val="102E51"/>
              </a:solidFill>
            </a:endParaRPr>
          </a:p>
          <a:p>
            <a:endParaRPr lang="en-US" sz="1400" dirty="0">
              <a:solidFill>
                <a:srgbClr val="102E51"/>
              </a:solidFill>
            </a:endParaRPr>
          </a:p>
          <a:p>
            <a:pPr marL="285750" indent="-285750">
              <a:buFont typeface="Wingdings" panose="05000000000000000000" pitchFamily="2" charset="2"/>
              <a:buChar char="ü"/>
            </a:pPr>
            <a:r>
              <a:rPr lang="en-US" sz="1300" b="1" dirty="0"/>
              <a:t>Bring our data experts </a:t>
            </a:r>
            <a:r>
              <a:rPr lang="en-US" sz="1300" b="1" dirty="0">
                <a:solidFill>
                  <a:srgbClr val="102E51"/>
                </a:solidFill>
              </a:rPr>
              <a:t>to you.</a:t>
            </a:r>
          </a:p>
          <a:p>
            <a:r>
              <a:rPr lang="en-US" sz="1300" dirty="0">
                <a:solidFill>
                  <a:srgbClr val="102E51"/>
                </a:solidFill>
                <a:hlinkClick r:id="rId3"/>
              </a:rPr>
              <a:t>Request</a:t>
            </a:r>
            <a:r>
              <a:rPr lang="en-US" sz="1300" dirty="0">
                <a:solidFill>
                  <a:srgbClr val="102E51"/>
                </a:solidFill>
              </a:rPr>
              <a:t> a free data training for your organization.</a:t>
            </a:r>
          </a:p>
          <a:p>
            <a:endParaRPr lang="en-US" sz="1300" dirty="0">
              <a:solidFill>
                <a:srgbClr val="102E51"/>
              </a:solidFill>
            </a:endParaRPr>
          </a:p>
          <a:p>
            <a:pPr marL="285750" indent="-285750">
              <a:buFont typeface="Wingdings" panose="05000000000000000000" pitchFamily="2" charset="2"/>
              <a:buChar char="ü"/>
            </a:pPr>
            <a:r>
              <a:rPr lang="en-US" sz="1300" b="1" dirty="0">
                <a:solidFill>
                  <a:srgbClr val="002060"/>
                </a:solidFill>
              </a:rPr>
              <a:t>Subscribe to Census.gov/academy.</a:t>
            </a:r>
          </a:p>
          <a:p>
            <a:r>
              <a:rPr lang="en-US" sz="1300" dirty="0">
                <a:solidFill>
                  <a:srgbClr val="102E51"/>
                </a:solidFill>
              </a:rPr>
              <a:t>Join our educational hub to receive our updates and training products</a:t>
            </a:r>
          </a:p>
          <a:p>
            <a:endParaRPr lang="en-US" sz="1300" b="1" dirty="0">
              <a:solidFill>
                <a:srgbClr val="102E51"/>
              </a:solidFill>
            </a:endParaRPr>
          </a:p>
          <a:p>
            <a:pPr marL="285750" indent="-285750">
              <a:buFont typeface="Arial" panose="020B0604020202020204" pitchFamily="34" charset="0"/>
              <a:buChar char="•"/>
            </a:pPr>
            <a:r>
              <a:rPr lang="en-US" sz="1300" b="1" dirty="0">
                <a:solidFill>
                  <a:srgbClr val="102E51"/>
                </a:solidFill>
              </a:rPr>
              <a:t>Receive our Data Gems.</a:t>
            </a:r>
          </a:p>
          <a:p>
            <a:r>
              <a:rPr lang="en-US" sz="1300" dirty="0">
                <a:solidFill>
                  <a:srgbClr val="102E51"/>
                </a:solidFill>
              </a:rPr>
              <a:t>	These short “how-to” videos are an easy and quick way 	to increase your knowledge of Census data. Get them in 	your inbox! </a:t>
            </a:r>
          </a:p>
          <a:p>
            <a:endParaRPr lang="en-US" sz="1300" dirty="0">
              <a:solidFill>
                <a:srgbClr val="102E51"/>
              </a:solidFill>
            </a:endParaRPr>
          </a:p>
          <a:p>
            <a:pPr marL="285750" indent="-285750">
              <a:buFont typeface="Arial" panose="020B0604020202020204" pitchFamily="34" charset="0"/>
              <a:buChar char="•"/>
            </a:pPr>
            <a:r>
              <a:rPr lang="en-US" sz="1300" b="1" dirty="0">
                <a:solidFill>
                  <a:srgbClr val="102E51"/>
                </a:solidFill>
              </a:rPr>
              <a:t>Get access to our data courses.</a:t>
            </a:r>
          </a:p>
          <a:p>
            <a:r>
              <a:rPr lang="en-US" sz="1300" dirty="0">
                <a:solidFill>
                  <a:srgbClr val="102E51"/>
                </a:solidFill>
              </a:rPr>
              <a:t>	You will learn-at-your-own-pace with these video-	tutorials designed for different skill levels.  </a:t>
            </a:r>
          </a:p>
          <a:p>
            <a:endParaRPr lang="en-US" sz="1300" dirty="0">
              <a:solidFill>
                <a:srgbClr val="102E51"/>
              </a:solidFill>
            </a:endParaRPr>
          </a:p>
          <a:p>
            <a:pPr marL="285750" indent="-285750">
              <a:buFont typeface="Arial" panose="020B0604020202020204" pitchFamily="34" charset="0"/>
              <a:buChar char="•"/>
            </a:pPr>
            <a:r>
              <a:rPr lang="en-US" sz="1300" b="1" dirty="0">
                <a:solidFill>
                  <a:srgbClr val="102E51"/>
                </a:solidFill>
              </a:rPr>
              <a:t>Interact with our instructors via webinars. </a:t>
            </a:r>
          </a:p>
          <a:p>
            <a:r>
              <a:rPr lang="en-US" sz="1300" dirty="0">
                <a:solidFill>
                  <a:srgbClr val="102E51"/>
                </a:solidFill>
              </a:rPr>
              <a:t>	Learn about our data releases and tools while attending 	these live virtual classes. </a:t>
            </a:r>
          </a:p>
          <a:p>
            <a:endParaRPr lang="en-US" sz="1300" dirty="0">
              <a:solidFill>
                <a:srgbClr val="102E51"/>
              </a:solidFill>
            </a:endParaRPr>
          </a:p>
          <a:p>
            <a:endParaRPr lang="en-US" sz="1200" dirty="0">
              <a:solidFill>
                <a:srgbClr val="102E51"/>
              </a:solidFill>
            </a:endParaRPr>
          </a:p>
          <a:p>
            <a:pPr marL="285750" indent="-285750">
              <a:buFont typeface="Wingdings" panose="05000000000000000000" pitchFamily="2" charset="2"/>
              <a:buChar char="ü"/>
            </a:pPr>
            <a:endParaRPr lang="en-US" sz="1200" dirty="0">
              <a:solidFill>
                <a:srgbClr val="102E51"/>
              </a:solidFill>
            </a:endParaRPr>
          </a:p>
        </p:txBody>
      </p:sp>
      <p:sp>
        <p:nvSpPr>
          <p:cNvPr id="5" name="TextBox 4"/>
          <p:cNvSpPr txBox="1"/>
          <p:nvPr/>
        </p:nvSpPr>
        <p:spPr>
          <a:xfrm>
            <a:off x="152400" y="143087"/>
            <a:ext cx="11506200" cy="584775"/>
          </a:xfrm>
          <a:prstGeom prst="rect">
            <a:avLst/>
          </a:prstGeom>
          <a:noFill/>
        </p:spPr>
        <p:txBody>
          <a:bodyPr wrap="square" rtlCol="0">
            <a:spAutoFit/>
          </a:bodyPr>
          <a:lstStyle/>
          <a:p>
            <a:r>
              <a:rPr lang="en-US" sz="3200" dirty="0">
                <a:latin typeface="+mj-lt"/>
              </a:rPr>
              <a:t>Data Dissemination and Training: </a:t>
            </a:r>
            <a:r>
              <a:rPr lang="en-US" sz="3200" dirty="0">
                <a:solidFill>
                  <a:schemeClr val="tx2"/>
                </a:solidFill>
                <a:latin typeface="+mj-lt"/>
                <a:hlinkClick r:id="rId4"/>
              </a:rPr>
              <a:t>census.gov/academy</a:t>
            </a:r>
            <a:endParaRPr lang="en-US" sz="3200" dirty="0">
              <a:solidFill>
                <a:schemeClr val="tx2"/>
              </a:solidFill>
              <a:latin typeface="+mj-lt"/>
            </a:endParaRPr>
          </a:p>
        </p:txBody>
      </p:sp>
      <p:sp>
        <p:nvSpPr>
          <p:cNvPr id="2" name="TextBox 1"/>
          <p:cNvSpPr txBox="1"/>
          <p:nvPr/>
        </p:nvSpPr>
        <p:spPr>
          <a:xfrm>
            <a:off x="6520541" y="4572000"/>
            <a:ext cx="5285478" cy="1323439"/>
          </a:xfrm>
          <a:custGeom>
            <a:avLst/>
            <a:gdLst>
              <a:gd name="connsiteX0" fmla="*/ 0 w 4862383"/>
              <a:gd name="connsiteY0" fmla="*/ 0 h 1261884"/>
              <a:gd name="connsiteX1" fmla="*/ 4862383 w 4862383"/>
              <a:gd name="connsiteY1" fmla="*/ 0 h 1261884"/>
              <a:gd name="connsiteX2" fmla="*/ 4862383 w 4862383"/>
              <a:gd name="connsiteY2" fmla="*/ 1261884 h 1261884"/>
              <a:gd name="connsiteX3" fmla="*/ 0 w 4862383"/>
              <a:gd name="connsiteY3" fmla="*/ 1261884 h 1261884"/>
              <a:gd name="connsiteX4" fmla="*/ 0 w 4862383"/>
              <a:gd name="connsiteY4" fmla="*/ 0 h 1261884"/>
              <a:gd name="connsiteX0" fmla="*/ 0 w 4862383"/>
              <a:gd name="connsiteY0" fmla="*/ 0 h 1261884"/>
              <a:gd name="connsiteX1" fmla="*/ 4850109 w 4862383"/>
              <a:gd name="connsiteY1" fmla="*/ 0 h 1261884"/>
              <a:gd name="connsiteX2" fmla="*/ 4862383 w 4862383"/>
              <a:gd name="connsiteY2" fmla="*/ 1261884 h 1261884"/>
              <a:gd name="connsiteX3" fmla="*/ 0 w 4862383"/>
              <a:gd name="connsiteY3" fmla="*/ 1261884 h 1261884"/>
              <a:gd name="connsiteX4" fmla="*/ 0 w 4862383"/>
              <a:gd name="connsiteY4" fmla="*/ 0 h 1261884"/>
              <a:gd name="connsiteX0" fmla="*/ 0 w 4862383"/>
              <a:gd name="connsiteY0" fmla="*/ 0 h 1261884"/>
              <a:gd name="connsiteX1" fmla="*/ 4850109 w 4862383"/>
              <a:gd name="connsiteY1" fmla="*/ 0 h 1261884"/>
              <a:gd name="connsiteX2" fmla="*/ 4862383 w 4862383"/>
              <a:gd name="connsiteY2" fmla="*/ 1261884 h 1261884"/>
              <a:gd name="connsiteX3" fmla="*/ 0 w 4862383"/>
              <a:gd name="connsiteY3" fmla="*/ 1261884 h 1261884"/>
              <a:gd name="connsiteX4" fmla="*/ 0 w 4862383"/>
              <a:gd name="connsiteY4" fmla="*/ 0 h 126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383" h="1261884">
                <a:moveTo>
                  <a:pt x="0" y="0"/>
                </a:moveTo>
                <a:cubicBezTo>
                  <a:pt x="1616703" y="0"/>
                  <a:pt x="3319323" y="435721"/>
                  <a:pt x="4850109" y="0"/>
                </a:cubicBezTo>
                <a:lnTo>
                  <a:pt x="4862383" y="1261884"/>
                </a:lnTo>
                <a:lnTo>
                  <a:pt x="0" y="1261884"/>
                </a:lnTo>
                <a:lnTo>
                  <a:pt x="0" y="0"/>
                </a:lnTo>
                <a:close/>
              </a:path>
            </a:pathLst>
          </a:custGeom>
          <a:solidFill>
            <a:srgbClr val="112D52"/>
          </a:solidFill>
        </p:spPr>
        <p:txBody>
          <a:bodyPr wrap="square" rtlCol="0">
            <a:spAutoFit/>
          </a:bodyPr>
          <a:lstStyle/>
          <a:p>
            <a:r>
              <a:rPr lang="en-US" sz="2000" b="1" dirty="0">
                <a:solidFill>
                  <a:schemeClr val="bg1"/>
                </a:solidFill>
              </a:rPr>
              <a:t>Contact us:</a:t>
            </a:r>
            <a:endParaRPr lang="en-US" sz="2000" dirty="0">
              <a:solidFill>
                <a:schemeClr val="bg1"/>
              </a:solidFill>
            </a:endParaRPr>
          </a:p>
          <a:p>
            <a:r>
              <a:rPr lang="en-US" sz="2000" dirty="0">
                <a:solidFill>
                  <a:schemeClr val="bg1"/>
                </a:solidFill>
              </a:rPr>
              <a:t>census.askdata@census.gov</a:t>
            </a:r>
          </a:p>
          <a:p>
            <a:r>
              <a:rPr lang="en-US" sz="2000" dirty="0">
                <a:solidFill>
                  <a:schemeClr val="bg1"/>
                </a:solidFill>
              </a:rPr>
              <a:t>1-844-ASK-DATA</a:t>
            </a:r>
          </a:p>
          <a:p>
            <a:endParaRPr lang="en-US" sz="1000" dirty="0">
              <a:solidFill>
                <a:schemeClr val="bg1"/>
              </a:solidFill>
            </a:endParaRPr>
          </a:p>
          <a:p>
            <a:r>
              <a:rPr lang="en-US" sz="1000" dirty="0">
                <a:solidFill>
                  <a:schemeClr val="bg1"/>
                </a:solidFill>
              </a:rPr>
              <a:t>Connect with us </a:t>
            </a:r>
            <a:r>
              <a:rPr lang="en-US" sz="1000" dirty="0">
                <a:solidFill>
                  <a:schemeClr val="bg1">
                    <a:lumMod val="95000"/>
                  </a:schemeClr>
                </a:solidFill>
              </a:rPr>
              <a:t>on Social Media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52" y="1527858"/>
            <a:ext cx="5523979" cy="4166947"/>
          </a:xfrm>
          <a:prstGeom prst="rect">
            <a:avLst/>
          </a:prstGeom>
        </p:spPr>
      </p:pic>
    </p:spTree>
    <p:extLst>
      <p:ext uri="{BB962C8B-B14F-4D97-AF65-F5344CB8AC3E}">
        <p14:creationId xmlns:p14="http://schemas.microsoft.com/office/powerpoint/2010/main" val="2669333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262397"/>
            <a:ext cx="8432800" cy="535403"/>
          </a:xfrm>
          <a:prstGeom prst="rect">
            <a:avLst/>
          </a:prstGeom>
        </p:spPr>
        <p:txBody>
          <a:bodyPr vert="horz" wrap="square" lIns="0" tIns="12065" rIns="0" bIns="0" rtlCol="0">
            <a:spAutoFit/>
          </a:bodyPr>
          <a:lstStyle/>
          <a:p>
            <a:pPr marL="13335">
              <a:lnSpc>
                <a:spcPct val="100000"/>
              </a:lnSpc>
              <a:spcBef>
                <a:spcPts val="95"/>
              </a:spcBef>
            </a:pPr>
            <a:r>
              <a:rPr lang="en-US" sz="3400" spc="-30" dirty="0"/>
              <a:t>US Census Bureau - Profile | Tableau Public</a:t>
            </a:r>
          </a:p>
        </p:txBody>
      </p:sp>
      <p:pic>
        <p:nvPicPr>
          <p:cNvPr id="4" name="Picture 3" descr="Screen Shot 2019-11-14 at 8.27.4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400" y="904368"/>
            <a:ext cx="9347200" cy="4277231"/>
          </a:xfrm>
          <a:prstGeom prst="rect">
            <a:avLst/>
          </a:prstGeom>
        </p:spPr>
      </p:pic>
      <p:sp>
        <p:nvSpPr>
          <p:cNvPr id="5" name="Rectangle 4"/>
          <p:cNvSpPr/>
          <p:nvPr/>
        </p:nvSpPr>
        <p:spPr>
          <a:xfrm>
            <a:off x="3983350" y="5377934"/>
            <a:ext cx="5032147" cy="369332"/>
          </a:xfrm>
          <a:prstGeom prst="rect">
            <a:avLst/>
          </a:prstGeom>
        </p:spPr>
        <p:txBody>
          <a:bodyPr wrap="none">
            <a:spAutoFit/>
          </a:bodyPr>
          <a:lstStyle/>
          <a:p>
            <a:r>
              <a:rPr lang="en-US" dirty="0" smtClean="0">
                <a:hlinkClick r:id="rId3"/>
              </a:rPr>
              <a:t>public.tableau.com/profile/us.census.bureau#!/</a:t>
            </a:r>
            <a:r>
              <a:rPr lang="en-US" dirty="0" smtClean="0"/>
              <a:t> </a:t>
            </a:r>
            <a:endParaRPr lang="en-US" dirty="0"/>
          </a:p>
        </p:txBody>
      </p:sp>
    </p:spTree>
    <p:extLst>
      <p:ext uri="{BB962C8B-B14F-4D97-AF65-F5344CB8AC3E}">
        <p14:creationId xmlns:p14="http://schemas.microsoft.com/office/powerpoint/2010/main" val="3058486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0"/>
            <a:ext cx="11623848" cy="732460"/>
          </a:xfrm>
          <a:prstGeom prst="rect">
            <a:avLst/>
          </a:prstGeom>
        </p:spPr>
        <p:txBody>
          <a:bodyPr vert="horz" wrap="square" lIns="0" tIns="176736" rIns="0" bIns="0" rtlCol="0">
            <a:spAutoFit/>
          </a:bodyPr>
          <a:lstStyle/>
          <a:p>
            <a:pPr algn="ctr"/>
            <a:r>
              <a:rPr lang="en-US" sz="4000" dirty="0" smtClean="0"/>
              <a:t>Interactive Maps</a:t>
            </a:r>
            <a:endParaRPr lang="en-US" sz="4000" dirty="0">
              <a:latin typeface="Arial" pitchFamily="34" charset="0"/>
              <a:cs typeface="Arial" pitchFamily="34" charset="0"/>
            </a:endParaRPr>
          </a:p>
        </p:txBody>
      </p:sp>
      <p:pic>
        <p:nvPicPr>
          <p:cNvPr id="4" name="Picture 3" descr="Screen Shot 2018-05-15 at 7.51.4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231" y="993504"/>
            <a:ext cx="8284307" cy="4242804"/>
          </a:xfrm>
          <a:prstGeom prst="rect">
            <a:avLst/>
          </a:prstGeom>
        </p:spPr>
      </p:pic>
      <p:sp>
        <p:nvSpPr>
          <p:cNvPr id="5" name="Rectangle 4"/>
          <p:cNvSpPr/>
          <p:nvPr/>
        </p:nvSpPr>
        <p:spPr>
          <a:xfrm>
            <a:off x="3442678" y="5359400"/>
            <a:ext cx="5330091" cy="369332"/>
          </a:xfrm>
          <a:prstGeom prst="rect">
            <a:avLst/>
          </a:prstGeom>
        </p:spPr>
        <p:txBody>
          <a:bodyPr wrap="square">
            <a:spAutoFit/>
          </a:bodyPr>
          <a:lstStyle/>
          <a:p>
            <a:r>
              <a:rPr lang="en-US" dirty="0" smtClean="0">
                <a:solidFill>
                  <a:srgbClr val="000000"/>
                </a:solidFill>
                <a:latin typeface="Lucida Grande"/>
                <a:ea typeface="Lucida Grande"/>
                <a:cs typeface="Lucida Grande"/>
                <a:hlinkClick r:id="rId4"/>
              </a:rPr>
              <a:t>census.gov/geography/interactive-maps</a:t>
            </a:r>
            <a:r>
              <a:rPr lang="en-US" dirty="0" smtClean="0">
                <a:solidFill>
                  <a:srgbClr val="000000"/>
                </a:solidFill>
                <a:latin typeface="Lucida Grande"/>
                <a:ea typeface="Lucida Grande"/>
                <a:cs typeface="Lucida Grande"/>
              </a:rPr>
              <a:t> </a:t>
            </a:r>
            <a:endParaRPr lang="en-US" dirty="0"/>
          </a:p>
        </p:txBody>
      </p:sp>
    </p:spTree>
    <p:extLst>
      <p:ext uri="{BB962C8B-B14F-4D97-AF65-F5344CB8AC3E}">
        <p14:creationId xmlns:p14="http://schemas.microsoft.com/office/powerpoint/2010/main" val="791310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2908204" y="1513422"/>
            <a:ext cx="2846718" cy="1461939"/>
          </a:xfrm>
          <a:prstGeom prst="rect">
            <a:avLst/>
          </a:prstGeom>
        </p:spPr>
        <p:txBody>
          <a:bodyPr vert="horz" wrap="square" lIns="0" tIns="0" rIns="0" bIns="0" rtlCol="0">
            <a:spAutoFit/>
          </a:bodyPr>
          <a:lstStyle/>
          <a:p>
            <a:pPr marL="12700" marR="5080"/>
            <a:r>
              <a:rPr lang="en-US" sz="1600" dirty="0">
                <a:latin typeface="Arial"/>
                <a:cs typeface="Arial"/>
              </a:rPr>
              <a:t>The latest news releases and statements from the U.S. Census Bureau. Also, find upcoming events, and useful information for </a:t>
            </a:r>
            <a:r>
              <a:rPr lang="en-US" sz="1600" dirty="0" smtClean="0">
                <a:latin typeface="Arial"/>
                <a:cs typeface="Arial"/>
              </a:rPr>
              <a:t>media</a:t>
            </a:r>
            <a:r>
              <a:rPr lang="en-US" sz="1600" dirty="0" smtClean="0">
                <a:solidFill>
                  <a:srgbClr val="3E3E3E"/>
                </a:solidFill>
                <a:latin typeface="Arial"/>
                <a:cs typeface="Arial"/>
              </a:rPr>
              <a:t> </a:t>
            </a:r>
            <a:r>
              <a:rPr lang="en-US" sz="1500" dirty="0" smtClean="0">
                <a:solidFill>
                  <a:prstClr val="black"/>
                </a:solidFill>
                <a:latin typeface="Arial"/>
                <a:cs typeface="Arial"/>
                <a:hlinkClick r:id="rId3"/>
              </a:rPr>
              <a:t>census.gov/newsroom.html </a:t>
            </a:r>
            <a:endParaRPr sz="1500" dirty="0">
              <a:solidFill>
                <a:prstClr val="black"/>
              </a:solidFill>
              <a:latin typeface="Arial"/>
              <a:cs typeface="Arial"/>
            </a:endParaRPr>
          </a:p>
        </p:txBody>
      </p:sp>
      <p:sp>
        <p:nvSpPr>
          <p:cNvPr id="5" name="object 3"/>
          <p:cNvSpPr txBox="1"/>
          <p:nvPr/>
        </p:nvSpPr>
        <p:spPr>
          <a:xfrm>
            <a:off x="3126496" y="3501572"/>
            <a:ext cx="2713355" cy="1708160"/>
          </a:xfrm>
          <a:prstGeom prst="rect">
            <a:avLst/>
          </a:prstGeom>
        </p:spPr>
        <p:txBody>
          <a:bodyPr vert="horz" wrap="square" lIns="0" tIns="0" rIns="0" bIns="0" rtlCol="0">
            <a:spAutoFit/>
          </a:bodyPr>
          <a:lstStyle/>
          <a:p>
            <a:pPr marL="12700" marR="5080"/>
            <a:r>
              <a:rPr lang="en-US" sz="1600" dirty="0" smtClean="0">
                <a:latin typeface="Arial"/>
                <a:cs typeface="Arial"/>
              </a:rPr>
              <a:t>Featured </a:t>
            </a:r>
            <a:r>
              <a:rPr lang="en-US" sz="1600" dirty="0">
                <a:latin typeface="Arial"/>
                <a:cs typeface="Arial"/>
              </a:rPr>
              <a:t>stories on various topics such as families, housing, employment, business, education, the economy, emergency preparedness, and </a:t>
            </a:r>
            <a:r>
              <a:rPr lang="en-US" sz="1600" dirty="0" smtClean="0">
                <a:latin typeface="Arial"/>
                <a:cs typeface="Arial"/>
              </a:rPr>
              <a:t>population</a:t>
            </a:r>
            <a:r>
              <a:rPr sz="1600" dirty="0" smtClean="0">
                <a:solidFill>
                  <a:srgbClr val="3E3E3E"/>
                </a:solidFill>
                <a:latin typeface="Arial"/>
                <a:cs typeface="Arial"/>
              </a:rPr>
              <a:t> </a:t>
            </a:r>
            <a:r>
              <a:rPr lang="en-US" sz="1500" u="heavy" dirty="0" smtClean="0">
                <a:solidFill>
                  <a:srgbClr val="0000FF"/>
                </a:solidFill>
                <a:latin typeface="Arial"/>
                <a:cs typeface="Arial"/>
                <a:hlinkClick r:id="rId4"/>
              </a:rPr>
              <a:t>census.gov/AmericaCounts</a:t>
            </a:r>
            <a:endParaRPr sz="1500" dirty="0">
              <a:solidFill>
                <a:prstClr val="black"/>
              </a:solidFill>
              <a:latin typeface="Arial"/>
              <a:cs typeface="Arial"/>
            </a:endParaRPr>
          </a:p>
        </p:txBody>
      </p:sp>
      <p:sp>
        <p:nvSpPr>
          <p:cNvPr id="12" name="object 10"/>
          <p:cNvSpPr txBox="1">
            <a:spLocks/>
          </p:cNvSpPr>
          <p:nvPr/>
        </p:nvSpPr>
        <p:spPr>
          <a:xfrm>
            <a:off x="1463174" y="204878"/>
            <a:ext cx="8596569" cy="969111"/>
          </a:xfrm>
          <a:prstGeom prst="rect">
            <a:avLst/>
          </a:prstGeom>
        </p:spPr>
        <p:txBody>
          <a:bodyPr vert="horz" wrap="square" lIns="0" tIns="350139" rIns="0" bIns="0" rtlCol="0">
            <a:sp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marL="228600"/>
            <a:r>
              <a:rPr lang="en-US" sz="4000" b="0" spc="-5" dirty="0">
                <a:solidFill>
                  <a:schemeClr val="tx1"/>
                </a:solidFill>
                <a:latin typeface="Calibri Light" panose="020F0302020204030204" pitchFamily="34" charset="0"/>
              </a:rPr>
              <a:t>Stay Current </a:t>
            </a:r>
            <a:endParaRPr lang="en-US" sz="4000" b="0" dirty="0">
              <a:solidFill>
                <a:schemeClr val="tx1"/>
              </a:solidFill>
              <a:latin typeface="Calibri Light" panose="020F0302020204030204" pitchFamily="34" charset="0"/>
            </a:endParaRPr>
          </a:p>
        </p:txBody>
      </p:sp>
      <p:pic>
        <p:nvPicPr>
          <p:cNvPr id="2" name="Picture 1" descr="Screen Shot 2018-11-05 at 9.46.0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739" y="1547699"/>
            <a:ext cx="2351452" cy="1488175"/>
          </a:xfrm>
          <a:prstGeom prst="rect">
            <a:avLst/>
          </a:prstGeom>
        </p:spPr>
      </p:pic>
      <p:pic>
        <p:nvPicPr>
          <p:cNvPr id="3" name="Picture 2" descr="Screen Shot 2018-11-05 at 6.21.58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269" y="3492247"/>
            <a:ext cx="2599637" cy="1686598"/>
          </a:xfrm>
          <a:prstGeom prst="rect">
            <a:avLst/>
          </a:prstGeom>
        </p:spPr>
      </p:pic>
      <p:sp>
        <p:nvSpPr>
          <p:cNvPr id="21" name="object 2"/>
          <p:cNvSpPr txBox="1"/>
          <p:nvPr/>
        </p:nvSpPr>
        <p:spPr>
          <a:xfrm>
            <a:off x="8458324" y="1507083"/>
            <a:ext cx="2991986" cy="1692771"/>
          </a:xfrm>
          <a:prstGeom prst="rect">
            <a:avLst/>
          </a:prstGeom>
        </p:spPr>
        <p:txBody>
          <a:bodyPr vert="horz" wrap="square" lIns="0" tIns="0" rIns="0" bIns="0" rtlCol="0">
            <a:spAutoFit/>
          </a:bodyPr>
          <a:lstStyle/>
          <a:p>
            <a:pPr marL="12700" marR="5080"/>
            <a:r>
              <a:rPr lang="en-US" sz="1600" dirty="0" smtClean="0">
                <a:latin typeface="Arial"/>
                <a:cs typeface="Arial"/>
              </a:rPr>
              <a:t>This blog gives </a:t>
            </a:r>
            <a:r>
              <a:rPr lang="en-US" sz="1600" dirty="0">
                <a:latin typeface="Arial"/>
                <a:cs typeface="Arial"/>
              </a:rPr>
              <a:t>the director's point of view on everything from Census Bureau news to how we measure America's people, places and economy. </a:t>
            </a:r>
          </a:p>
          <a:p>
            <a:pPr marL="12700" marR="5080"/>
            <a:r>
              <a:rPr lang="en-US" sz="1500" dirty="0" smtClean="0">
                <a:solidFill>
                  <a:prstClr val="black"/>
                </a:solidFill>
                <a:latin typeface="Arial"/>
                <a:cs typeface="Arial"/>
                <a:hlinkClick r:id="rId7"/>
              </a:rPr>
              <a:t>census.gov/newsroom/blogs/director.html</a:t>
            </a:r>
            <a:r>
              <a:rPr lang="en-US" sz="1500" dirty="0" smtClean="0">
                <a:solidFill>
                  <a:prstClr val="black"/>
                </a:solidFill>
                <a:latin typeface="Arial"/>
                <a:cs typeface="Arial"/>
              </a:rPr>
              <a:t> </a:t>
            </a:r>
            <a:endParaRPr sz="1500" dirty="0">
              <a:solidFill>
                <a:prstClr val="black"/>
              </a:solidFill>
              <a:latin typeface="Arial"/>
              <a:cs typeface="Arial"/>
            </a:endParaRPr>
          </a:p>
        </p:txBody>
      </p:sp>
      <p:sp>
        <p:nvSpPr>
          <p:cNvPr id="22" name="object 3"/>
          <p:cNvSpPr txBox="1"/>
          <p:nvPr/>
        </p:nvSpPr>
        <p:spPr>
          <a:xfrm>
            <a:off x="8736150" y="3693655"/>
            <a:ext cx="2991985" cy="2169825"/>
          </a:xfrm>
          <a:prstGeom prst="rect">
            <a:avLst/>
          </a:prstGeom>
        </p:spPr>
        <p:txBody>
          <a:bodyPr vert="horz" wrap="square" lIns="0" tIns="0" rIns="0" bIns="0" rtlCol="0">
            <a:spAutoFit/>
          </a:bodyPr>
          <a:lstStyle/>
          <a:p>
            <a:pPr marL="12700" marR="5080"/>
            <a:r>
              <a:rPr lang="en-US" sz="1600" dirty="0">
                <a:latin typeface="Arial"/>
                <a:cs typeface="Arial"/>
              </a:rPr>
              <a:t>P</a:t>
            </a:r>
            <a:r>
              <a:rPr lang="en-US" sz="1600" dirty="0" smtClean="0">
                <a:latin typeface="Arial"/>
                <a:cs typeface="Arial"/>
              </a:rPr>
              <a:t>rovides </a:t>
            </a:r>
            <a:r>
              <a:rPr lang="en-US" sz="1600" dirty="0">
                <a:latin typeface="Arial"/>
                <a:cs typeface="Arial"/>
              </a:rPr>
              <a:t>links to timely story ideas highlighting the Census Bureau's newsworthy statistics that relate to current events, observances, holidays, and </a:t>
            </a:r>
            <a:r>
              <a:rPr lang="en-US" sz="1600" dirty="0" smtClean="0">
                <a:latin typeface="Arial"/>
                <a:cs typeface="Arial"/>
              </a:rPr>
              <a:t>anniversaries</a:t>
            </a:r>
          </a:p>
          <a:p>
            <a:pPr marL="12700" marR="5080"/>
            <a:r>
              <a:rPr lang="en-US" sz="1500" u="heavy" dirty="0" smtClean="0">
                <a:solidFill>
                  <a:srgbClr val="0000FF"/>
                </a:solidFill>
                <a:latin typeface="Arial"/>
                <a:cs typeface="Arial"/>
                <a:hlinkClick r:id="rId8"/>
              </a:rPr>
              <a:t>census.gov/newsroom/stories.html</a:t>
            </a:r>
            <a:endParaRPr lang="en-US" sz="1500" u="heavy" dirty="0" smtClean="0">
              <a:solidFill>
                <a:srgbClr val="0000FF"/>
              </a:solidFill>
              <a:latin typeface="Arial"/>
              <a:cs typeface="Arial"/>
            </a:endParaRPr>
          </a:p>
          <a:p>
            <a:pPr marL="12700" marR="5080"/>
            <a:r>
              <a:rPr lang="en-US" sz="1500" dirty="0" smtClean="0">
                <a:solidFill>
                  <a:prstClr val="black"/>
                </a:solidFill>
                <a:latin typeface="Arial"/>
                <a:cs typeface="Arial"/>
                <a:hlinkClick r:id="rId9"/>
              </a:rPr>
              <a:t>census.gov/newsroom/facts-for-features.html</a:t>
            </a:r>
            <a:r>
              <a:rPr lang="en-US" sz="1500" dirty="0" smtClean="0">
                <a:solidFill>
                  <a:prstClr val="black"/>
                </a:solidFill>
                <a:latin typeface="Arial"/>
                <a:cs typeface="Arial"/>
              </a:rPr>
              <a:t> </a:t>
            </a:r>
            <a:endParaRPr sz="1500" dirty="0">
              <a:solidFill>
                <a:prstClr val="black"/>
              </a:solidFill>
              <a:latin typeface="Arial"/>
              <a:cs typeface="Arial"/>
            </a:endParaRPr>
          </a:p>
        </p:txBody>
      </p:sp>
      <p:pic>
        <p:nvPicPr>
          <p:cNvPr id="25" name="Picture 24" descr="Screen Shot 2018-11-05 at 10.04.25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2279" y="1547699"/>
            <a:ext cx="2301197" cy="1706440"/>
          </a:xfrm>
          <a:prstGeom prst="rect">
            <a:avLst/>
          </a:prstGeom>
        </p:spPr>
      </p:pic>
      <p:pic>
        <p:nvPicPr>
          <p:cNvPr id="27" name="Picture 26" descr="Screen Shot 2018-11-05 at 6.33.25 P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80" y="3750197"/>
            <a:ext cx="2599637" cy="2222339"/>
          </a:xfrm>
          <a:prstGeom prst="rect">
            <a:avLst/>
          </a:prstGeom>
        </p:spPr>
      </p:pic>
      <p:sp>
        <p:nvSpPr>
          <p:cNvPr id="28" name="TextBox 27"/>
          <p:cNvSpPr txBox="1"/>
          <p:nvPr/>
        </p:nvSpPr>
        <p:spPr>
          <a:xfrm>
            <a:off x="575492" y="1230224"/>
            <a:ext cx="1649651" cy="369332"/>
          </a:xfrm>
          <a:prstGeom prst="rect">
            <a:avLst/>
          </a:prstGeom>
          <a:noFill/>
        </p:spPr>
        <p:txBody>
          <a:bodyPr wrap="none" rtlCol="0">
            <a:spAutoFit/>
          </a:bodyPr>
          <a:lstStyle/>
          <a:p>
            <a:r>
              <a:rPr lang="en-US" dirty="0" smtClean="0">
                <a:latin typeface="+mj-lt"/>
              </a:rPr>
              <a:t>NEWSROOM</a:t>
            </a:r>
            <a:endParaRPr lang="en-US" dirty="0">
              <a:latin typeface="+mj-lt"/>
            </a:endParaRPr>
          </a:p>
        </p:txBody>
      </p:sp>
      <p:sp>
        <p:nvSpPr>
          <p:cNvPr id="29" name="TextBox 28"/>
          <p:cNvSpPr txBox="1"/>
          <p:nvPr/>
        </p:nvSpPr>
        <p:spPr>
          <a:xfrm>
            <a:off x="549291" y="3148589"/>
            <a:ext cx="2275207" cy="369332"/>
          </a:xfrm>
          <a:prstGeom prst="rect">
            <a:avLst/>
          </a:prstGeom>
          <a:noFill/>
        </p:spPr>
        <p:txBody>
          <a:bodyPr wrap="none" rtlCol="0">
            <a:spAutoFit/>
          </a:bodyPr>
          <a:lstStyle/>
          <a:p>
            <a:r>
              <a:rPr lang="en-US" dirty="0" smtClean="0">
                <a:latin typeface="+mj-lt"/>
              </a:rPr>
              <a:t>AMERICA COUNTS</a:t>
            </a:r>
            <a:endParaRPr lang="en-US" dirty="0">
              <a:latin typeface="+mj-lt"/>
            </a:endParaRPr>
          </a:p>
        </p:txBody>
      </p:sp>
      <p:sp>
        <p:nvSpPr>
          <p:cNvPr id="30" name="TextBox 29"/>
          <p:cNvSpPr txBox="1"/>
          <p:nvPr/>
        </p:nvSpPr>
        <p:spPr>
          <a:xfrm>
            <a:off x="6145456" y="1243728"/>
            <a:ext cx="2296760" cy="369332"/>
          </a:xfrm>
          <a:prstGeom prst="rect">
            <a:avLst/>
          </a:prstGeom>
          <a:noFill/>
        </p:spPr>
        <p:txBody>
          <a:bodyPr wrap="none" rtlCol="0">
            <a:spAutoFit/>
          </a:bodyPr>
          <a:lstStyle/>
          <a:p>
            <a:r>
              <a:rPr lang="en-US" dirty="0" smtClean="0">
                <a:latin typeface="+mj-lt"/>
              </a:rPr>
              <a:t>DIRECTOR’S BLOG</a:t>
            </a:r>
            <a:endParaRPr lang="en-US" dirty="0">
              <a:latin typeface="+mj-lt"/>
            </a:endParaRPr>
          </a:p>
        </p:txBody>
      </p:sp>
      <p:sp>
        <p:nvSpPr>
          <p:cNvPr id="31" name="TextBox 30"/>
          <p:cNvSpPr txBox="1"/>
          <p:nvPr/>
        </p:nvSpPr>
        <p:spPr>
          <a:xfrm>
            <a:off x="6119257" y="3420043"/>
            <a:ext cx="2518914" cy="369332"/>
          </a:xfrm>
          <a:prstGeom prst="rect">
            <a:avLst/>
          </a:prstGeom>
          <a:noFill/>
        </p:spPr>
        <p:txBody>
          <a:bodyPr wrap="none" rtlCol="0">
            <a:spAutoFit/>
          </a:bodyPr>
          <a:lstStyle/>
          <a:p>
            <a:r>
              <a:rPr lang="en-US" dirty="0" smtClean="0">
                <a:latin typeface="+mj-lt"/>
              </a:rPr>
              <a:t>STATS FOR STORIES</a:t>
            </a:r>
            <a:endParaRPr lang="en-US" dirty="0">
              <a:latin typeface="+mj-lt"/>
            </a:endParaRPr>
          </a:p>
        </p:txBody>
      </p:sp>
    </p:spTree>
    <p:extLst>
      <p:ext uri="{BB962C8B-B14F-4D97-AF65-F5344CB8AC3E}">
        <p14:creationId xmlns:p14="http://schemas.microsoft.com/office/powerpoint/2010/main" val="2707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2789137" y="1453897"/>
            <a:ext cx="2973070" cy="707886"/>
          </a:xfrm>
          <a:prstGeom prst="rect">
            <a:avLst/>
          </a:prstGeom>
        </p:spPr>
        <p:txBody>
          <a:bodyPr vert="horz" wrap="square" lIns="0" tIns="0" rIns="0" bIns="0" rtlCol="0">
            <a:spAutoFit/>
          </a:bodyPr>
          <a:lstStyle/>
          <a:p>
            <a:pPr marL="12700" marR="5080" algn="just"/>
            <a:r>
              <a:rPr sz="1600" spc="-5" dirty="0">
                <a:solidFill>
                  <a:srgbClr val="3E3E3E"/>
                </a:solidFill>
                <a:latin typeface="Arial"/>
                <a:cs typeface="Arial"/>
              </a:rPr>
              <a:t>Sig</a:t>
            </a:r>
            <a:r>
              <a:rPr sz="1600" dirty="0">
                <a:solidFill>
                  <a:srgbClr val="3E3E3E"/>
                </a:solidFill>
                <a:latin typeface="Arial"/>
                <a:cs typeface="Arial"/>
              </a:rPr>
              <a:t>n</a:t>
            </a:r>
            <a:r>
              <a:rPr sz="1600" spc="-10" dirty="0">
                <a:solidFill>
                  <a:srgbClr val="3E3E3E"/>
                </a:solidFill>
                <a:latin typeface="Arial"/>
                <a:cs typeface="Arial"/>
              </a:rPr>
              <a:t> </a:t>
            </a:r>
            <a:r>
              <a:rPr sz="1600" spc="-5" dirty="0">
                <a:solidFill>
                  <a:srgbClr val="3E3E3E"/>
                </a:solidFill>
                <a:latin typeface="Arial"/>
                <a:cs typeface="Arial"/>
              </a:rPr>
              <a:t>u</a:t>
            </a:r>
            <a:r>
              <a:rPr sz="1600" dirty="0">
                <a:solidFill>
                  <a:srgbClr val="3E3E3E"/>
                </a:solidFill>
                <a:latin typeface="Arial"/>
                <a:cs typeface="Arial"/>
              </a:rPr>
              <a:t>p </a:t>
            </a:r>
            <a:r>
              <a:rPr sz="1600" spc="-5" dirty="0">
                <a:solidFill>
                  <a:srgbClr val="3E3E3E"/>
                </a:solidFill>
                <a:latin typeface="Arial"/>
                <a:cs typeface="Arial"/>
              </a:rPr>
              <a:t>fo</a:t>
            </a:r>
            <a:r>
              <a:rPr sz="1600" dirty="0">
                <a:solidFill>
                  <a:srgbClr val="3E3E3E"/>
                </a:solidFill>
                <a:latin typeface="Arial"/>
                <a:cs typeface="Arial"/>
              </a:rPr>
              <a:t>r</a:t>
            </a:r>
            <a:r>
              <a:rPr sz="1600" spc="15" dirty="0">
                <a:solidFill>
                  <a:srgbClr val="3E3E3E"/>
                </a:solidFill>
                <a:latin typeface="Arial"/>
                <a:cs typeface="Arial"/>
              </a:rPr>
              <a:t> </a:t>
            </a:r>
            <a:r>
              <a:rPr sz="1600" spc="-5" dirty="0">
                <a:solidFill>
                  <a:srgbClr val="3E3E3E"/>
                </a:solidFill>
                <a:latin typeface="Arial"/>
                <a:cs typeface="Arial"/>
              </a:rPr>
              <a:t>an</a:t>
            </a:r>
            <a:r>
              <a:rPr sz="1600" dirty="0">
                <a:solidFill>
                  <a:srgbClr val="3E3E3E"/>
                </a:solidFill>
                <a:latin typeface="Arial"/>
                <a:cs typeface="Arial"/>
              </a:rPr>
              <a:t>d</a:t>
            </a:r>
            <a:r>
              <a:rPr sz="1600" spc="-5" dirty="0">
                <a:solidFill>
                  <a:srgbClr val="3E3E3E"/>
                </a:solidFill>
                <a:latin typeface="Arial"/>
                <a:cs typeface="Arial"/>
              </a:rPr>
              <a:t> manag</a:t>
            </a:r>
            <a:r>
              <a:rPr sz="1600" dirty="0">
                <a:solidFill>
                  <a:srgbClr val="3E3E3E"/>
                </a:solidFill>
                <a:latin typeface="Arial"/>
                <a:cs typeface="Arial"/>
              </a:rPr>
              <a:t>e</a:t>
            </a:r>
            <a:r>
              <a:rPr sz="1600" spc="5" dirty="0">
                <a:solidFill>
                  <a:srgbClr val="3E3E3E"/>
                </a:solidFill>
                <a:latin typeface="Arial"/>
                <a:cs typeface="Arial"/>
              </a:rPr>
              <a:t> </a:t>
            </a:r>
            <a:r>
              <a:rPr sz="1600" spc="-5" dirty="0">
                <a:solidFill>
                  <a:srgbClr val="3E3E3E"/>
                </a:solidFill>
                <a:latin typeface="Arial"/>
                <a:cs typeface="Arial"/>
              </a:rPr>
              <a:t>ale</a:t>
            </a:r>
            <a:r>
              <a:rPr sz="1600" dirty="0">
                <a:solidFill>
                  <a:srgbClr val="3E3E3E"/>
                </a:solidFill>
                <a:latin typeface="Arial"/>
                <a:cs typeface="Arial"/>
              </a:rPr>
              <a:t>r</a:t>
            </a:r>
            <a:r>
              <a:rPr sz="1600" spc="-5" dirty="0">
                <a:solidFill>
                  <a:srgbClr val="3E3E3E"/>
                </a:solidFill>
                <a:latin typeface="Arial"/>
                <a:cs typeface="Arial"/>
              </a:rPr>
              <a:t>t</a:t>
            </a:r>
            <a:r>
              <a:rPr sz="1600" dirty="0">
                <a:solidFill>
                  <a:srgbClr val="3E3E3E"/>
                </a:solidFill>
                <a:latin typeface="Arial"/>
                <a:cs typeface="Arial"/>
              </a:rPr>
              <a:t>s</a:t>
            </a:r>
            <a:r>
              <a:rPr sz="1600" spc="5" dirty="0">
                <a:solidFill>
                  <a:srgbClr val="3E3E3E"/>
                </a:solidFill>
                <a:latin typeface="Arial"/>
                <a:cs typeface="Arial"/>
              </a:rPr>
              <a:t> </a:t>
            </a:r>
            <a:r>
              <a:rPr sz="1600" spc="-5" dirty="0">
                <a:solidFill>
                  <a:srgbClr val="3E3E3E"/>
                </a:solidFill>
                <a:latin typeface="Arial"/>
                <a:cs typeface="Arial"/>
              </a:rPr>
              <a:t>at </a:t>
            </a:r>
            <a:r>
              <a:rPr lang="en-US" sz="1500" u="heavy" dirty="0">
                <a:solidFill>
                  <a:srgbClr val="0000FF"/>
                </a:solidFill>
                <a:latin typeface="Arial"/>
                <a:cs typeface="Arial"/>
                <a:hlinkClick r:id="rId3"/>
              </a:rPr>
              <a:t>https://public.govdelivery.com/accounts/USCENSUS/subscriber/new</a:t>
            </a:r>
            <a:endParaRPr sz="1500" dirty="0">
              <a:solidFill>
                <a:prstClr val="black"/>
              </a:solidFill>
              <a:latin typeface="Arial"/>
              <a:cs typeface="Arial"/>
            </a:endParaRPr>
          </a:p>
        </p:txBody>
      </p:sp>
      <p:sp>
        <p:nvSpPr>
          <p:cNvPr id="5" name="object 3"/>
          <p:cNvSpPr txBox="1"/>
          <p:nvPr/>
        </p:nvSpPr>
        <p:spPr>
          <a:xfrm>
            <a:off x="2789138" y="2886459"/>
            <a:ext cx="2713355" cy="723275"/>
          </a:xfrm>
          <a:prstGeom prst="rect">
            <a:avLst/>
          </a:prstGeom>
        </p:spPr>
        <p:txBody>
          <a:bodyPr vert="horz" wrap="square" lIns="0" tIns="0" rIns="0" bIns="0" rtlCol="0">
            <a:spAutoFit/>
          </a:bodyPr>
          <a:lstStyle/>
          <a:p>
            <a:pPr marL="12700" marR="5080"/>
            <a:r>
              <a:rPr sz="1600" spc="-5" dirty="0">
                <a:solidFill>
                  <a:srgbClr val="3E3E3E"/>
                </a:solidFill>
                <a:latin typeface="Arial"/>
                <a:cs typeface="Arial"/>
              </a:rPr>
              <a:t>Mo</a:t>
            </a:r>
            <a:r>
              <a:rPr sz="1600" dirty="0">
                <a:solidFill>
                  <a:srgbClr val="3E3E3E"/>
                </a:solidFill>
                <a:latin typeface="Arial"/>
                <a:cs typeface="Arial"/>
              </a:rPr>
              <a:t>re</a:t>
            </a:r>
            <a:r>
              <a:rPr sz="1600" spc="5" dirty="0">
                <a:solidFill>
                  <a:srgbClr val="3E3E3E"/>
                </a:solidFill>
                <a:latin typeface="Arial"/>
                <a:cs typeface="Arial"/>
              </a:rPr>
              <a:t> </a:t>
            </a:r>
            <a:r>
              <a:rPr sz="1600" spc="-5" dirty="0">
                <a:solidFill>
                  <a:srgbClr val="3E3E3E"/>
                </a:solidFill>
                <a:latin typeface="Arial"/>
                <a:cs typeface="Arial"/>
              </a:rPr>
              <a:t>info</a:t>
            </a:r>
            <a:r>
              <a:rPr sz="1600" dirty="0">
                <a:solidFill>
                  <a:srgbClr val="3E3E3E"/>
                </a:solidFill>
                <a:latin typeface="Arial"/>
                <a:cs typeface="Arial"/>
              </a:rPr>
              <a:t>r</a:t>
            </a:r>
            <a:r>
              <a:rPr sz="1600" spc="-5" dirty="0">
                <a:solidFill>
                  <a:srgbClr val="3E3E3E"/>
                </a:solidFill>
                <a:latin typeface="Arial"/>
                <a:cs typeface="Arial"/>
              </a:rPr>
              <a:t>matio</a:t>
            </a:r>
            <a:r>
              <a:rPr sz="1600" dirty="0">
                <a:solidFill>
                  <a:srgbClr val="3E3E3E"/>
                </a:solidFill>
                <a:latin typeface="Arial"/>
                <a:cs typeface="Arial"/>
              </a:rPr>
              <a:t>n</a:t>
            </a:r>
            <a:r>
              <a:rPr sz="1600" spc="10" dirty="0">
                <a:solidFill>
                  <a:srgbClr val="3E3E3E"/>
                </a:solidFill>
                <a:latin typeface="Arial"/>
                <a:cs typeface="Arial"/>
              </a:rPr>
              <a:t> </a:t>
            </a:r>
            <a:r>
              <a:rPr sz="1600" spc="-5" dirty="0">
                <a:solidFill>
                  <a:srgbClr val="3E3E3E"/>
                </a:solidFill>
                <a:latin typeface="Arial"/>
                <a:cs typeface="Arial"/>
              </a:rPr>
              <a:t>o</a:t>
            </a:r>
            <a:r>
              <a:rPr sz="1600" dirty="0">
                <a:solidFill>
                  <a:srgbClr val="3E3E3E"/>
                </a:solidFill>
                <a:latin typeface="Arial"/>
                <a:cs typeface="Arial"/>
              </a:rPr>
              <a:t>n </a:t>
            </a:r>
            <a:r>
              <a:rPr sz="1600" spc="-5" dirty="0">
                <a:solidFill>
                  <a:srgbClr val="3E3E3E"/>
                </a:solidFill>
                <a:latin typeface="Arial"/>
                <a:cs typeface="Arial"/>
              </a:rPr>
              <a:t>the Ame</a:t>
            </a:r>
            <a:r>
              <a:rPr sz="1600" dirty="0">
                <a:solidFill>
                  <a:srgbClr val="3E3E3E"/>
                </a:solidFill>
                <a:latin typeface="Arial"/>
                <a:cs typeface="Arial"/>
              </a:rPr>
              <a:t>r</a:t>
            </a:r>
            <a:r>
              <a:rPr sz="1600" spc="-5" dirty="0">
                <a:solidFill>
                  <a:srgbClr val="3E3E3E"/>
                </a:solidFill>
                <a:latin typeface="Arial"/>
                <a:cs typeface="Arial"/>
              </a:rPr>
              <a:t>i</a:t>
            </a:r>
            <a:r>
              <a:rPr sz="1600" dirty="0">
                <a:solidFill>
                  <a:srgbClr val="3E3E3E"/>
                </a:solidFill>
                <a:latin typeface="Arial"/>
                <a:cs typeface="Arial"/>
              </a:rPr>
              <a:t>c</a:t>
            </a:r>
            <a:r>
              <a:rPr sz="1600" spc="-5" dirty="0">
                <a:solidFill>
                  <a:srgbClr val="3E3E3E"/>
                </a:solidFill>
                <a:latin typeface="Arial"/>
                <a:cs typeface="Arial"/>
              </a:rPr>
              <a:t>a</a:t>
            </a:r>
            <a:r>
              <a:rPr sz="1600" dirty="0">
                <a:solidFill>
                  <a:srgbClr val="3E3E3E"/>
                </a:solidFill>
                <a:latin typeface="Arial"/>
                <a:cs typeface="Arial"/>
              </a:rPr>
              <a:t>n</a:t>
            </a:r>
            <a:r>
              <a:rPr sz="1600" spc="-5" dirty="0">
                <a:solidFill>
                  <a:srgbClr val="3E3E3E"/>
                </a:solidFill>
                <a:latin typeface="Arial"/>
                <a:cs typeface="Arial"/>
              </a:rPr>
              <a:t> </a:t>
            </a:r>
            <a:r>
              <a:rPr sz="1600" dirty="0">
                <a:solidFill>
                  <a:srgbClr val="3E3E3E"/>
                </a:solidFill>
                <a:latin typeface="Arial"/>
                <a:cs typeface="Arial"/>
              </a:rPr>
              <a:t>C</a:t>
            </a:r>
            <a:r>
              <a:rPr sz="1600" spc="-5" dirty="0">
                <a:solidFill>
                  <a:srgbClr val="3E3E3E"/>
                </a:solidFill>
                <a:latin typeface="Arial"/>
                <a:cs typeface="Arial"/>
              </a:rPr>
              <a:t>ommunit</a:t>
            </a:r>
            <a:r>
              <a:rPr sz="1600" dirty="0">
                <a:solidFill>
                  <a:srgbClr val="3E3E3E"/>
                </a:solidFill>
                <a:latin typeface="Arial"/>
                <a:cs typeface="Arial"/>
              </a:rPr>
              <a:t>y</a:t>
            </a:r>
            <a:r>
              <a:rPr sz="1600" spc="5" dirty="0">
                <a:solidFill>
                  <a:srgbClr val="3E3E3E"/>
                </a:solidFill>
                <a:latin typeface="Arial"/>
                <a:cs typeface="Arial"/>
              </a:rPr>
              <a:t> </a:t>
            </a:r>
            <a:r>
              <a:rPr sz="1600" spc="-5" dirty="0">
                <a:solidFill>
                  <a:srgbClr val="3E3E3E"/>
                </a:solidFill>
                <a:latin typeface="Arial"/>
                <a:cs typeface="Arial"/>
              </a:rPr>
              <a:t>Su</a:t>
            </a:r>
            <a:r>
              <a:rPr sz="1600" dirty="0">
                <a:solidFill>
                  <a:srgbClr val="3E3E3E"/>
                </a:solidFill>
                <a:latin typeface="Arial"/>
                <a:cs typeface="Arial"/>
              </a:rPr>
              <a:t>rv</a:t>
            </a:r>
            <a:r>
              <a:rPr sz="1600" spc="-5" dirty="0">
                <a:solidFill>
                  <a:srgbClr val="3E3E3E"/>
                </a:solidFill>
                <a:latin typeface="Arial"/>
                <a:cs typeface="Arial"/>
              </a:rPr>
              <a:t>e</a:t>
            </a:r>
            <a:r>
              <a:rPr sz="1600" dirty="0">
                <a:solidFill>
                  <a:srgbClr val="3E3E3E"/>
                </a:solidFill>
                <a:latin typeface="Arial"/>
                <a:cs typeface="Arial"/>
              </a:rPr>
              <a:t>y: </a:t>
            </a:r>
            <a:r>
              <a:rPr sz="1500" u="heavy" dirty="0">
                <a:solidFill>
                  <a:srgbClr val="0000FF"/>
                </a:solidFill>
                <a:latin typeface="Arial"/>
                <a:cs typeface="Arial"/>
                <a:hlinkClick r:id="rId4"/>
              </a:rPr>
              <a:t>h</a:t>
            </a:r>
            <a:r>
              <a:rPr sz="1500" u="heavy" spc="-5" dirty="0">
                <a:solidFill>
                  <a:srgbClr val="0000FF"/>
                </a:solidFill>
                <a:latin typeface="Arial"/>
                <a:cs typeface="Arial"/>
                <a:hlinkClick r:id="rId4"/>
              </a:rPr>
              <a:t>tt</a:t>
            </a:r>
            <a:r>
              <a:rPr sz="1500" u="heavy" dirty="0">
                <a:solidFill>
                  <a:srgbClr val="0000FF"/>
                </a:solidFill>
                <a:latin typeface="Arial"/>
                <a:cs typeface="Arial"/>
                <a:hlinkClick r:id="rId4"/>
              </a:rPr>
              <a:t>ps</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ww</a:t>
            </a:r>
            <a:r>
              <a:rPr sz="1500" u="heavy" spc="-85" dirty="0">
                <a:solidFill>
                  <a:srgbClr val="0000FF"/>
                </a:solidFill>
                <a:latin typeface="Arial"/>
                <a:cs typeface="Arial"/>
                <a:hlinkClick r:id="rId4"/>
              </a:rPr>
              <a:t>w</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census</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gov</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acs</a:t>
            </a:r>
            <a:endParaRPr sz="1500">
              <a:solidFill>
                <a:prstClr val="black"/>
              </a:solidFill>
              <a:latin typeface="Arial"/>
              <a:cs typeface="Arial"/>
            </a:endParaRPr>
          </a:p>
        </p:txBody>
      </p:sp>
      <p:sp>
        <p:nvSpPr>
          <p:cNvPr id="6" name="object 4"/>
          <p:cNvSpPr/>
          <p:nvPr/>
        </p:nvSpPr>
        <p:spPr>
          <a:xfrm>
            <a:off x="1864009" y="2974105"/>
            <a:ext cx="794003" cy="51434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5"/>
          <p:cNvSpPr/>
          <p:nvPr/>
        </p:nvSpPr>
        <p:spPr>
          <a:xfrm>
            <a:off x="6053329" y="2245615"/>
            <a:ext cx="628649" cy="511301"/>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8" name="object 6"/>
          <p:cNvSpPr/>
          <p:nvPr/>
        </p:nvSpPr>
        <p:spPr>
          <a:xfrm>
            <a:off x="6096001" y="1453897"/>
            <a:ext cx="548639" cy="548639"/>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9" name="object 7"/>
          <p:cNvSpPr/>
          <p:nvPr/>
        </p:nvSpPr>
        <p:spPr>
          <a:xfrm>
            <a:off x="6071617" y="3776472"/>
            <a:ext cx="592073" cy="591311"/>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0" name="object 8"/>
          <p:cNvSpPr/>
          <p:nvPr/>
        </p:nvSpPr>
        <p:spPr>
          <a:xfrm>
            <a:off x="5989321" y="2923795"/>
            <a:ext cx="718553" cy="718565"/>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1" name="object 9"/>
          <p:cNvSpPr/>
          <p:nvPr/>
        </p:nvSpPr>
        <p:spPr>
          <a:xfrm>
            <a:off x="6071616" y="4577347"/>
            <a:ext cx="652259" cy="652259"/>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12" name="object 10"/>
          <p:cNvSpPr txBox="1">
            <a:spLocks/>
          </p:cNvSpPr>
          <p:nvPr/>
        </p:nvSpPr>
        <p:spPr>
          <a:xfrm>
            <a:off x="1681942" y="116395"/>
            <a:ext cx="8596569" cy="969111"/>
          </a:xfrm>
          <a:prstGeom prst="rect">
            <a:avLst/>
          </a:prstGeom>
        </p:spPr>
        <p:txBody>
          <a:bodyPr vert="horz" wrap="square" lIns="0" tIns="350139" rIns="0" bIns="0" rtlCol="0">
            <a:sp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marL="228600"/>
            <a:r>
              <a:rPr lang="en-US" sz="4000" b="0" spc="-5" dirty="0" smtClean="0">
                <a:solidFill>
                  <a:schemeClr val="tx1"/>
                </a:solidFill>
                <a:latin typeface="Calibri Light" panose="020F0302020204030204" pitchFamily="34" charset="0"/>
              </a:rPr>
              <a:t>Stay Connected #</a:t>
            </a:r>
            <a:r>
              <a:rPr lang="en-US" sz="4000" b="0" spc="-5" dirty="0" err="1" smtClean="0">
                <a:solidFill>
                  <a:schemeClr val="tx1"/>
                </a:solidFill>
                <a:latin typeface="Calibri Light" panose="020F0302020204030204" pitchFamily="34" charset="0"/>
              </a:rPr>
              <a:t>CensusData</a:t>
            </a:r>
            <a:endParaRPr lang="en-US" sz="4000" b="0" dirty="0">
              <a:solidFill>
                <a:schemeClr val="tx1"/>
              </a:solidFill>
              <a:latin typeface="Calibri Light" panose="020F0302020204030204" pitchFamily="34" charset="0"/>
            </a:endParaRPr>
          </a:p>
        </p:txBody>
      </p:sp>
      <p:sp>
        <p:nvSpPr>
          <p:cNvPr id="13" name="object 11"/>
          <p:cNvSpPr/>
          <p:nvPr/>
        </p:nvSpPr>
        <p:spPr>
          <a:xfrm>
            <a:off x="1940971" y="4464578"/>
            <a:ext cx="640079" cy="640079"/>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14" name="object 12"/>
          <p:cNvSpPr txBox="1"/>
          <p:nvPr/>
        </p:nvSpPr>
        <p:spPr>
          <a:xfrm>
            <a:off x="2793091" y="4225472"/>
            <a:ext cx="2796540" cy="1161857"/>
          </a:xfrm>
          <a:prstGeom prst="rect">
            <a:avLst/>
          </a:prstGeom>
        </p:spPr>
        <p:txBody>
          <a:bodyPr vert="horz" wrap="square" lIns="0" tIns="0" rIns="0" bIns="0" rtlCol="0">
            <a:spAutoFit/>
          </a:bodyPr>
          <a:lstStyle/>
          <a:p>
            <a:pPr marL="12700" marR="250825"/>
            <a:r>
              <a:rPr sz="1500" dirty="0">
                <a:solidFill>
                  <a:prstClr val="black"/>
                </a:solidFill>
                <a:latin typeface="Arial"/>
                <a:cs typeface="Arial"/>
              </a:rPr>
              <a:t>Census</a:t>
            </a:r>
            <a:r>
              <a:rPr sz="1500" spc="5" dirty="0">
                <a:solidFill>
                  <a:prstClr val="black"/>
                </a:solidFill>
                <a:latin typeface="Arial"/>
                <a:cs typeface="Arial"/>
              </a:rPr>
              <a:t> </a:t>
            </a:r>
            <a:r>
              <a:rPr sz="1500" spc="-5" dirty="0">
                <a:solidFill>
                  <a:prstClr val="black"/>
                </a:solidFill>
                <a:latin typeface="Arial"/>
                <a:cs typeface="Arial"/>
              </a:rPr>
              <a:t>(</a:t>
            </a:r>
            <a:r>
              <a:rPr sz="1500" dirty="0">
                <a:solidFill>
                  <a:prstClr val="black"/>
                </a:solidFill>
                <a:latin typeface="Arial"/>
                <a:cs typeface="Arial"/>
              </a:rPr>
              <a:t>Non</a:t>
            </a:r>
            <a:r>
              <a:rPr sz="1500" spc="-5" dirty="0">
                <a:solidFill>
                  <a:prstClr val="black"/>
                </a:solidFill>
                <a:latin typeface="Arial"/>
                <a:cs typeface="Arial"/>
              </a:rPr>
              <a:t>-m</a:t>
            </a:r>
            <a:r>
              <a:rPr sz="1500" dirty="0">
                <a:solidFill>
                  <a:prstClr val="black"/>
                </a:solidFill>
                <a:latin typeface="Arial"/>
                <a:cs typeface="Arial"/>
              </a:rPr>
              <a:t>edia</a:t>
            </a:r>
            <a:r>
              <a:rPr sz="1500" spc="20" dirty="0">
                <a:solidFill>
                  <a:prstClr val="black"/>
                </a:solidFill>
                <a:latin typeface="Arial"/>
                <a:cs typeface="Arial"/>
              </a:rPr>
              <a:t> </a:t>
            </a:r>
            <a:r>
              <a:rPr sz="1500" dirty="0">
                <a:solidFill>
                  <a:prstClr val="black"/>
                </a:solidFill>
                <a:latin typeface="Arial"/>
                <a:cs typeface="Arial"/>
              </a:rPr>
              <a:t>inqui</a:t>
            </a:r>
            <a:r>
              <a:rPr sz="1500" spc="-5" dirty="0">
                <a:solidFill>
                  <a:prstClr val="black"/>
                </a:solidFill>
                <a:latin typeface="Arial"/>
                <a:cs typeface="Arial"/>
              </a:rPr>
              <a:t>r</a:t>
            </a:r>
            <a:r>
              <a:rPr sz="1500" dirty="0">
                <a:solidFill>
                  <a:prstClr val="black"/>
                </a:solidFill>
                <a:latin typeface="Arial"/>
                <a:cs typeface="Arial"/>
              </a:rPr>
              <a:t>ies) 800</a:t>
            </a:r>
            <a:r>
              <a:rPr sz="1500" spc="-5" dirty="0">
                <a:solidFill>
                  <a:prstClr val="black"/>
                </a:solidFill>
                <a:latin typeface="Arial"/>
                <a:cs typeface="Arial"/>
              </a:rPr>
              <a:t>-</a:t>
            </a:r>
            <a:r>
              <a:rPr sz="1500" dirty="0">
                <a:solidFill>
                  <a:prstClr val="black"/>
                </a:solidFill>
                <a:latin typeface="Arial"/>
                <a:cs typeface="Arial"/>
              </a:rPr>
              <a:t>923</a:t>
            </a:r>
            <a:r>
              <a:rPr sz="1500" spc="-5" dirty="0">
                <a:solidFill>
                  <a:prstClr val="black"/>
                </a:solidFill>
                <a:latin typeface="Arial"/>
                <a:cs typeface="Arial"/>
              </a:rPr>
              <a:t>-</a:t>
            </a:r>
            <a:r>
              <a:rPr sz="1500" dirty="0">
                <a:solidFill>
                  <a:prstClr val="black"/>
                </a:solidFill>
                <a:latin typeface="Arial"/>
                <a:cs typeface="Arial"/>
              </a:rPr>
              <a:t>8</a:t>
            </a:r>
            <a:r>
              <a:rPr sz="1500" spc="5" dirty="0">
                <a:solidFill>
                  <a:prstClr val="black"/>
                </a:solidFill>
                <a:latin typeface="Arial"/>
                <a:cs typeface="Arial"/>
              </a:rPr>
              <a:t>282</a:t>
            </a:r>
            <a:endParaRPr sz="1500">
              <a:solidFill>
                <a:prstClr val="black"/>
              </a:solidFill>
              <a:latin typeface="Arial"/>
              <a:cs typeface="Arial"/>
            </a:endParaRPr>
          </a:p>
          <a:p>
            <a:pPr>
              <a:spcBef>
                <a:spcPts val="17"/>
              </a:spcBef>
            </a:pPr>
            <a:endParaRPr sz="1550">
              <a:solidFill>
                <a:prstClr val="black"/>
              </a:solidFill>
              <a:latin typeface="Times New Roman"/>
              <a:cs typeface="Times New Roman"/>
            </a:endParaRPr>
          </a:p>
          <a:p>
            <a:pPr marL="12700" marR="5080"/>
            <a:r>
              <a:rPr sz="1500" dirty="0">
                <a:solidFill>
                  <a:prstClr val="black"/>
                </a:solidFill>
                <a:latin typeface="Arial"/>
                <a:cs typeface="Arial"/>
              </a:rPr>
              <a:t>Public </a:t>
            </a:r>
            <a:r>
              <a:rPr sz="1500" spc="-5" dirty="0">
                <a:solidFill>
                  <a:prstClr val="black"/>
                </a:solidFill>
                <a:latin typeface="Arial"/>
                <a:cs typeface="Arial"/>
              </a:rPr>
              <a:t>I</a:t>
            </a:r>
            <a:r>
              <a:rPr sz="1500" dirty="0">
                <a:solidFill>
                  <a:prstClr val="black"/>
                </a:solidFill>
                <a:latin typeface="Arial"/>
                <a:cs typeface="Arial"/>
              </a:rPr>
              <a:t>n</a:t>
            </a:r>
            <a:r>
              <a:rPr sz="1500" spc="-5" dirty="0">
                <a:solidFill>
                  <a:prstClr val="black"/>
                </a:solidFill>
                <a:latin typeface="Arial"/>
                <a:cs typeface="Arial"/>
              </a:rPr>
              <a:t>f</a:t>
            </a:r>
            <a:r>
              <a:rPr sz="1500" dirty="0">
                <a:solidFill>
                  <a:prstClr val="black"/>
                </a:solidFill>
                <a:latin typeface="Arial"/>
                <a:cs typeface="Arial"/>
              </a:rPr>
              <a:t>o</a:t>
            </a:r>
            <a:r>
              <a:rPr sz="1500" spc="-5" dirty="0">
                <a:solidFill>
                  <a:prstClr val="black"/>
                </a:solidFill>
                <a:latin typeface="Arial"/>
                <a:cs typeface="Arial"/>
              </a:rPr>
              <a:t>rm</a:t>
            </a:r>
            <a:r>
              <a:rPr sz="1500" dirty="0">
                <a:solidFill>
                  <a:prstClr val="black"/>
                </a:solidFill>
                <a:latin typeface="Arial"/>
                <a:cs typeface="Arial"/>
              </a:rPr>
              <a:t>a</a:t>
            </a:r>
            <a:r>
              <a:rPr sz="1500" spc="-5" dirty="0">
                <a:solidFill>
                  <a:prstClr val="black"/>
                </a:solidFill>
                <a:latin typeface="Arial"/>
                <a:cs typeface="Arial"/>
              </a:rPr>
              <a:t>t</a:t>
            </a:r>
            <a:r>
              <a:rPr sz="1500" dirty="0">
                <a:solidFill>
                  <a:prstClr val="black"/>
                </a:solidFill>
                <a:latin typeface="Arial"/>
                <a:cs typeface="Arial"/>
              </a:rPr>
              <a:t>ion</a:t>
            </a:r>
            <a:r>
              <a:rPr sz="1500" spc="15" dirty="0">
                <a:solidFill>
                  <a:prstClr val="black"/>
                </a:solidFill>
                <a:latin typeface="Arial"/>
                <a:cs typeface="Arial"/>
              </a:rPr>
              <a:t> </a:t>
            </a:r>
            <a:r>
              <a:rPr sz="1500" spc="-5" dirty="0">
                <a:solidFill>
                  <a:prstClr val="black"/>
                </a:solidFill>
                <a:latin typeface="Arial"/>
                <a:cs typeface="Arial"/>
              </a:rPr>
              <a:t>O</a:t>
            </a:r>
            <a:r>
              <a:rPr sz="1500" spc="-35" dirty="0">
                <a:solidFill>
                  <a:prstClr val="black"/>
                </a:solidFill>
                <a:latin typeface="Arial"/>
                <a:cs typeface="Arial"/>
              </a:rPr>
              <a:t>f</a:t>
            </a:r>
            <a:r>
              <a:rPr sz="1500" spc="-5" dirty="0">
                <a:solidFill>
                  <a:prstClr val="black"/>
                </a:solidFill>
                <a:latin typeface="Arial"/>
                <a:cs typeface="Arial"/>
              </a:rPr>
              <a:t>f</a:t>
            </a:r>
            <a:r>
              <a:rPr sz="1500" dirty="0">
                <a:solidFill>
                  <a:prstClr val="black"/>
                </a:solidFill>
                <a:latin typeface="Arial"/>
                <a:cs typeface="Arial"/>
              </a:rPr>
              <a:t>ice</a:t>
            </a:r>
            <a:r>
              <a:rPr sz="1500" spc="-5" dirty="0">
                <a:solidFill>
                  <a:prstClr val="black"/>
                </a:solidFill>
                <a:latin typeface="Arial"/>
                <a:cs typeface="Arial"/>
              </a:rPr>
              <a:t> (M</a:t>
            </a:r>
            <a:r>
              <a:rPr sz="1500" dirty="0">
                <a:solidFill>
                  <a:prstClr val="black"/>
                </a:solidFill>
                <a:latin typeface="Arial"/>
                <a:cs typeface="Arial"/>
              </a:rPr>
              <a:t>edia) 301</a:t>
            </a:r>
            <a:r>
              <a:rPr sz="1500" spc="-5" dirty="0">
                <a:solidFill>
                  <a:prstClr val="black"/>
                </a:solidFill>
                <a:latin typeface="Arial"/>
                <a:cs typeface="Arial"/>
              </a:rPr>
              <a:t>-</a:t>
            </a:r>
            <a:r>
              <a:rPr sz="1500" dirty="0">
                <a:solidFill>
                  <a:prstClr val="black"/>
                </a:solidFill>
                <a:latin typeface="Arial"/>
                <a:cs typeface="Arial"/>
              </a:rPr>
              <a:t>763</a:t>
            </a:r>
            <a:r>
              <a:rPr sz="1500" spc="-5" dirty="0">
                <a:solidFill>
                  <a:prstClr val="black"/>
                </a:solidFill>
                <a:latin typeface="Arial"/>
                <a:cs typeface="Arial"/>
              </a:rPr>
              <a:t>-</a:t>
            </a:r>
            <a:r>
              <a:rPr sz="1500" dirty="0">
                <a:solidFill>
                  <a:prstClr val="black"/>
                </a:solidFill>
                <a:latin typeface="Arial"/>
                <a:cs typeface="Arial"/>
              </a:rPr>
              <a:t>3</a:t>
            </a:r>
            <a:r>
              <a:rPr sz="1500" spc="5" dirty="0">
                <a:solidFill>
                  <a:prstClr val="black"/>
                </a:solidFill>
                <a:latin typeface="Arial"/>
                <a:cs typeface="Arial"/>
              </a:rPr>
              <a:t>030</a:t>
            </a:r>
            <a:endParaRPr sz="1500">
              <a:solidFill>
                <a:prstClr val="black"/>
              </a:solidFill>
              <a:latin typeface="Arial"/>
              <a:cs typeface="Arial"/>
            </a:endParaRPr>
          </a:p>
        </p:txBody>
      </p:sp>
      <p:sp>
        <p:nvSpPr>
          <p:cNvPr id="15" name="object 14"/>
          <p:cNvSpPr txBox="1"/>
          <p:nvPr/>
        </p:nvSpPr>
        <p:spPr>
          <a:xfrm>
            <a:off x="6786646" y="1515001"/>
            <a:ext cx="2663825" cy="230832"/>
          </a:xfrm>
          <a:prstGeom prst="rect">
            <a:avLst/>
          </a:prstGeom>
        </p:spPr>
        <p:txBody>
          <a:bodyPr vert="horz" wrap="square" lIns="0" tIns="0" rIns="0" bIns="0" rtlCol="0">
            <a:spAutoFit/>
          </a:bodyPr>
          <a:lstStyle/>
          <a:p>
            <a:pPr marL="12700"/>
            <a:r>
              <a:rPr sz="1500" spc="-5" dirty="0">
                <a:solidFill>
                  <a:srgbClr val="3E3E3E"/>
                </a:solidFill>
                <a:latin typeface="Arial"/>
                <a:cs typeface="Arial"/>
                <a:hlinkClick r:id="rId12"/>
              </a:rPr>
              <a:t>f</a:t>
            </a:r>
            <a:r>
              <a:rPr sz="1500" dirty="0">
                <a:solidFill>
                  <a:srgbClr val="3E3E3E"/>
                </a:solidFill>
                <a:latin typeface="Arial"/>
                <a:cs typeface="Arial"/>
                <a:hlinkClick r:id="rId12"/>
              </a:rPr>
              <a:t>acebook</a:t>
            </a:r>
            <a:r>
              <a:rPr sz="1500" spc="-5" dirty="0">
                <a:solidFill>
                  <a:srgbClr val="3E3E3E"/>
                </a:solidFill>
                <a:latin typeface="Arial"/>
                <a:cs typeface="Arial"/>
                <a:hlinkClick r:id="rId12"/>
              </a:rPr>
              <a:t>.</a:t>
            </a:r>
            <a:r>
              <a:rPr sz="1500" dirty="0">
                <a:solidFill>
                  <a:srgbClr val="3E3E3E"/>
                </a:solidFill>
                <a:latin typeface="Arial"/>
                <a:cs typeface="Arial"/>
                <a:hlinkClick r:id="rId12"/>
              </a:rPr>
              <a:t>co</a:t>
            </a:r>
            <a:r>
              <a:rPr sz="1500" spc="-5" dirty="0">
                <a:solidFill>
                  <a:srgbClr val="3E3E3E"/>
                </a:solidFill>
                <a:latin typeface="Arial"/>
                <a:cs typeface="Arial"/>
                <a:hlinkClick r:id="rId12"/>
              </a:rPr>
              <a:t>m/</a:t>
            </a:r>
            <a:r>
              <a:rPr sz="1500" dirty="0">
                <a:solidFill>
                  <a:srgbClr val="3E3E3E"/>
                </a:solidFill>
                <a:latin typeface="Arial"/>
                <a:cs typeface="Arial"/>
                <a:hlinkClick r:id="rId12"/>
              </a:rPr>
              <a:t>uscensu</a:t>
            </a:r>
            <a:r>
              <a:rPr sz="1500" spc="5" dirty="0">
                <a:solidFill>
                  <a:srgbClr val="3E3E3E"/>
                </a:solidFill>
                <a:latin typeface="Arial"/>
                <a:cs typeface="Arial"/>
                <a:hlinkClick r:id="rId12"/>
              </a:rPr>
              <a:t>sb</a:t>
            </a:r>
            <a:r>
              <a:rPr sz="1500" dirty="0">
                <a:solidFill>
                  <a:srgbClr val="3E3E3E"/>
                </a:solidFill>
                <a:latin typeface="Arial"/>
                <a:cs typeface="Arial"/>
                <a:hlinkClick r:id="rId12"/>
              </a:rPr>
              <a:t>ure</a:t>
            </a:r>
            <a:r>
              <a:rPr sz="1500" spc="5" dirty="0">
                <a:solidFill>
                  <a:srgbClr val="3E3E3E"/>
                </a:solidFill>
                <a:latin typeface="Arial"/>
                <a:cs typeface="Arial"/>
                <a:hlinkClick r:id="rId12"/>
              </a:rPr>
              <a:t>a</a:t>
            </a:r>
            <a:r>
              <a:rPr sz="1500" dirty="0">
                <a:solidFill>
                  <a:srgbClr val="3E3E3E"/>
                </a:solidFill>
                <a:latin typeface="Arial"/>
                <a:cs typeface="Arial"/>
                <a:hlinkClick r:id="rId12"/>
              </a:rPr>
              <a:t>u</a:t>
            </a:r>
            <a:endParaRPr sz="1500" dirty="0">
              <a:solidFill>
                <a:prstClr val="black"/>
              </a:solidFill>
              <a:latin typeface="Arial"/>
              <a:cs typeface="Arial"/>
            </a:endParaRPr>
          </a:p>
        </p:txBody>
      </p:sp>
      <p:sp>
        <p:nvSpPr>
          <p:cNvPr id="16" name="object 15"/>
          <p:cNvSpPr txBox="1"/>
          <p:nvPr/>
        </p:nvSpPr>
        <p:spPr>
          <a:xfrm>
            <a:off x="6786645" y="2319673"/>
            <a:ext cx="2992120" cy="1977464"/>
          </a:xfrm>
          <a:prstGeom prst="rect">
            <a:avLst/>
          </a:prstGeom>
        </p:spPr>
        <p:txBody>
          <a:bodyPr vert="horz" wrap="square" lIns="0" tIns="0" rIns="0" bIns="0" rtlCol="0">
            <a:spAutoFit/>
          </a:bodyPr>
          <a:lstStyle/>
          <a:p>
            <a:pPr marL="12700"/>
            <a:r>
              <a:rPr sz="1500" spc="-5" dirty="0" smtClean="0">
                <a:solidFill>
                  <a:srgbClr val="3E3E3E"/>
                </a:solidFill>
                <a:latin typeface="Arial"/>
                <a:cs typeface="Arial"/>
                <a:hlinkClick r:id="rId13"/>
              </a:rPr>
              <a:t>t</a:t>
            </a:r>
            <a:r>
              <a:rPr sz="1500" dirty="0" smtClean="0">
                <a:solidFill>
                  <a:srgbClr val="3E3E3E"/>
                </a:solidFill>
                <a:latin typeface="Arial"/>
                <a:cs typeface="Arial"/>
                <a:hlinkClick r:id="rId13"/>
              </a:rPr>
              <a:t>wi</a:t>
            </a:r>
            <a:r>
              <a:rPr sz="1500" spc="-5" dirty="0" smtClean="0">
                <a:solidFill>
                  <a:srgbClr val="3E3E3E"/>
                </a:solidFill>
                <a:latin typeface="Arial"/>
                <a:cs typeface="Arial"/>
                <a:hlinkClick r:id="rId13"/>
              </a:rPr>
              <a:t>tt</a:t>
            </a:r>
            <a:r>
              <a:rPr sz="1500" dirty="0" smtClean="0">
                <a:solidFill>
                  <a:srgbClr val="3E3E3E"/>
                </a:solidFill>
                <a:latin typeface="Arial"/>
                <a:cs typeface="Arial"/>
                <a:hlinkClick r:id="rId13"/>
              </a:rPr>
              <a:t>e</a:t>
            </a:r>
            <a:r>
              <a:rPr sz="1500" spc="-90" dirty="0" smtClean="0">
                <a:solidFill>
                  <a:srgbClr val="3E3E3E"/>
                </a:solidFill>
                <a:latin typeface="Arial"/>
                <a:cs typeface="Arial"/>
                <a:hlinkClick r:id="rId13"/>
              </a:rPr>
              <a:t>r</a:t>
            </a:r>
            <a:r>
              <a:rPr sz="1500" spc="-5" dirty="0" smtClean="0">
                <a:solidFill>
                  <a:srgbClr val="3E3E3E"/>
                </a:solidFill>
                <a:latin typeface="Arial"/>
                <a:cs typeface="Arial"/>
                <a:hlinkClick r:id="rId13"/>
              </a:rPr>
              <a:t>.</a:t>
            </a:r>
            <a:r>
              <a:rPr sz="1500" dirty="0" smtClean="0">
                <a:solidFill>
                  <a:srgbClr val="3E3E3E"/>
                </a:solidFill>
                <a:latin typeface="Arial"/>
                <a:cs typeface="Arial"/>
                <a:hlinkClick r:id="rId13"/>
              </a:rPr>
              <a:t>co</a:t>
            </a:r>
            <a:r>
              <a:rPr sz="1500" spc="-5" dirty="0" smtClean="0">
                <a:solidFill>
                  <a:srgbClr val="3E3E3E"/>
                </a:solidFill>
                <a:latin typeface="Arial"/>
                <a:cs typeface="Arial"/>
                <a:hlinkClick r:id="rId13"/>
              </a:rPr>
              <a:t>m/</a:t>
            </a:r>
            <a:r>
              <a:rPr sz="1500" dirty="0" err="1" smtClean="0">
                <a:solidFill>
                  <a:srgbClr val="3E3E3E"/>
                </a:solidFill>
                <a:latin typeface="Arial"/>
                <a:cs typeface="Arial"/>
                <a:hlinkClick r:id="rId13"/>
              </a:rPr>
              <a:t>uscensusbure</a:t>
            </a:r>
            <a:r>
              <a:rPr sz="1500" spc="5" dirty="0" err="1" smtClean="0">
                <a:solidFill>
                  <a:srgbClr val="3E3E3E"/>
                </a:solidFill>
                <a:latin typeface="Arial"/>
                <a:cs typeface="Arial"/>
                <a:hlinkClick r:id="rId13"/>
              </a:rPr>
              <a:t>a</a:t>
            </a:r>
            <a:r>
              <a:rPr sz="1500" dirty="0" err="1" smtClean="0">
                <a:solidFill>
                  <a:srgbClr val="3E3E3E"/>
                </a:solidFill>
                <a:latin typeface="Arial"/>
                <a:cs typeface="Arial"/>
                <a:hlinkClick r:id="rId13"/>
              </a:rPr>
              <a:t>u</a:t>
            </a:r>
            <a:endParaRPr lang="en-US" sz="1500" dirty="0" smtClean="0">
              <a:solidFill>
                <a:srgbClr val="3E3E3E"/>
              </a:solidFill>
              <a:latin typeface="Arial"/>
              <a:cs typeface="Arial"/>
            </a:endParaRPr>
          </a:p>
          <a:p>
            <a:pPr marL="12700"/>
            <a:endParaRPr sz="1500" dirty="0">
              <a:solidFill>
                <a:prstClr val="black"/>
              </a:solidFill>
              <a:latin typeface="Arial"/>
              <a:cs typeface="Arial"/>
            </a:endParaRPr>
          </a:p>
          <a:p>
            <a:pPr marL="12700" marR="5080">
              <a:lnSpc>
                <a:spcPct val="320000"/>
              </a:lnSpc>
              <a:spcBef>
                <a:spcPts val="285"/>
              </a:spcBef>
            </a:pPr>
            <a:r>
              <a:rPr sz="1500" dirty="0">
                <a:solidFill>
                  <a:srgbClr val="3E3E3E"/>
                </a:solidFill>
                <a:latin typeface="Arial"/>
                <a:cs typeface="Arial"/>
                <a:hlinkClick r:id="rId14"/>
              </a:rPr>
              <a:t>you</a:t>
            </a:r>
            <a:r>
              <a:rPr sz="1500" spc="-5" dirty="0">
                <a:solidFill>
                  <a:srgbClr val="3E3E3E"/>
                </a:solidFill>
                <a:latin typeface="Arial"/>
                <a:cs typeface="Arial"/>
                <a:hlinkClick r:id="rId14"/>
              </a:rPr>
              <a:t>t</a:t>
            </a:r>
            <a:r>
              <a:rPr sz="1500" dirty="0">
                <a:solidFill>
                  <a:srgbClr val="3E3E3E"/>
                </a:solidFill>
                <a:latin typeface="Arial"/>
                <a:cs typeface="Arial"/>
                <a:hlinkClick r:id="rId14"/>
              </a:rPr>
              <a:t>ube</a:t>
            </a:r>
            <a:r>
              <a:rPr sz="1500" spc="-5" dirty="0">
                <a:solidFill>
                  <a:srgbClr val="3E3E3E"/>
                </a:solidFill>
                <a:latin typeface="Arial"/>
                <a:cs typeface="Arial"/>
                <a:hlinkClick r:id="rId14"/>
              </a:rPr>
              <a:t>.</a:t>
            </a:r>
            <a:r>
              <a:rPr sz="1500" dirty="0">
                <a:solidFill>
                  <a:srgbClr val="3E3E3E"/>
                </a:solidFill>
                <a:latin typeface="Arial"/>
                <a:cs typeface="Arial"/>
                <a:hlinkClick r:id="rId14"/>
              </a:rPr>
              <a:t>co</a:t>
            </a:r>
            <a:r>
              <a:rPr sz="1500" spc="-5" dirty="0">
                <a:solidFill>
                  <a:srgbClr val="3E3E3E"/>
                </a:solidFill>
                <a:latin typeface="Arial"/>
                <a:cs typeface="Arial"/>
                <a:hlinkClick r:id="rId14"/>
              </a:rPr>
              <a:t>m/</a:t>
            </a:r>
            <a:r>
              <a:rPr sz="1500" dirty="0">
                <a:solidFill>
                  <a:srgbClr val="3E3E3E"/>
                </a:solidFill>
                <a:latin typeface="Arial"/>
                <a:cs typeface="Arial"/>
                <a:hlinkClick r:id="rId14"/>
              </a:rPr>
              <a:t>use</a:t>
            </a:r>
            <a:r>
              <a:rPr sz="1500" spc="-5" dirty="0">
                <a:solidFill>
                  <a:srgbClr val="3E3E3E"/>
                </a:solidFill>
                <a:latin typeface="Arial"/>
                <a:cs typeface="Arial"/>
                <a:hlinkClick r:id="rId14"/>
              </a:rPr>
              <a:t>r/</a:t>
            </a:r>
            <a:r>
              <a:rPr sz="1500" dirty="0">
                <a:solidFill>
                  <a:srgbClr val="3E3E3E"/>
                </a:solidFill>
                <a:latin typeface="Arial"/>
                <a:cs typeface="Arial"/>
                <a:hlinkClick r:id="rId14"/>
              </a:rPr>
              <a:t>us</a:t>
            </a:r>
            <a:r>
              <a:rPr sz="1500" spc="5" dirty="0">
                <a:solidFill>
                  <a:srgbClr val="3E3E3E"/>
                </a:solidFill>
                <a:latin typeface="Arial"/>
                <a:cs typeface="Arial"/>
                <a:hlinkClick r:id="rId14"/>
              </a:rPr>
              <a:t>c</a:t>
            </a:r>
            <a:r>
              <a:rPr sz="1500" dirty="0">
                <a:solidFill>
                  <a:srgbClr val="3E3E3E"/>
                </a:solidFill>
                <a:latin typeface="Arial"/>
                <a:cs typeface="Arial"/>
                <a:hlinkClick r:id="rId14"/>
              </a:rPr>
              <a:t>en</a:t>
            </a:r>
            <a:r>
              <a:rPr sz="1500" spc="5" dirty="0">
                <a:solidFill>
                  <a:srgbClr val="3E3E3E"/>
                </a:solidFill>
                <a:latin typeface="Arial"/>
                <a:cs typeface="Arial"/>
                <a:hlinkClick r:id="rId14"/>
              </a:rPr>
              <a:t>s</a:t>
            </a:r>
            <a:r>
              <a:rPr sz="1500" dirty="0">
                <a:solidFill>
                  <a:srgbClr val="3E3E3E"/>
                </a:solidFill>
                <a:latin typeface="Arial"/>
                <a:cs typeface="Arial"/>
                <a:hlinkClick r:id="rId14"/>
              </a:rPr>
              <a:t>us</a:t>
            </a:r>
            <a:r>
              <a:rPr sz="1500" spc="5" dirty="0">
                <a:solidFill>
                  <a:srgbClr val="3E3E3E"/>
                </a:solidFill>
                <a:latin typeface="Arial"/>
                <a:cs typeface="Arial"/>
                <a:hlinkClick r:id="rId14"/>
              </a:rPr>
              <a:t>b</a:t>
            </a:r>
            <a:r>
              <a:rPr sz="1500" dirty="0">
                <a:solidFill>
                  <a:srgbClr val="3E3E3E"/>
                </a:solidFill>
                <a:latin typeface="Arial"/>
                <a:cs typeface="Arial"/>
                <a:hlinkClick r:id="rId14"/>
              </a:rPr>
              <a:t>ure</a:t>
            </a:r>
            <a:r>
              <a:rPr sz="1500" spc="5" dirty="0">
                <a:solidFill>
                  <a:srgbClr val="3E3E3E"/>
                </a:solidFill>
                <a:latin typeface="Arial"/>
                <a:cs typeface="Arial"/>
                <a:hlinkClick r:id="rId14"/>
              </a:rPr>
              <a:t>a</a:t>
            </a:r>
            <a:r>
              <a:rPr sz="1500" dirty="0">
                <a:solidFill>
                  <a:srgbClr val="3E3E3E"/>
                </a:solidFill>
                <a:latin typeface="Arial"/>
                <a:cs typeface="Arial"/>
                <a:hlinkClick r:id="rId14"/>
              </a:rPr>
              <a:t>u</a:t>
            </a:r>
            <a:r>
              <a:rPr sz="1500" dirty="0">
                <a:solidFill>
                  <a:srgbClr val="3E3E3E"/>
                </a:solidFill>
                <a:latin typeface="Arial"/>
                <a:cs typeface="Arial"/>
              </a:rPr>
              <a:t> </a:t>
            </a:r>
            <a:r>
              <a:rPr sz="1500" dirty="0">
                <a:solidFill>
                  <a:srgbClr val="3E3E3E"/>
                </a:solidFill>
                <a:latin typeface="Arial"/>
                <a:cs typeface="Arial"/>
                <a:hlinkClick r:id="rId15"/>
              </a:rPr>
              <a:t>ins</a:t>
            </a:r>
            <a:r>
              <a:rPr sz="1500" spc="-5" dirty="0">
                <a:solidFill>
                  <a:srgbClr val="3E3E3E"/>
                </a:solidFill>
                <a:latin typeface="Arial"/>
                <a:cs typeface="Arial"/>
                <a:hlinkClick r:id="rId15"/>
              </a:rPr>
              <a:t>t</a:t>
            </a:r>
            <a:r>
              <a:rPr sz="1500" dirty="0">
                <a:solidFill>
                  <a:srgbClr val="3E3E3E"/>
                </a:solidFill>
                <a:latin typeface="Arial"/>
                <a:cs typeface="Arial"/>
                <a:hlinkClick r:id="rId15"/>
              </a:rPr>
              <a:t>ag</a:t>
            </a:r>
            <a:r>
              <a:rPr sz="1500" spc="-5" dirty="0">
                <a:solidFill>
                  <a:srgbClr val="3E3E3E"/>
                </a:solidFill>
                <a:latin typeface="Arial"/>
                <a:cs typeface="Arial"/>
                <a:hlinkClick r:id="rId15"/>
              </a:rPr>
              <a:t>r</a:t>
            </a:r>
            <a:r>
              <a:rPr sz="1500" dirty="0">
                <a:solidFill>
                  <a:srgbClr val="3E3E3E"/>
                </a:solidFill>
                <a:latin typeface="Arial"/>
                <a:cs typeface="Arial"/>
                <a:hlinkClick r:id="rId15"/>
              </a:rPr>
              <a:t>a</a:t>
            </a:r>
            <a:r>
              <a:rPr sz="1500" spc="-5" dirty="0">
                <a:solidFill>
                  <a:srgbClr val="3E3E3E"/>
                </a:solidFill>
                <a:latin typeface="Arial"/>
                <a:cs typeface="Arial"/>
                <a:hlinkClick r:id="rId15"/>
              </a:rPr>
              <a:t>m.</a:t>
            </a:r>
            <a:r>
              <a:rPr sz="1500" dirty="0">
                <a:solidFill>
                  <a:srgbClr val="3E3E3E"/>
                </a:solidFill>
                <a:latin typeface="Arial"/>
                <a:cs typeface="Arial"/>
                <a:hlinkClick r:id="rId15"/>
              </a:rPr>
              <a:t>co</a:t>
            </a:r>
            <a:r>
              <a:rPr sz="1500" spc="-5" dirty="0">
                <a:solidFill>
                  <a:srgbClr val="3E3E3E"/>
                </a:solidFill>
                <a:latin typeface="Arial"/>
                <a:cs typeface="Arial"/>
                <a:hlinkClick r:id="rId15"/>
              </a:rPr>
              <a:t>m/</a:t>
            </a:r>
            <a:r>
              <a:rPr sz="1500" dirty="0">
                <a:solidFill>
                  <a:srgbClr val="3E3E3E"/>
                </a:solidFill>
                <a:latin typeface="Arial"/>
                <a:cs typeface="Arial"/>
                <a:hlinkClick r:id="rId15"/>
              </a:rPr>
              <a:t>uscen</a:t>
            </a:r>
            <a:r>
              <a:rPr sz="1500" spc="5" dirty="0">
                <a:solidFill>
                  <a:srgbClr val="3E3E3E"/>
                </a:solidFill>
                <a:latin typeface="Arial"/>
                <a:cs typeface="Arial"/>
                <a:hlinkClick r:id="rId15"/>
              </a:rPr>
              <a:t>s</a:t>
            </a:r>
            <a:r>
              <a:rPr sz="1500" dirty="0">
                <a:solidFill>
                  <a:srgbClr val="3E3E3E"/>
                </a:solidFill>
                <a:latin typeface="Arial"/>
                <a:cs typeface="Arial"/>
                <a:hlinkClick r:id="rId15"/>
              </a:rPr>
              <a:t>us</a:t>
            </a:r>
            <a:r>
              <a:rPr sz="1500" spc="5" dirty="0">
                <a:solidFill>
                  <a:srgbClr val="3E3E3E"/>
                </a:solidFill>
                <a:latin typeface="Arial"/>
                <a:cs typeface="Arial"/>
                <a:hlinkClick r:id="rId15"/>
              </a:rPr>
              <a:t>b</a:t>
            </a:r>
            <a:r>
              <a:rPr sz="1500" dirty="0">
                <a:solidFill>
                  <a:srgbClr val="3E3E3E"/>
                </a:solidFill>
                <a:latin typeface="Arial"/>
                <a:cs typeface="Arial"/>
                <a:hlinkClick r:id="rId15"/>
              </a:rPr>
              <a:t>ure</a:t>
            </a:r>
            <a:r>
              <a:rPr sz="1500" spc="5" dirty="0">
                <a:solidFill>
                  <a:srgbClr val="3E3E3E"/>
                </a:solidFill>
                <a:latin typeface="Arial"/>
                <a:cs typeface="Arial"/>
                <a:hlinkClick r:id="rId15"/>
              </a:rPr>
              <a:t>a</a:t>
            </a:r>
            <a:r>
              <a:rPr sz="1500" dirty="0">
                <a:solidFill>
                  <a:srgbClr val="3E3E3E"/>
                </a:solidFill>
                <a:latin typeface="Arial"/>
                <a:cs typeface="Arial"/>
                <a:hlinkClick r:id="rId15"/>
              </a:rPr>
              <a:t>u</a:t>
            </a:r>
            <a:endParaRPr sz="1500" dirty="0">
              <a:solidFill>
                <a:prstClr val="black"/>
              </a:solidFill>
              <a:latin typeface="Arial"/>
              <a:cs typeface="Arial"/>
            </a:endParaRPr>
          </a:p>
        </p:txBody>
      </p:sp>
      <p:sp>
        <p:nvSpPr>
          <p:cNvPr id="17" name="object 16"/>
          <p:cNvSpPr txBox="1"/>
          <p:nvPr/>
        </p:nvSpPr>
        <p:spPr>
          <a:xfrm>
            <a:off x="6786645" y="4642249"/>
            <a:ext cx="2620010" cy="230832"/>
          </a:xfrm>
          <a:prstGeom prst="rect">
            <a:avLst/>
          </a:prstGeom>
        </p:spPr>
        <p:txBody>
          <a:bodyPr vert="horz" wrap="square" lIns="0" tIns="0" rIns="0" bIns="0" rtlCol="0">
            <a:spAutoFit/>
          </a:bodyPr>
          <a:lstStyle/>
          <a:p>
            <a:pPr marL="12700"/>
            <a:r>
              <a:rPr sz="1500" dirty="0">
                <a:solidFill>
                  <a:srgbClr val="3E3E3E"/>
                </a:solidFill>
                <a:latin typeface="Arial"/>
                <a:cs typeface="Arial"/>
                <a:hlinkClick r:id="rId16"/>
              </a:rPr>
              <a:t>pin</a:t>
            </a:r>
            <a:r>
              <a:rPr sz="1500" spc="-5" dirty="0">
                <a:solidFill>
                  <a:srgbClr val="3E3E3E"/>
                </a:solidFill>
                <a:latin typeface="Arial"/>
                <a:cs typeface="Arial"/>
                <a:hlinkClick r:id="rId16"/>
              </a:rPr>
              <a:t>t</a:t>
            </a:r>
            <a:r>
              <a:rPr sz="1500" dirty="0">
                <a:solidFill>
                  <a:srgbClr val="3E3E3E"/>
                </a:solidFill>
                <a:latin typeface="Arial"/>
                <a:cs typeface="Arial"/>
                <a:hlinkClick r:id="rId16"/>
              </a:rPr>
              <a:t>e</a:t>
            </a:r>
            <a:r>
              <a:rPr sz="1500" spc="-5" dirty="0">
                <a:solidFill>
                  <a:srgbClr val="3E3E3E"/>
                </a:solidFill>
                <a:latin typeface="Arial"/>
                <a:cs typeface="Arial"/>
                <a:hlinkClick r:id="rId16"/>
              </a:rPr>
              <a:t>r</a:t>
            </a:r>
            <a:r>
              <a:rPr sz="1500" dirty="0">
                <a:solidFill>
                  <a:srgbClr val="3E3E3E"/>
                </a:solidFill>
                <a:latin typeface="Arial"/>
                <a:cs typeface="Arial"/>
                <a:hlinkClick r:id="rId16"/>
              </a:rPr>
              <a:t>es</a:t>
            </a:r>
            <a:r>
              <a:rPr sz="1500" spc="-5" dirty="0">
                <a:solidFill>
                  <a:srgbClr val="3E3E3E"/>
                </a:solidFill>
                <a:latin typeface="Arial"/>
                <a:cs typeface="Arial"/>
                <a:hlinkClick r:id="rId16"/>
              </a:rPr>
              <a:t>t.</a:t>
            </a:r>
            <a:r>
              <a:rPr sz="1500" dirty="0">
                <a:solidFill>
                  <a:srgbClr val="3E3E3E"/>
                </a:solidFill>
                <a:latin typeface="Arial"/>
                <a:cs typeface="Arial"/>
                <a:hlinkClick r:id="rId16"/>
              </a:rPr>
              <a:t>co</a:t>
            </a:r>
            <a:r>
              <a:rPr sz="1500" spc="-5" dirty="0">
                <a:solidFill>
                  <a:srgbClr val="3E3E3E"/>
                </a:solidFill>
                <a:latin typeface="Arial"/>
                <a:cs typeface="Arial"/>
                <a:hlinkClick r:id="rId16"/>
              </a:rPr>
              <a:t>m/</a:t>
            </a:r>
            <a:r>
              <a:rPr sz="1500" dirty="0">
                <a:solidFill>
                  <a:srgbClr val="3E3E3E"/>
                </a:solidFill>
                <a:latin typeface="Arial"/>
                <a:cs typeface="Arial"/>
                <a:hlinkClick r:id="rId16"/>
              </a:rPr>
              <a:t>uscensu</a:t>
            </a:r>
            <a:r>
              <a:rPr sz="1500" spc="5" dirty="0">
                <a:solidFill>
                  <a:srgbClr val="3E3E3E"/>
                </a:solidFill>
                <a:latin typeface="Arial"/>
                <a:cs typeface="Arial"/>
                <a:hlinkClick r:id="rId16"/>
              </a:rPr>
              <a:t>s</a:t>
            </a:r>
            <a:r>
              <a:rPr sz="1500" dirty="0">
                <a:solidFill>
                  <a:srgbClr val="3E3E3E"/>
                </a:solidFill>
                <a:latin typeface="Arial"/>
                <a:cs typeface="Arial"/>
                <a:hlinkClick r:id="rId16"/>
              </a:rPr>
              <a:t>b</a:t>
            </a:r>
            <a:r>
              <a:rPr sz="1500" spc="5" dirty="0">
                <a:solidFill>
                  <a:srgbClr val="3E3E3E"/>
                </a:solidFill>
                <a:latin typeface="Arial"/>
                <a:cs typeface="Arial"/>
                <a:hlinkClick r:id="rId16"/>
              </a:rPr>
              <a:t>u</a:t>
            </a:r>
            <a:r>
              <a:rPr sz="1500" spc="-5" dirty="0">
                <a:solidFill>
                  <a:srgbClr val="3E3E3E"/>
                </a:solidFill>
                <a:latin typeface="Arial"/>
                <a:cs typeface="Arial"/>
                <a:hlinkClick r:id="rId16"/>
              </a:rPr>
              <a:t>r</a:t>
            </a:r>
            <a:r>
              <a:rPr sz="1500" spc="5" dirty="0">
                <a:solidFill>
                  <a:srgbClr val="3E3E3E"/>
                </a:solidFill>
                <a:latin typeface="Arial"/>
                <a:cs typeface="Arial"/>
                <a:hlinkClick r:id="rId16"/>
              </a:rPr>
              <a:t>e</a:t>
            </a:r>
            <a:r>
              <a:rPr sz="1500" dirty="0">
                <a:solidFill>
                  <a:srgbClr val="3E3E3E"/>
                </a:solidFill>
                <a:latin typeface="Arial"/>
                <a:cs typeface="Arial"/>
                <a:hlinkClick r:id="rId16"/>
              </a:rPr>
              <a:t>au</a:t>
            </a:r>
            <a:endParaRPr sz="1500" dirty="0">
              <a:solidFill>
                <a:prstClr val="black"/>
              </a:solidFill>
              <a:latin typeface="Arial"/>
              <a:cs typeface="Arial"/>
            </a:endParaRPr>
          </a:p>
        </p:txBody>
      </p:sp>
      <p:sp>
        <p:nvSpPr>
          <p:cNvPr id="18" name="object 17"/>
          <p:cNvSpPr txBox="1"/>
          <p:nvPr/>
        </p:nvSpPr>
        <p:spPr>
          <a:xfrm>
            <a:off x="6786646" y="5549576"/>
            <a:ext cx="3491865" cy="230832"/>
          </a:xfrm>
          <a:prstGeom prst="rect">
            <a:avLst/>
          </a:prstGeom>
        </p:spPr>
        <p:txBody>
          <a:bodyPr vert="horz" wrap="square" lIns="0" tIns="0" rIns="0" bIns="0" rtlCol="0">
            <a:spAutoFit/>
          </a:bodyPr>
          <a:lstStyle/>
          <a:p>
            <a:pPr marL="12700"/>
            <a:r>
              <a:rPr sz="1500" dirty="0">
                <a:solidFill>
                  <a:srgbClr val="3E3E3E"/>
                </a:solidFill>
                <a:latin typeface="Arial"/>
                <a:cs typeface="Arial"/>
                <a:hlinkClick r:id="rId17"/>
              </a:rPr>
              <a:t>linkedin</a:t>
            </a:r>
            <a:r>
              <a:rPr sz="1500" spc="-5" dirty="0">
                <a:solidFill>
                  <a:srgbClr val="3E3E3E"/>
                </a:solidFill>
                <a:latin typeface="Arial"/>
                <a:cs typeface="Arial"/>
                <a:hlinkClick r:id="rId17"/>
              </a:rPr>
              <a:t>.</a:t>
            </a:r>
            <a:r>
              <a:rPr sz="1500" dirty="0">
                <a:solidFill>
                  <a:srgbClr val="3E3E3E"/>
                </a:solidFill>
                <a:latin typeface="Arial"/>
                <a:cs typeface="Arial"/>
                <a:hlinkClick r:id="rId17"/>
              </a:rPr>
              <a:t>co</a:t>
            </a:r>
            <a:r>
              <a:rPr sz="1500" spc="-5" dirty="0">
                <a:solidFill>
                  <a:srgbClr val="3E3E3E"/>
                </a:solidFill>
                <a:latin typeface="Arial"/>
                <a:cs typeface="Arial"/>
                <a:hlinkClick r:id="rId17"/>
              </a:rPr>
              <a:t>m/</a:t>
            </a:r>
            <a:r>
              <a:rPr sz="1500" dirty="0">
                <a:solidFill>
                  <a:srgbClr val="3E3E3E"/>
                </a:solidFill>
                <a:latin typeface="Arial"/>
                <a:cs typeface="Arial"/>
                <a:hlinkClick r:id="rId17"/>
              </a:rPr>
              <a:t>co</a:t>
            </a:r>
            <a:r>
              <a:rPr sz="1500" spc="-5" dirty="0">
                <a:solidFill>
                  <a:srgbClr val="3E3E3E"/>
                </a:solidFill>
                <a:latin typeface="Arial"/>
                <a:cs typeface="Arial"/>
                <a:hlinkClick r:id="rId17"/>
              </a:rPr>
              <a:t>m</a:t>
            </a:r>
            <a:r>
              <a:rPr sz="1500" spc="5" dirty="0">
                <a:solidFill>
                  <a:srgbClr val="3E3E3E"/>
                </a:solidFill>
                <a:latin typeface="Arial"/>
                <a:cs typeface="Arial"/>
                <a:hlinkClick r:id="rId17"/>
              </a:rPr>
              <a:t>p</a:t>
            </a:r>
            <a:r>
              <a:rPr sz="1500" dirty="0">
                <a:solidFill>
                  <a:srgbClr val="3E3E3E"/>
                </a:solidFill>
                <a:latin typeface="Arial"/>
                <a:cs typeface="Arial"/>
                <a:hlinkClick r:id="rId17"/>
              </a:rPr>
              <a:t>any/us</a:t>
            </a:r>
            <a:r>
              <a:rPr sz="1500" spc="-5" dirty="0">
                <a:solidFill>
                  <a:srgbClr val="3E3E3E"/>
                </a:solidFill>
                <a:latin typeface="Arial"/>
                <a:cs typeface="Arial"/>
                <a:hlinkClick r:id="rId17"/>
              </a:rPr>
              <a:t>-</a:t>
            </a:r>
            <a:r>
              <a:rPr sz="1500" dirty="0">
                <a:solidFill>
                  <a:srgbClr val="3E3E3E"/>
                </a:solidFill>
                <a:latin typeface="Arial"/>
                <a:cs typeface="Arial"/>
                <a:hlinkClick r:id="rId17"/>
              </a:rPr>
              <a:t>c</a:t>
            </a:r>
            <a:r>
              <a:rPr sz="1500" spc="5" dirty="0">
                <a:solidFill>
                  <a:srgbClr val="3E3E3E"/>
                </a:solidFill>
                <a:latin typeface="Arial"/>
                <a:cs typeface="Arial"/>
                <a:hlinkClick r:id="rId17"/>
              </a:rPr>
              <a:t>e</a:t>
            </a:r>
            <a:r>
              <a:rPr sz="1500" dirty="0">
                <a:solidFill>
                  <a:srgbClr val="3E3E3E"/>
                </a:solidFill>
                <a:latin typeface="Arial"/>
                <a:cs typeface="Arial"/>
                <a:hlinkClick r:id="rId17"/>
              </a:rPr>
              <a:t>n</a:t>
            </a:r>
            <a:r>
              <a:rPr sz="1500" spc="5" dirty="0">
                <a:solidFill>
                  <a:srgbClr val="3E3E3E"/>
                </a:solidFill>
                <a:latin typeface="Arial"/>
                <a:cs typeface="Arial"/>
                <a:hlinkClick r:id="rId17"/>
              </a:rPr>
              <a:t>s</a:t>
            </a:r>
            <a:r>
              <a:rPr sz="1500" dirty="0">
                <a:solidFill>
                  <a:srgbClr val="3E3E3E"/>
                </a:solidFill>
                <a:latin typeface="Arial"/>
                <a:cs typeface="Arial"/>
                <a:hlinkClick r:id="rId17"/>
              </a:rPr>
              <a:t>us-bur</a:t>
            </a:r>
            <a:r>
              <a:rPr sz="1500" spc="5" dirty="0">
                <a:solidFill>
                  <a:srgbClr val="3E3E3E"/>
                </a:solidFill>
                <a:latin typeface="Arial"/>
                <a:cs typeface="Arial"/>
                <a:hlinkClick r:id="rId17"/>
              </a:rPr>
              <a:t>e</a:t>
            </a:r>
            <a:r>
              <a:rPr sz="1500" dirty="0">
                <a:solidFill>
                  <a:srgbClr val="3E3E3E"/>
                </a:solidFill>
                <a:latin typeface="Arial"/>
                <a:cs typeface="Arial"/>
                <a:hlinkClick r:id="rId17"/>
              </a:rPr>
              <a:t>au</a:t>
            </a:r>
            <a:endParaRPr sz="1500" dirty="0">
              <a:solidFill>
                <a:prstClr val="black"/>
              </a:solidFill>
              <a:latin typeface="Arial"/>
              <a:cs typeface="Arial"/>
            </a:endParaRPr>
          </a:p>
        </p:txBody>
      </p:sp>
      <p:sp>
        <p:nvSpPr>
          <p:cNvPr id="19" name="object 13"/>
          <p:cNvSpPr/>
          <p:nvPr/>
        </p:nvSpPr>
        <p:spPr>
          <a:xfrm>
            <a:off x="6056294" y="5428576"/>
            <a:ext cx="662675" cy="570541"/>
          </a:xfrm>
          <a:prstGeom prst="rect">
            <a:avLst/>
          </a:prstGeom>
          <a:blipFill>
            <a:blip r:embed="rId18" cstate="print"/>
            <a:srcRect/>
            <a:stretch>
              <a:fillRect l="-22416" t="-21900" r="-22222" b="-20072"/>
            </a:stretch>
          </a:blipFill>
        </p:spPr>
        <p:txBody>
          <a:bodyPr wrap="square" lIns="0" tIns="0" rIns="0" bIns="0" rtlCol="0"/>
          <a:lstStyle/>
          <a:p>
            <a:endParaRPr/>
          </a:p>
        </p:txBody>
      </p:sp>
      <p:pic>
        <p:nvPicPr>
          <p:cNvPr id="20" name="Picture 19"/>
          <p:cNvPicPr>
            <a:picLocks noChangeAspect="1"/>
          </p:cNvPicPr>
          <p:nvPr/>
        </p:nvPicPr>
        <p:blipFill>
          <a:blip r:embed="rId19"/>
          <a:stretch>
            <a:fillRect/>
          </a:stretch>
        </p:blipFill>
        <p:spPr>
          <a:xfrm>
            <a:off x="1797716" y="1540783"/>
            <a:ext cx="923637" cy="609600"/>
          </a:xfrm>
          <a:prstGeom prst="rect">
            <a:avLst/>
          </a:prstGeom>
        </p:spPr>
      </p:pic>
    </p:spTree>
    <p:extLst>
      <p:ext uri="{BB962C8B-B14F-4D97-AF65-F5344CB8AC3E}">
        <p14:creationId xmlns:p14="http://schemas.microsoft.com/office/powerpoint/2010/main" val="146697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1143000"/>
            <a:ext cx="6019800" cy="4862870"/>
          </a:xfrm>
          <a:prstGeom prst="rect">
            <a:avLst/>
          </a:prstGeom>
        </p:spPr>
        <p:txBody>
          <a:bodyPr wrap="square">
            <a:spAutoFit/>
          </a:bodyPr>
          <a:lstStyle/>
          <a:p>
            <a:pPr algn="ctr" defTabSz="914172">
              <a:defRPr/>
            </a:pPr>
            <a:r>
              <a:rPr lang="en-US" sz="2000" b="1" dirty="0">
                <a:solidFill>
                  <a:schemeClr val="tx1">
                    <a:lumMod val="75000"/>
                    <a:lumOff val="25000"/>
                  </a:schemeClr>
                </a:solidFill>
                <a:cs typeface="Arial" pitchFamily="34" charset="0"/>
              </a:rPr>
              <a:t>U.S. Census Bureau</a:t>
            </a:r>
          </a:p>
          <a:p>
            <a:pPr algn="ctr" defTabSz="914172">
              <a:lnSpc>
                <a:spcPct val="50000"/>
              </a:lnSpc>
              <a:spcBef>
                <a:spcPct val="50000"/>
              </a:spcBef>
              <a:defRPr/>
            </a:pPr>
            <a:r>
              <a:rPr lang="en-US" sz="2000" b="1" dirty="0">
                <a:solidFill>
                  <a:schemeClr val="tx1">
                    <a:lumMod val="75000"/>
                    <a:lumOff val="25000"/>
                  </a:schemeClr>
                </a:solidFill>
                <a:cs typeface="Arial" pitchFamily="34" charset="0"/>
              </a:rPr>
              <a:t>Data Dissemination </a:t>
            </a:r>
            <a:r>
              <a:rPr lang="en-US" sz="2000" b="1" dirty="0" smtClean="0">
                <a:solidFill>
                  <a:schemeClr val="tx1">
                    <a:lumMod val="75000"/>
                    <a:lumOff val="25000"/>
                  </a:schemeClr>
                </a:solidFill>
                <a:cs typeface="Arial" pitchFamily="34" charset="0"/>
              </a:rPr>
              <a:t>Specialist</a:t>
            </a:r>
            <a:endParaRPr lang="en-US" sz="2000" b="1" dirty="0">
              <a:solidFill>
                <a:schemeClr val="tx1">
                  <a:lumMod val="75000"/>
                  <a:lumOff val="25000"/>
                </a:schemeClr>
              </a:solidFill>
              <a:cs typeface="Arial" pitchFamily="34" charset="0"/>
            </a:endParaRPr>
          </a:p>
          <a:p>
            <a:pPr algn="ctr" defTabSz="914172">
              <a:lnSpc>
                <a:spcPct val="50000"/>
              </a:lnSpc>
              <a:spcBef>
                <a:spcPct val="50000"/>
              </a:spcBef>
              <a:defRPr/>
            </a:pPr>
            <a:endParaRPr lang="en-US"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endParaRPr>
          </a:p>
          <a:p>
            <a:pPr algn="ctr" defTabSz="914172">
              <a:lnSpc>
                <a:spcPct val="50000"/>
              </a:lnSpc>
              <a:spcBef>
                <a:spcPct val="50000"/>
              </a:spcBef>
              <a:defRPr/>
            </a:pPr>
            <a:r>
              <a:rPr lang="en-US" sz="3500" b="1" dirty="0">
                <a:solidFill>
                  <a:schemeClr val="tx1">
                    <a:lumMod val="75000"/>
                    <a:lumOff val="25000"/>
                  </a:schemeClr>
                </a:solidFill>
                <a:cs typeface="Arial" panose="020B0604020202020204" pitchFamily="34" charset="0"/>
              </a:rPr>
              <a:t>Eric Coyle</a:t>
            </a:r>
          </a:p>
          <a:p>
            <a:pPr algn="ctr" defTabSz="914172">
              <a:lnSpc>
                <a:spcPct val="50000"/>
              </a:lnSpc>
              <a:spcBef>
                <a:spcPct val="50000"/>
              </a:spcBef>
              <a:defRPr/>
            </a:pPr>
            <a:r>
              <a:rPr lang="en-US" sz="2400" b="1" dirty="0">
                <a:solidFill>
                  <a:srgbClr val="C00000"/>
                </a:solidFill>
                <a:cs typeface="Arial" pitchFamily="34" charset="0"/>
              </a:rPr>
              <a:t> </a:t>
            </a:r>
            <a:r>
              <a:rPr lang="en-US" sz="2400" b="1" dirty="0">
                <a:solidFill>
                  <a:schemeClr val="accent3">
                    <a:lumMod val="75000"/>
                  </a:schemeClr>
                </a:solidFill>
                <a:cs typeface="Arial" pitchFamily="34" charset="0"/>
              </a:rPr>
              <a:t>(702) 236-3202 </a:t>
            </a:r>
          </a:p>
          <a:p>
            <a:pPr algn="ctr" defTabSz="914172">
              <a:lnSpc>
                <a:spcPct val="50000"/>
              </a:lnSpc>
              <a:spcBef>
                <a:spcPct val="50000"/>
              </a:spcBef>
              <a:defRPr/>
            </a:pPr>
            <a:r>
              <a:rPr lang="en-US" sz="2000" dirty="0">
                <a:solidFill>
                  <a:srgbClr val="C00000"/>
                </a:solidFill>
                <a:effectLst>
                  <a:outerShdw blurRad="38100" dist="38100" dir="2700000" algn="tl">
                    <a:srgbClr val="000000"/>
                  </a:outerShdw>
                </a:effectLst>
                <a:cs typeface="Arial" panose="020B0604020202020204" pitchFamily="34" charset="0"/>
              </a:rPr>
              <a:t> </a:t>
            </a:r>
            <a:r>
              <a:rPr lang="en-US" sz="2400" dirty="0">
                <a:cs typeface="Arial" pitchFamily="34" charset="0"/>
                <a:hlinkClick r:id="rId3"/>
              </a:rPr>
              <a:t>eric.a.coyle@census.gov</a:t>
            </a:r>
            <a:endParaRPr lang="en-US" sz="2400" dirty="0">
              <a:cs typeface="Arial" pitchFamily="34" charset="0"/>
            </a:endParaRPr>
          </a:p>
          <a:p>
            <a:pPr algn="ctr" defTabSz="914172">
              <a:lnSpc>
                <a:spcPct val="50000"/>
              </a:lnSpc>
              <a:spcBef>
                <a:spcPct val="50000"/>
              </a:spcBef>
              <a:defRPr/>
            </a:pPr>
            <a:endParaRPr lang="en-US" sz="1000" dirty="0">
              <a:cs typeface="Arial" pitchFamily="34" charset="0"/>
            </a:endParaRPr>
          </a:p>
          <a:p>
            <a:pPr algn="ctr" defTabSz="914172">
              <a:lnSpc>
                <a:spcPct val="50000"/>
              </a:lnSpc>
              <a:spcBef>
                <a:spcPct val="50000"/>
              </a:spcBef>
              <a:defRPr/>
            </a:pPr>
            <a:endParaRPr lang="en-US" sz="1000" dirty="0">
              <a:cs typeface="Arial" pitchFamily="34" charset="0"/>
            </a:endParaRPr>
          </a:p>
          <a:p>
            <a:pPr algn="ctr" defTabSz="914172">
              <a:lnSpc>
                <a:spcPct val="50000"/>
              </a:lnSpc>
              <a:spcBef>
                <a:spcPct val="50000"/>
              </a:spcBef>
              <a:defRPr/>
            </a:pPr>
            <a:endParaRPr lang="en-US" sz="1000" dirty="0">
              <a:cs typeface="Arial" pitchFamily="34" charset="0"/>
            </a:endParaRPr>
          </a:p>
          <a:p>
            <a:pPr algn="ctr" defTabSz="914172">
              <a:lnSpc>
                <a:spcPct val="50000"/>
              </a:lnSpc>
              <a:spcBef>
                <a:spcPct val="50000"/>
              </a:spcBef>
              <a:defRPr/>
            </a:pPr>
            <a:r>
              <a:rPr lang="en-US" sz="2400" b="1" dirty="0">
                <a:solidFill>
                  <a:schemeClr val="tx1">
                    <a:lumMod val="75000"/>
                    <a:lumOff val="25000"/>
                  </a:schemeClr>
                </a:solidFill>
                <a:cs typeface="Arial" pitchFamily="34" charset="0"/>
              </a:rPr>
              <a:t>Additional Assistance:</a:t>
            </a:r>
          </a:p>
          <a:p>
            <a:pPr algn="ctr" defTabSz="914172">
              <a:lnSpc>
                <a:spcPct val="50000"/>
              </a:lnSpc>
              <a:spcBef>
                <a:spcPct val="50000"/>
              </a:spcBef>
              <a:defRPr/>
            </a:pPr>
            <a:endParaRPr lang="en-US" sz="1500" dirty="0">
              <a:solidFill>
                <a:schemeClr val="tx1">
                  <a:lumMod val="75000"/>
                  <a:lumOff val="25000"/>
                </a:schemeClr>
              </a:solidFill>
              <a:cs typeface="Arial" pitchFamily="34" charset="0"/>
            </a:endParaRPr>
          </a:p>
          <a:p>
            <a:pPr algn="ctr" defTabSz="914172">
              <a:lnSpc>
                <a:spcPct val="50000"/>
              </a:lnSpc>
              <a:spcBef>
                <a:spcPct val="50000"/>
              </a:spcBef>
              <a:defRPr/>
            </a:pPr>
            <a:r>
              <a:rPr lang="en-US" sz="2000" b="1" dirty="0">
                <a:solidFill>
                  <a:schemeClr val="tx1">
                    <a:lumMod val="75000"/>
                    <a:lumOff val="25000"/>
                  </a:schemeClr>
                </a:solidFill>
                <a:cs typeface="Arial" pitchFamily="34" charset="0"/>
              </a:rPr>
              <a:t>Toll-free number:</a:t>
            </a:r>
          </a:p>
          <a:p>
            <a:pPr algn="ctr" defTabSz="914172">
              <a:lnSpc>
                <a:spcPct val="50000"/>
              </a:lnSpc>
              <a:spcBef>
                <a:spcPct val="50000"/>
              </a:spcBef>
              <a:defRPr/>
            </a:pPr>
            <a:r>
              <a:rPr lang="en-US" b="1" dirty="0">
                <a:solidFill>
                  <a:srgbClr val="C00000"/>
                </a:solidFill>
                <a:cs typeface="Arial" pitchFamily="34" charset="0"/>
              </a:rPr>
              <a:t> </a:t>
            </a:r>
            <a:r>
              <a:rPr lang="en-US" b="1" dirty="0">
                <a:solidFill>
                  <a:schemeClr val="accent3">
                    <a:lumMod val="75000"/>
                  </a:schemeClr>
                </a:solidFill>
                <a:cs typeface="Arial" pitchFamily="34" charset="0"/>
              </a:rPr>
              <a:t>1-844-ASK-DATA (1-844-275-2342)</a:t>
            </a:r>
          </a:p>
          <a:p>
            <a:pPr algn="ctr" defTabSz="914172">
              <a:lnSpc>
                <a:spcPct val="50000"/>
              </a:lnSpc>
              <a:spcBef>
                <a:spcPct val="50000"/>
              </a:spcBef>
              <a:defRPr/>
            </a:pPr>
            <a:endParaRPr lang="en-US" sz="1000" b="1" dirty="0">
              <a:solidFill>
                <a:srgbClr val="C00000"/>
              </a:solidFill>
              <a:cs typeface="Arial" pitchFamily="34" charset="0"/>
            </a:endParaRPr>
          </a:p>
          <a:p>
            <a:pPr algn="ctr" defTabSz="914172">
              <a:lnSpc>
                <a:spcPct val="50000"/>
              </a:lnSpc>
              <a:spcBef>
                <a:spcPct val="50000"/>
              </a:spcBef>
              <a:defRPr/>
            </a:pPr>
            <a:r>
              <a:rPr lang="en-US" sz="2000" dirty="0">
                <a:cs typeface="Arial" pitchFamily="34" charset="0"/>
                <a:hlinkClick r:id="rId4"/>
              </a:rPr>
              <a:t>census.askdata@census.gov</a:t>
            </a:r>
            <a:r>
              <a:rPr lang="en-US" sz="2000" dirty="0">
                <a:cs typeface="Arial" pitchFamily="34" charset="0"/>
              </a:rPr>
              <a:t> </a:t>
            </a:r>
          </a:p>
          <a:p>
            <a:pPr algn="ctr">
              <a:spcBef>
                <a:spcPct val="50000"/>
              </a:spcBef>
              <a:defRPr/>
            </a:pPr>
            <a:endParaRPr lang="en-US" sz="2000" dirty="0">
              <a:cs typeface="Arial"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2006990"/>
            <a:ext cx="2234420" cy="22344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3267" y="2028825"/>
            <a:ext cx="2240280" cy="2240280"/>
          </a:xfrm>
          <a:prstGeom prst="rect">
            <a:avLst/>
          </a:prstGeom>
        </p:spPr>
      </p:pic>
      <p:sp>
        <p:nvSpPr>
          <p:cNvPr id="9" name="Title 1"/>
          <p:cNvSpPr txBox="1">
            <a:spLocks/>
          </p:cNvSpPr>
          <p:nvPr/>
        </p:nvSpPr>
        <p:spPr>
          <a:xfrm>
            <a:off x="545432" y="338760"/>
            <a:ext cx="10972800" cy="133958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Additional Resources:</a:t>
            </a:r>
            <a:br>
              <a:rPr lang="en-US" sz="2400" dirty="0" smtClean="0"/>
            </a:br>
            <a:r>
              <a:rPr lang="en-US" sz="2000" dirty="0" smtClean="0">
                <a:solidFill>
                  <a:schemeClr val="accent1"/>
                </a:solidFill>
              </a:rPr>
              <a:t>Want Free Training?</a:t>
            </a:r>
            <a:endParaRPr lang="en-US" sz="2000" dirty="0" smtClean="0">
              <a:solidFill>
                <a:schemeClr val="tx1">
                  <a:lumMod val="75000"/>
                  <a:lumOff val="25000"/>
                </a:schemeClr>
              </a:solidFill>
            </a:endParaRPr>
          </a:p>
          <a:p>
            <a:r>
              <a:rPr lang="en-US" sz="2000" dirty="0" smtClean="0">
                <a:solidFill>
                  <a:schemeClr val="accent1"/>
                </a:solidFill>
              </a:rPr>
              <a:t>Need Local Stats?</a:t>
            </a:r>
            <a:endParaRPr lang="en-US" sz="2000" dirty="0">
              <a:solidFill>
                <a:schemeClr val="accent1"/>
              </a:solidFill>
            </a:endParaRPr>
          </a:p>
        </p:txBody>
      </p:sp>
    </p:spTree>
    <p:extLst>
      <p:ext uri="{BB962C8B-B14F-4D97-AF65-F5344CB8AC3E}">
        <p14:creationId xmlns:p14="http://schemas.microsoft.com/office/powerpoint/2010/main" val="426399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3756" y="202692"/>
            <a:ext cx="4440935" cy="567537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29184" y="198120"/>
            <a:ext cx="4450080" cy="5684520"/>
          </a:xfrm>
          <a:custGeom>
            <a:avLst/>
            <a:gdLst/>
            <a:ahLst/>
            <a:cxnLst/>
            <a:rect l="l" t="t" r="r" b="b"/>
            <a:pathLst>
              <a:path w="4450080" h="5684520">
                <a:moveTo>
                  <a:pt x="0" y="0"/>
                </a:moveTo>
                <a:lnTo>
                  <a:pt x="4450080" y="0"/>
                </a:lnTo>
                <a:lnTo>
                  <a:pt x="4450080" y="5684520"/>
                </a:lnTo>
                <a:lnTo>
                  <a:pt x="0" y="5684520"/>
                </a:lnTo>
                <a:lnTo>
                  <a:pt x="0" y="0"/>
                </a:lnTo>
                <a:close/>
              </a:path>
            </a:pathLst>
          </a:custGeom>
          <a:ln w="9144">
            <a:solidFill>
              <a:srgbClr val="000000"/>
            </a:solidFill>
          </a:ln>
        </p:spPr>
        <p:txBody>
          <a:bodyPr wrap="square" lIns="0" tIns="0" rIns="0" bIns="0" rtlCol="0"/>
          <a:lstStyle/>
          <a:p>
            <a:endParaRPr/>
          </a:p>
        </p:txBody>
      </p:sp>
      <p:sp>
        <p:nvSpPr>
          <p:cNvPr id="4" name="object 4"/>
          <p:cNvSpPr txBox="1"/>
          <p:nvPr/>
        </p:nvSpPr>
        <p:spPr>
          <a:xfrm>
            <a:off x="7574253" y="650845"/>
            <a:ext cx="4045585" cy="5146040"/>
          </a:xfrm>
          <a:prstGeom prst="rect">
            <a:avLst/>
          </a:prstGeom>
        </p:spPr>
        <p:txBody>
          <a:bodyPr vert="horz" wrap="square" lIns="0" tIns="12700" rIns="0" bIns="0" rtlCol="0">
            <a:spAutoFit/>
          </a:bodyPr>
          <a:lstStyle/>
          <a:p>
            <a:pPr marL="299085" marR="5080" indent="-286385">
              <a:lnSpc>
                <a:spcPct val="100000"/>
              </a:lnSpc>
              <a:spcBef>
                <a:spcPts val="100"/>
              </a:spcBef>
              <a:buFont typeface="Arial"/>
              <a:buChar char="•"/>
              <a:tabLst>
                <a:tab pos="299085" algn="l"/>
                <a:tab pos="299720" algn="l"/>
              </a:tabLst>
            </a:pPr>
            <a:r>
              <a:rPr sz="2400" spc="-15" dirty="0">
                <a:latin typeface="Calibri"/>
                <a:cs typeface="Calibri"/>
              </a:rPr>
              <a:t>Data are </a:t>
            </a:r>
            <a:r>
              <a:rPr sz="2400" spc="-5" dirty="0">
                <a:latin typeface="Calibri"/>
                <a:cs typeface="Calibri"/>
              </a:rPr>
              <a:t>based on </a:t>
            </a:r>
            <a:r>
              <a:rPr sz="2400" dirty="0">
                <a:latin typeface="Calibri"/>
                <a:cs typeface="Calibri"/>
              </a:rPr>
              <a:t>the </a:t>
            </a:r>
            <a:r>
              <a:rPr sz="2400" spc="-10" dirty="0">
                <a:latin typeface="Calibri"/>
                <a:cs typeface="Calibri"/>
              </a:rPr>
              <a:t>Current  </a:t>
            </a:r>
            <a:r>
              <a:rPr sz="2400" spc="-15" dirty="0">
                <a:latin typeface="Calibri"/>
                <a:cs typeface="Calibri"/>
              </a:rPr>
              <a:t>Population Survey’s </a:t>
            </a:r>
            <a:r>
              <a:rPr sz="2400" spc="-5" dirty="0">
                <a:latin typeface="Calibri"/>
                <a:cs typeface="Calibri"/>
              </a:rPr>
              <a:t>Annual  Social </a:t>
            </a:r>
            <a:r>
              <a:rPr sz="2400" dirty="0">
                <a:latin typeface="Calibri"/>
                <a:cs typeface="Calibri"/>
              </a:rPr>
              <a:t>and </a:t>
            </a:r>
            <a:r>
              <a:rPr sz="2400" spc="-10" dirty="0">
                <a:latin typeface="Calibri"/>
                <a:cs typeface="Calibri"/>
              </a:rPr>
              <a:t>Economic  </a:t>
            </a:r>
            <a:r>
              <a:rPr sz="2400" spc="-5" dirty="0">
                <a:latin typeface="Calibri"/>
                <a:cs typeface="Calibri"/>
              </a:rPr>
              <a:t>Supplement (CPS ASEC) </a:t>
            </a:r>
            <a:r>
              <a:rPr sz="2400" spc="-15" dirty="0">
                <a:latin typeface="Calibri"/>
                <a:cs typeface="Calibri"/>
              </a:rPr>
              <a:t>from  </a:t>
            </a:r>
            <a:r>
              <a:rPr sz="2400" spc="-25" dirty="0">
                <a:latin typeface="Calibri"/>
                <a:cs typeface="Calibri"/>
              </a:rPr>
              <a:t>February, </a:t>
            </a:r>
            <a:r>
              <a:rPr sz="2400" spc="-10" dirty="0">
                <a:latin typeface="Calibri"/>
                <a:cs typeface="Calibri"/>
              </a:rPr>
              <a:t>March, </a:t>
            </a:r>
            <a:r>
              <a:rPr sz="2400" dirty="0">
                <a:latin typeface="Calibri"/>
                <a:cs typeface="Calibri"/>
              </a:rPr>
              <a:t>and April  </a:t>
            </a:r>
            <a:r>
              <a:rPr sz="2400" spc="-5" dirty="0">
                <a:latin typeface="Calibri"/>
                <a:cs typeface="Calibri"/>
              </a:rPr>
              <a:t>2020.</a:t>
            </a:r>
            <a:endParaRPr sz="2400">
              <a:latin typeface="Calibri"/>
              <a:cs typeface="Calibri"/>
            </a:endParaRPr>
          </a:p>
          <a:p>
            <a:pPr>
              <a:lnSpc>
                <a:spcPct val="100000"/>
              </a:lnSpc>
              <a:spcBef>
                <a:spcPts val="5"/>
              </a:spcBef>
              <a:buFont typeface="Arial"/>
              <a:buChar char="•"/>
            </a:pPr>
            <a:endParaRPr sz="2500">
              <a:latin typeface="Times New Roman"/>
              <a:cs typeface="Times New Roman"/>
            </a:endParaRPr>
          </a:p>
          <a:p>
            <a:pPr marL="299085" marR="40005" indent="-286385">
              <a:lnSpc>
                <a:spcPct val="100000"/>
              </a:lnSpc>
              <a:buFont typeface="Arial"/>
              <a:buChar char="•"/>
              <a:tabLst>
                <a:tab pos="299085" algn="l"/>
                <a:tab pos="299720" algn="l"/>
              </a:tabLst>
            </a:pPr>
            <a:r>
              <a:rPr sz="2400" spc="-5" dirty="0">
                <a:latin typeface="Calibri"/>
                <a:cs typeface="Calibri"/>
              </a:rPr>
              <a:t>CPS ASEC </a:t>
            </a:r>
            <a:r>
              <a:rPr sz="2400" dirty="0">
                <a:latin typeface="Calibri"/>
                <a:cs typeface="Calibri"/>
              </a:rPr>
              <a:t>is </a:t>
            </a:r>
            <a:r>
              <a:rPr sz="2400" spc="-5" dirty="0">
                <a:latin typeface="Calibri"/>
                <a:cs typeface="Calibri"/>
              </a:rPr>
              <a:t>the official </a:t>
            </a:r>
            <a:r>
              <a:rPr sz="2400" spc="-10" dirty="0">
                <a:latin typeface="Calibri"/>
                <a:cs typeface="Calibri"/>
              </a:rPr>
              <a:t>source  </a:t>
            </a:r>
            <a:r>
              <a:rPr sz="2400" spc="-5" dirty="0">
                <a:latin typeface="Calibri"/>
                <a:cs typeface="Calibri"/>
              </a:rPr>
              <a:t>of </a:t>
            </a:r>
            <a:r>
              <a:rPr sz="2400" spc="-10" dirty="0">
                <a:latin typeface="Calibri"/>
                <a:cs typeface="Calibri"/>
              </a:rPr>
              <a:t>national poverty</a:t>
            </a:r>
            <a:r>
              <a:rPr sz="2400" spc="-15" dirty="0">
                <a:latin typeface="Calibri"/>
                <a:cs typeface="Calibri"/>
              </a:rPr>
              <a:t> </a:t>
            </a:r>
            <a:r>
              <a:rPr sz="2400" spc="-10" dirty="0">
                <a:latin typeface="Calibri"/>
                <a:cs typeface="Calibri"/>
              </a:rPr>
              <a:t>estimates.</a:t>
            </a:r>
            <a:endParaRPr sz="2400">
              <a:latin typeface="Calibri"/>
              <a:cs typeface="Calibri"/>
            </a:endParaRPr>
          </a:p>
          <a:p>
            <a:pPr>
              <a:lnSpc>
                <a:spcPct val="100000"/>
              </a:lnSpc>
              <a:spcBef>
                <a:spcPts val="5"/>
              </a:spcBef>
              <a:buFont typeface="Arial"/>
              <a:buChar char="•"/>
            </a:pPr>
            <a:endParaRPr sz="2500">
              <a:latin typeface="Times New Roman"/>
              <a:cs typeface="Times New Roman"/>
            </a:endParaRPr>
          </a:p>
          <a:p>
            <a:pPr marL="299085" marR="86360" indent="-286385">
              <a:lnSpc>
                <a:spcPct val="100000"/>
              </a:lnSpc>
              <a:buFont typeface="Arial"/>
              <a:buChar char="•"/>
              <a:tabLst>
                <a:tab pos="299085" algn="l"/>
                <a:tab pos="299720" algn="l"/>
              </a:tabLst>
            </a:pPr>
            <a:r>
              <a:rPr sz="2400" spc="-5" dirty="0">
                <a:latin typeface="Calibri"/>
                <a:cs typeface="Calibri"/>
              </a:rPr>
              <a:t>Official </a:t>
            </a:r>
            <a:r>
              <a:rPr sz="2400" spc="-10" dirty="0">
                <a:latin typeface="Calibri"/>
                <a:cs typeface="Calibri"/>
              </a:rPr>
              <a:t>poverty estimates </a:t>
            </a:r>
            <a:r>
              <a:rPr sz="2400" spc="-15" dirty="0">
                <a:latin typeface="Calibri"/>
                <a:cs typeface="Calibri"/>
              </a:rPr>
              <a:t>are  </a:t>
            </a:r>
            <a:r>
              <a:rPr sz="2400" spc="-10" dirty="0">
                <a:latin typeface="Calibri"/>
                <a:cs typeface="Calibri"/>
              </a:rPr>
              <a:t>calculated </a:t>
            </a:r>
            <a:r>
              <a:rPr sz="2400" dirty="0">
                <a:latin typeface="Calibri"/>
                <a:cs typeface="Calibri"/>
              </a:rPr>
              <a:t>in </a:t>
            </a:r>
            <a:r>
              <a:rPr sz="2400" spc="-10" dirty="0">
                <a:latin typeface="Calibri"/>
                <a:cs typeface="Calibri"/>
              </a:rPr>
              <a:t>accordance</a:t>
            </a:r>
            <a:r>
              <a:rPr sz="2400" spc="-70" dirty="0">
                <a:latin typeface="Calibri"/>
                <a:cs typeface="Calibri"/>
              </a:rPr>
              <a:t> </a:t>
            </a:r>
            <a:r>
              <a:rPr sz="2400" dirty="0">
                <a:latin typeface="Calibri"/>
                <a:cs typeface="Calibri"/>
              </a:rPr>
              <a:t>with  </a:t>
            </a:r>
            <a:r>
              <a:rPr sz="2400" spc="-5" dirty="0">
                <a:latin typeface="Calibri"/>
                <a:cs typeface="Calibri"/>
              </a:rPr>
              <a:t>OMB </a:t>
            </a:r>
            <a:r>
              <a:rPr sz="2400" spc="-15" dirty="0">
                <a:latin typeface="Calibri"/>
                <a:cs typeface="Calibri"/>
              </a:rPr>
              <a:t>Statistical Policy  </a:t>
            </a:r>
            <a:r>
              <a:rPr sz="2400" spc="-10" dirty="0">
                <a:latin typeface="Calibri"/>
                <a:cs typeface="Calibri"/>
              </a:rPr>
              <a:t>Directive</a:t>
            </a:r>
            <a:r>
              <a:rPr sz="2400" spc="-15" dirty="0">
                <a:latin typeface="Calibri"/>
                <a:cs typeface="Calibri"/>
              </a:rPr>
              <a:t> </a:t>
            </a:r>
            <a:r>
              <a:rPr sz="2400" spc="-5" dirty="0">
                <a:latin typeface="Calibri"/>
                <a:cs typeface="Calibri"/>
              </a:rPr>
              <a:t>14.</a:t>
            </a:r>
            <a:endParaRPr sz="2400">
              <a:latin typeface="Calibri"/>
              <a:cs typeface="Calibri"/>
            </a:endParaRPr>
          </a:p>
        </p:txBody>
      </p:sp>
      <p:sp>
        <p:nvSpPr>
          <p:cNvPr id="5" name="object 5"/>
          <p:cNvSpPr/>
          <p:nvPr/>
        </p:nvSpPr>
        <p:spPr>
          <a:xfrm>
            <a:off x="3011423" y="733044"/>
            <a:ext cx="4440935" cy="574700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06851" y="728472"/>
            <a:ext cx="4450080" cy="5756275"/>
          </a:xfrm>
          <a:custGeom>
            <a:avLst/>
            <a:gdLst/>
            <a:ahLst/>
            <a:cxnLst/>
            <a:rect l="l" t="t" r="r" b="b"/>
            <a:pathLst>
              <a:path w="4450080" h="5756275">
                <a:moveTo>
                  <a:pt x="0" y="0"/>
                </a:moveTo>
                <a:lnTo>
                  <a:pt x="4450080" y="0"/>
                </a:lnTo>
                <a:lnTo>
                  <a:pt x="4450080" y="5756148"/>
                </a:lnTo>
                <a:lnTo>
                  <a:pt x="0" y="5756148"/>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969073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42281F-F28C-704A-B078-3FE8E650512B}"/>
              </a:ext>
            </a:extLst>
          </p:cNvPr>
          <p:cNvGrpSpPr/>
          <p:nvPr/>
        </p:nvGrpSpPr>
        <p:grpSpPr>
          <a:xfrm>
            <a:off x="7445829" y="-13855"/>
            <a:ext cx="4746171" cy="5946822"/>
            <a:chOff x="4441744" y="-8688"/>
            <a:chExt cx="4702256" cy="6060776"/>
          </a:xfrm>
        </p:grpSpPr>
        <p:pic>
          <p:nvPicPr>
            <p:cNvPr id="16" name="Picture 15">
              <a:extLst>
                <a:ext uri="{FF2B5EF4-FFF2-40B4-BE49-F238E27FC236}">
                  <a16:creationId xmlns:a16="http://schemas.microsoft.com/office/drawing/2014/main" id="{2038A234-B200-A845-B1B8-C89D07AB4A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00" r="22051"/>
            <a:stretch/>
          </p:blipFill>
          <p:spPr>
            <a:xfrm>
              <a:off x="6857994" y="-8688"/>
              <a:ext cx="2286005" cy="236168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699"/>
            <a:stretch/>
          </p:blipFill>
          <p:spPr>
            <a:xfrm>
              <a:off x="4441744" y="1976278"/>
              <a:ext cx="2416251" cy="200600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2914" t="14350" r="8817" b="10646"/>
            <a:stretch/>
          </p:blipFill>
          <p:spPr>
            <a:xfrm>
              <a:off x="6857995" y="3994698"/>
              <a:ext cx="2286004" cy="2057390"/>
            </a:xfrm>
            <a:prstGeom prst="rect">
              <a:avLst/>
            </a:prstGeom>
          </p:spPr>
        </p:pic>
        <p:pic>
          <p:nvPicPr>
            <p:cNvPr id="6" name="Picture 5"/>
            <p:cNvPicPr>
              <a:picLocks noChangeAspect="1"/>
            </p:cNvPicPr>
            <p:nvPr/>
          </p:nvPicPr>
          <p:blipFill rotWithShape="1">
            <a:blip r:embed="rId6"/>
            <a:srcRect l="2634" t="340" r="27580" b="10656"/>
            <a:stretch/>
          </p:blipFill>
          <p:spPr>
            <a:xfrm>
              <a:off x="4443930" y="4005562"/>
              <a:ext cx="2414065" cy="2046526"/>
            </a:xfrm>
            <a:prstGeom prst="rect">
              <a:avLst/>
            </a:prstGeom>
          </p:spPr>
        </p:pic>
        <p:pic>
          <p:nvPicPr>
            <p:cNvPr id="8" name="Picture 7"/>
            <p:cNvPicPr>
              <a:picLocks noChangeAspect="1"/>
            </p:cNvPicPr>
            <p:nvPr/>
          </p:nvPicPr>
          <p:blipFill rotWithShape="1">
            <a:blip r:embed="rId7"/>
            <a:srcRect l="35503" r="4120" b="19508"/>
            <a:stretch/>
          </p:blipFill>
          <p:spPr>
            <a:xfrm>
              <a:off x="6857996" y="1991567"/>
              <a:ext cx="2286004" cy="2011354"/>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4855" t="7670" r="28342" b="22192"/>
            <a:stretch/>
          </p:blipFill>
          <p:spPr>
            <a:xfrm>
              <a:off x="4441744" y="4465"/>
              <a:ext cx="2416250" cy="1989238"/>
            </a:xfrm>
            <a:prstGeom prst="rect">
              <a:avLst/>
            </a:prstGeom>
          </p:spPr>
        </p:pic>
      </p:grpSp>
      <p:sp>
        <p:nvSpPr>
          <p:cNvPr id="17" name="TextBox 16"/>
          <p:cNvSpPr txBox="1"/>
          <p:nvPr/>
        </p:nvSpPr>
        <p:spPr>
          <a:xfrm>
            <a:off x="9112578" y="6504495"/>
            <a:ext cx="184731" cy="369332"/>
          </a:xfrm>
          <a:prstGeom prst="rect">
            <a:avLst/>
          </a:prstGeom>
          <a:noFill/>
        </p:spPr>
        <p:txBody>
          <a:bodyPr wrap="none" rtlCol="0">
            <a:spAutoFit/>
          </a:bodyPr>
          <a:lstStyle/>
          <a:p>
            <a:pPr eaLnBrk="1" fontAlgn="auto" hangingPunct="1">
              <a:spcBef>
                <a:spcPts val="0"/>
              </a:spcBef>
              <a:spcAft>
                <a:spcPts val="0"/>
              </a:spcAft>
            </a:pPr>
            <a:endParaRPr lang="en-US"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95E158E5-060B-9E49-99C0-78060A09AA1B}"/>
              </a:ext>
            </a:extLst>
          </p:cNvPr>
          <p:cNvSpPr/>
          <p:nvPr/>
        </p:nvSpPr>
        <p:spPr>
          <a:xfrm>
            <a:off x="0" y="-4619"/>
            <a:ext cx="11899075" cy="5937586"/>
          </a:xfrm>
          <a:prstGeom prst="rect">
            <a:avLst/>
          </a:prstGeom>
          <a:gradFill flip="none" rotWithShape="1">
            <a:gsLst>
              <a:gs pos="63000">
                <a:srgbClr val="162E48"/>
              </a:gs>
              <a:gs pos="69000">
                <a:schemeClr val="bg1">
                  <a:lumMod val="85000"/>
                  <a:alpha val="1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10">
            <a:extLst>
              <a:ext uri="{FF2B5EF4-FFF2-40B4-BE49-F238E27FC236}">
                <a16:creationId xmlns:a16="http://schemas.microsoft.com/office/drawing/2014/main" id="{0FD2685C-E8BE-F342-A7FB-7E527E330CF2}"/>
              </a:ext>
            </a:extLst>
          </p:cNvPr>
          <p:cNvSpPr txBox="1">
            <a:spLocks/>
          </p:cNvSpPr>
          <p:nvPr/>
        </p:nvSpPr>
        <p:spPr>
          <a:xfrm>
            <a:off x="842216" y="1592826"/>
            <a:ext cx="5310785" cy="4104588"/>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lnSpc>
                <a:spcPts val="4060"/>
              </a:lnSpc>
              <a:spcAft>
                <a:spcPts val="0"/>
              </a:spcAft>
            </a:pPr>
            <a:r>
              <a:rPr lang="en-US" sz="3800" spc="100" dirty="0" smtClean="0">
                <a:solidFill>
                  <a:prstClr val="white"/>
                </a:solidFill>
                <a:effectLst>
                  <a:outerShdw blurRad="38100" dist="38100" dir="2700000" algn="tl">
                    <a:srgbClr val="000000">
                      <a:alpha val="43137"/>
                    </a:srgbClr>
                  </a:outerShdw>
                </a:effectLst>
                <a:latin typeface="Calibri"/>
              </a:rPr>
              <a:t>Q&amp;A and Thank You!</a:t>
            </a:r>
          </a:p>
          <a:p>
            <a:pPr algn="l" fontAlgn="auto">
              <a:lnSpc>
                <a:spcPts val="4060"/>
              </a:lnSpc>
              <a:spcAft>
                <a:spcPts val="0"/>
              </a:spcAft>
            </a:pPr>
            <a:endParaRPr lang="en-US" sz="3800" spc="100" dirty="0">
              <a:solidFill>
                <a:prstClr val="white"/>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3267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799" rIns="0" bIns="0" rtlCol="0">
            <a:spAutoFit/>
          </a:bodyPr>
          <a:lstStyle/>
          <a:p>
            <a:pPr marL="4660265" algn="ctr">
              <a:lnSpc>
                <a:spcPts val="4105"/>
              </a:lnSpc>
              <a:spcBef>
                <a:spcPts val="100"/>
              </a:spcBef>
            </a:pPr>
            <a:r>
              <a:rPr sz="3600" spc="-30" dirty="0"/>
              <a:t>Highlights:</a:t>
            </a:r>
            <a:endParaRPr sz="3600" dirty="0"/>
          </a:p>
          <a:p>
            <a:pPr marL="4660265" algn="ctr">
              <a:lnSpc>
                <a:spcPts val="4105"/>
              </a:lnSpc>
            </a:pPr>
            <a:r>
              <a:rPr sz="3600" spc="-35" dirty="0"/>
              <a:t>Income, </a:t>
            </a:r>
            <a:r>
              <a:rPr sz="3600" spc="-25" dirty="0"/>
              <a:t>earnings </a:t>
            </a:r>
            <a:r>
              <a:rPr sz="3600" spc="-15" dirty="0"/>
              <a:t>and</a:t>
            </a:r>
            <a:r>
              <a:rPr sz="3600" spc="-215" dirty="0"/>
              <a:t> </a:t>
            </a:r>
            <a:r>
              <a:rPr sz="3600" spc="-60" dirty="0"/>
              <a:t>workers</a:t>
            </a:r>
            <a:endParaRPr sz="3600" dirty="0"/>
          </a:p>
        </p:txBody>
      </p:sp>
      <p:sp>
        <p:nvSpPr>
          <p:cNvPr id="3" name="object 3"/>
          <p:cNvSpPr txBox="1"/>
          <p:nvPr/>
        </p:nvSpPr>
        <p:spPr>
          <a:xfrm>
            <a:off x="2532082" y="6118173"/>
            <a:ext cx="7112634" cy="36195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 Income </a:t>
            </a:r>
            <a:r>
              <a:rPr sz="1100" spc="-5" dirty="0">
                <a:latin typeface="Calibri"/>
                <a:cs typeface="Calibri"/>
              </a:rPr>
              <a:t>rounded </a:t>
            </a:r>
            <a:r>
              <a:rPr sz="1100" dirty="0">
                <a:latin typeface="Calibri"/>
                <a:cs typeface="Calibri"/>
              </a:rPr>
              <a:t>to </a:t>
            </a:r>
            <a:r>
              <a:rPr sz="1100" spc="-5" dirty="0">
                <a:latin typeface="Calibri"/>
                <a:cs typeface="Calibri"/>
              </a:rPr>
              <a:t>nearest</a:t>
            </a:r>
            <a:r>
              <a:rPr sz="1100" spc="-95" dirty="0">
                <a:latin typeface="Calibri"/>
                <a:cs typeface="Calibri"/>
              </a:rPr>
              <a:t> </a:t>
            </a:r>
            <a:r>
              <a:rPr sz="1100" dirty="0">
                <a:latin typeface="Calibri"/>
                <a:cs typeface="Calibri"/>
              </a:rPr>
              <a:t>$100.</a:t>
            </a:r>
            <a:endParaRPr sz="1100">
              <a:latin typeface="Calibri"/>
              <a:cs typeface="Calibri"/>
            </a:endParaRPr>
          </a:p>
          <a:p>
            <a:pPr marL="12700">
              <a:lnSpc>
                <a:spcPct val="100000"/>
              </a:lnSpc>
              <a:spcBef>
                <a:spcPts val="5"/>
              </a:spcBef>
            </a:pPr>
            <a:r>
              <a:rPr sz="1100" dirty="0">
                <a:latin typeface="Calibri"/>
                <a:cs typeface="Calibri"/>
              </a:rPr>
              <a:t>Source: </a:t>
            </a:r>
            <a:r>
              <a:rPr sz="1100" spc="-5" dirty="0">
                <a:latin typeface="Calibri"/>
                <a:cs typeface="Calibri"/>
              </a:rPr>
              <a:t>U.S. Census Bureau, Current Population </a:t>
            </a:r>
            <a:r>
              <a:rPr sz="1100" dirty="0">
                <a:latin typeface="Calibri"/>
                <a:cs typeface="Calibri"/>
              </a:rPr>
              <a:t>Survey, 2019 </a:t>
            </a:r>
            <a:r>
              <a:rPr sz="1100" spc="-5" dirty="0">
                <a:latin typeface="Calibri"/>
                <a:cs typeface="Calibri"/>
              </a:rPr>
              <a:t>and </a:t>
            </a:r>
            <a:r>
              <a:rPr sz="1100" dirty="0">
                <a:latin typeface="Calibri"/>
                <a:cs typeface="Calibri"/>
              </a:rPr>
              <a:t>2020 </a:t>
            </a:r>
            <a:r>
              <a:rPr sz="1100" spc="-5" dirty="0">
                <a:latin typeface="Calibri"/>
                <a:cs typeface="Calibri"/>
              </a:rPr>
              <a:t>Annual Social and Economic Supplements </a:t>
            </a:r>
            <a:r>
              <a:rPr sz="1100" dirty="0">
                <a:latin typeface="Calibri"/>
                <a:cs typeface="Calibri"/>
              </a:rPr>
              <a:t>(CPS</a:t>
            </a:r>
            <a:r>
              <a:rPr sz="1100" spc="-30" dirty="0">
                <a:latin typeface="Calibri"/>
                <a:cs typeface="Calibri"/>
              </a:rPr>
              <a:t> </a:t>
            </a:r>
            <a:r>
              <a:rPr sz="1100" spc="-5" dirty="0">
                <a:latin typeface="Calibri"/>
                <a:cs typeface="Calibri"/>
              </a:rPr>
              <a:t>ASEC).</a:t>
            </a:r>
            <a:endParaRPr sz="1100">
              <a:latin typeface="Calibri"/>
              <a:cs typeface="Calibri"/>
            </a:endParaRPr>
          </a:p>
        </p:txBody>
      </p:sp>
      <p:sp>
        <p:nvSpPr>
          <p:cNvPr id="4" name="object 4"/>
          <p:cNvSpPr txBox="1"/>
          <p:nvPr/>
        </p:nvSpPr>
        <p:spPr>
          <a:xfrm>
            <a:off x="5515610" y="2049284"/>
            <a:ext cx="5838190" cy="3201035"/>
          </a:xfrm>
          <a:prstGeom prst="rect">
            <a:avLst/>
          </a:prstGeom>
        </p:spPr>
        <p:txBody>
          <a:bodyPr vert="horz" wrap="square" lIns="0" tIns="13335" rIns="0" bIns="0" rtlCol="0">
            <a:spAutoFit/>
          </a:bodyPr>
          <a:lstStyle/>
          <a:p>
            <a:pPr marL="299085" marR="8890" indent="-286385">
              <a:lnSpc>
                <a:spcPct val="100000"/>
              </a:lnSpc>
              <a:spcBef>
                <a:spcPts val="105"/>
              </a:spcBef>
              <a:buFont typeface="Arial"/>
              <a:buChar char="•"/>
              <a:tabLst>
                <a:tab pos="299085" algn="l"/>
                <a:tab pos="299720" algn="l"/>
              </a:tabLst>
            </a:pPr>
            <a:r>
              <a:rPr sz="2000" spc="-10" dirty="0">
                <a:latin typeface="Calibri"/>
                <a:cs typeface="Calibri"/>
              </a:rPr>
              <a:t>Real </a:t>
            </a:r>
            <a:r>
              <a:rPr sz="2000" spc="-5" dirty="0">
                <a:latin typeface="Calibri"/>
                <a:cs typeface="Calibri"/>
              </a:rPr>
              <a:t>median household income increased </a:t>
            </a:r>
            <a:r>
              <a:rPr sz="2000" dirty="0">
                <a:latin typeface="Calibri"/>
                <a:cs typeface="Calibri"/>
              </a:rPr>
              <a:t>6.8 </a:t>
            </a:r>
            <a:r>
              <a:rPr sz="2000" spc="-10" dirty="0">
                <a:latin typeface="Calibri"/>
                <a:cs typeface="Calibri"/>
              </a:rPr>
              <a:t>percent  </a:t>
            </a:r>
            <a:r>
              <a:rPr sz="2000" spc="-15" dirty="0">
                <a:latin typeface="Calibri"/>
                <a:cs typeface="Calibri"/>
              </a:rPr>
              <a:t>to </a:t>
            </a:r>
            <a:r>
              <a:rPr sz="2000" dirty="0">
                <a:latin typeface="Calibri"/>
                <a:cs typeface="Calibri"/>
              </a:rPr>
              <a:t>$68,700 </a:t>
            </a:r>
            <a:r>
              <a:rPr sz="2000" spc="-5" dirty="0">
                <a:latin typeface="Calibri"/>
                <a:cs typeface="Calibri"/>
              </a:rPr>
              <a:t>between </a:t>
            </a:r>
            <a:r>
              <a:rPr sz="2000" dirty="0">
                <a:latin typeface="Calibri"/>
                <a:cs typeface="Calibri"/>
              </a:rPr>
              <a:t>2018 and</a:t>
            </a:r>
            <a:r>
              <a:rPr sz="2000" spc="-80" dirty="0">
                <a:latin typeface="Calibri"/>
                <a:cs typeface="Calibri"/>
              </a:rPr>
              <a:t> </a:t>
            </a:r>
            <a:r>
              <a:rPr sz="2000" dirty="0">
                <a:latin typeface="Calibri"/>
                <a:cs typeface="Calibri"/>
              </a:rPr>
              <a:t>2019.</a:t>
            </a:r>
          </a:p>
          <a:p>
            <a:pPr marL="298450" marR="46990" indent="-285750">
              <a:lnSpc>
                <a:spcPct val="100000"/>
              </a:lnSpc>
              <a:spcBef>
                <a:spcPts val="500"/>
              </a:spcBef>
              <a:buFont typeface="Arial"/>
              <a:buChar char="•"/>
              <a:tabLst>
                <a:tab pos="299085" algn="l"/>
                <a:tab pos="299720" algn="l"/>
              </a:tabLst>
            </a:pPr>
            <a:r>
              <a:rPr sz="2000" dirty="0">
                <a:latin typeface="Calibri"/>
                <a:cs typeface="Calibri"/>
              </a:rPr>
              <a:t>The </a:t>
            </a:r>
            <a:r>
              <a:rPr sz="2000" spc="-10" dirty="0">
                <a:latin typeface="Calibri"/>
                <a:cs typeface="Calibri"/>
              </a:rPr>
              <a:t>real </a:t>
            </a:r>
            <a:r>
              <a:rPr sz="2000" spc="-5" dirty="0">
                <a:latin typeface="Calibri"/>
                <a:cs typeface="Calibri"/>
              </a:rPr>
              <a:t>median earnings of all </a:t>
            </a:r>
            <a:r>
              <a:rPr sz="2000" spc="-20" dirty="0">
                <a:latin typeface="Calibri"/>
                <a:cs typeface="Calibri"/>
              </a:rPr>
              <a:t>workers </a:t>
            </a:r>
            <a:r>
              <a:rPr sz="2000" spc="-5" dirty="0">
                <a:latin typeface="Calibri"/>
                <a:cs typeface="Calibri"/>
              </a:rPr>
              <a:t>increased </a:t>
            </a:r>
            <a:r>
              <a:rPr sz="2000" dirty="0">
                <a:latin typeface="Calibri"/>
                <a:cs typeface="Calibri"/>
              </a:rPr>
              <a:t>1.4  </a:t>
            </a:r>
            <a:r>
              <a:rPr sz="2000" spc="-10" dirty="0">
                <a:latin typeface="Calibri"/>
                <a:cs typeface="Calibri"/>
              </a:rPr>
              <a:t>percent, </a:t>
            </a:r>
            <a:r>
              <a:rPr sz="2000" spc="-5" dirty="0">
                <a:latin typeface="Calibri"/>
                <a:cs typeface="Calibri"/>
              </a:rPr>
              <a:t>while </a:t>
            </a:r>
            <a:r>
              <a:rPr sz="2000" dirty="0">
                <a:latin typeface="Calibri"/>
                <a:cs typeface="Calibri"/>
              </a:rPr>
              <a:t>the </a:t>
            </a:r>
            <a:r>
              <a:rPr sz="2000" spc="-10" dirty="0">
                <a:latin typeface="Calibri"/>
                <a:cs typeface="Calibri"/>
              </a:rPr>
              <a:t>real </a:t>
            </a:r>
            <a:r>
              <a:rPr sz="2000" spc="-5" dirty="0">
                <a:latin typeface="Calibri"/>
                <a:cs typeface="Calibri"/>
              </a:rPr>
              <a:t>median earnings of full-time,  </a:t>
            </a:r>
            <a:r>
              <a:rPr sz="2000" spc="-10" dirty="0">
                <a:latin typeface="Calibri"/>
                <a:cs typeface="Calibri"/>
              </a:rPr>
              <a:t>year-round </a:t>
            </a:r>
            <a:r>
              <a:rPr sz="2000" spc="-20" dirty="0">
                <a:latin typeface="Calibri"/>
                <a:cs typeface="Calibri"/>
              </a:rPr>
              <a:t>workers </a:t>
            </a:r>
            <a:r>
              <a:rPr sz="2000" spc="-5" dirty="0">
                <a:latin typeface="Calibri"/>
                <a:cs typeface="Calibri"/>
              </a:rPr>
              <a:t>increased </a:t>
            </a:r>
            <a:r>
              <a:rPr sz="2000" dirty="0">
                <a:latin typeface="Calibri"/>
                <a:cs typeface="Calibri"/>
              </a:rPr>
              <a:t>0.8 </a:t>
            </a:r>
            <a:r>
              <a:rPr sz="2000" spc="-10" dirty="0">
                <a:latin typeface="Calibri"/>
                <a:cs typeface="Calibri"/>
              </a:rPr>
              <a:t>percent </a:t>
            </a:r>
            <a:r>
              <a:rPr sz="2000" spc="-5" dirty="0">
                <a:latin typeface="Calibri"/>
                <a:cs typeface="Calibri"/>
              </a:rPr>
              <a:t>between  </a:t>
            </a:r>
            <a:r>
              <a:rPr sz="2000" dirty="0">
                <a:latin typeface="Calibri"/>
                <a:cs typeface="Calibri"/>
              </a:rPr>
              <a:t>2018 and</a:t>
            </a:r>
            <a:r>
              <a:rPr sz="2000" spc="-45" dirty="0">
                <a:latin typeface="Calibri"/>
                <a:cs typeface="Calibri"/>
              </a:rPr>
              <a:t> </a:t>
            </a:r>
            <a:r>
              <a:rPr sz="2000" dirty="0">
                <a:latin typeface="Calibri"/>
                <a:cs typeface="Calibri"/>
              </a:rPr>
              <a:t>2019.</a:t>
            </a:r>
          </a:p>
          <a:p>
            <a:pPr marL="298450" marR="5080" indent="-285750">
              <a:lnSpc>
                <a:spcPct val="100000"/>
              </a:lnSpc>
              <a:spcBef>
                <a:spcPts val="495"/>
              </a:spcBef>
              <a:buFont typeface="Arial"/>
              <a:buChar char="•"/>
              <a:tabLst>
                <a:tab pos="299085" algn="l"/>
                <a:tab pos="299720" algn="l"/>
              </a:tabLst>
            </a:pPr>
            <a:r>
              <a:rPr sz="2000" spc="-5" dirty="0">
                <a:latin typeface="Calibri"/>
                <a:cs typeface="Calibri"/>
              </a:rPr>
              <a:t>Between </a:t>
            </a:r>
            <a:r>
              <a:rPr sz="2000" dirty="0">
                <a:latin typeface="Calibri"/>
                <a:cs typeface="Calibri"/>
              </a:rPr>
              <a:t>2018 and 2019, the </a:t>
            </a:r>
            <a:r>
              <a:rPr sz="2000" spc="-10" dirty="0">
                <a:latin typeface="Calibri"/>
                <a:cs typeface="Calibri"/>
              </a:rPr>
              <a:t>total </a:t>
            </a:r>
            <a:r>
              <a:rPr sz="2000" spc="-5" dirty="0">
                <a:latin typeface="Calibri"/>
                <a:cs typeface="Calibri"/>
              </a:rPr>
              <a:t>number of people  with earnings increased by </a:t>
            </a:r>
            <a:r>
              <a:rPr sz="2000" dirty="0">
                <a:latin typeface="Calibri"/>
                <a:cs typeface="Calibri"/>
              </a:rPr>
              <a:t>about 2.2 </a:t>
            </a:r>
            <a:r>
              <a:rPr sz="2000" spc="-5" dirty="0">
                <a:latin typeface="Calibri"/>
                <a:cs typeface="Calibri"/>
              </a:rPr>
              <a:t>million. </a:t>
            </a:r>
            <a:r>
              <a:rPr sz="2000" dirty="0">
                <a:latin typeface="Calibri"/>
                <a:cs typeface="Calibri"/>
              </a:rPr>
              <a:t>The  </a:t>
            </a:r>
            <a:r>
              <a:rPr sz="2000" spc="-5" dirty="0">
                <a:latin typeface="Calibri"/>
                <a:cs typeface="Calibri"/>
              </a:rPr>
              <a:t>number of full-time, </a:t>
            </a:r>
            <a:r>
              <a:rPr sz="2000" spc="-10" dirty="0">
                <a:latin typeface="Calibri"/>
                <a:cs typeface="Calibri"/>
              </a:rPr>
              <a:t>year-round </a:t>
            </a:r>
            <a:r>
              <a:rPr sz="2000" spc="-20" dirty="0">
                <a:latin typeface="Calibri"/>
                <a:cs typeface="Calibri"/>
              </a:rPr>
              <a:t>workers </a:t>
            </a:r>
            <a:r>
              <a:rPr sz="2000" spc="-5" dirty="0">
                <a:latin typeface="Calibri"/>
                <a:cs typeface="Calibri"/>
              </a:rPr>
              <a:t>increased by  </a:t>
            </a:r>
            <a:r>
              <a:rPr sz="2000" spc="-15" dirty="0">
                <a:latin typeface="Calibri"/>
                <a:cs typeface="Calibri"/>
              </a:rPr>
              <a:t>approximately </a:t>
            </a:r>
            <a:r>
              <a:rPr sz="2000" dirty="0">
                <a:latin typeface="Calibri"/>
                <a:cs typeface="Calibri"/>
              </a:rPr>
              <a:t>1.2 </a:t>
            </a:r>
            <a:r>
              <a:rPr sz="2000" spc="-5" dirty="0">
                <a:latin typeface="Calibri"/>
                <a:cs typeface="Calibri"/>
              </a:rPr>
              <a:t>million.</a:t>
            </a:r>
            <a:endParaRPr sz="2000" dirty="0">
              <a:latin typeface="Calibri"/>
              <a:cs typeface="Calibri"/>
            </a:endParaRPr>
          </a:p>
        </p:txBody>
      </p:sp>
      <p:sp>
        <p:nvSpPr>
          <p:cNvPr id="6" name="object 6"/>
          <p:cNvSpPr/>
          <p:nvPr/>
        </p:nvSpPr>
        <p:spPr>
          <a:xfrm>
            <a:off x="818388" y="633983"/>
            <a:ext cx="3956303" cy="512063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13816" y="629412"/>
            <a:ext cx="3965575" cy="5130165"/>
          </a:xfrm>
          <a:custGeom>
            <a:avLst/>
            <a:gdLst/>
            <a:ahLst/>
            <a:cxnLst/>
            <a:rect l="l" t="t" r="r" b="b"/>
            <a:pathLst>
              <a:path w="3965575" h="5130165">
                <a:moveTo>
                  <a:pt x="0" y="0"/>
                </a:moveTo>
                <a:lnTo>
                  <a:pt x="3965448" y="0"/>
                </a:lnTo>
                <a:lnTo>
                  <a:pt x="3965448" y="5129784"/>
                </a:lnTo>
                <a:lnTo>
                  <a:pt x="0" y="5129784"/>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23674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8388" y="633983"/>
            <a:ext cx="3956303" cy="512063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13816" y="629412"/>
            <a:ext cx="3965575" cy="5130165"/>
          </a:xfrm>
          <a:custGeom>
            <a:avLst/>
            <a:gdLst/>
            <a:ahLst/>
            <a:cxnLst/>
            <a:rect l="l" t="t" r="r" b="b"/>
            <a:pathLst>
              <a:path w="3965575" h="5130165">
                <a:moveTo>
                  <a:pt x="0" y="0"/>
                </a:moveTo>
                <a:lnTo>
                  <a:pt x="3965448" y="0"/>
                </a:lnTo>
                <a:lnTo>
                  <a:pt x="3965448" y="5129784"/>
                </a:lnTo>
                <a:lnTo>
                  <a:pt x="0" y="5129784"/>
                </a:lnTo>
                <a:lnTo>
                  <a:pt x="0" y="0"/>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5349759" y="1869504"/>
            <a:ext cx="5992495" cy="3265170"/>
          </a:xfrm>
          <a:prstGeom prst="rect">
            <a:avLst/>
          </a:prstGeom>
        </p:spPr>
        <p:txBody>
          <a:bodyPr vert="horz" wrap="square" lIns="0" tIns="13335" rIns="0" bIns="0" rtlCol="0">
            <a:spAutoFit/>
          </a:bodyPr>
          <a:lstStyle/>
          <a:p>
            <a:pPr marL="299085" marR="5080" indent="-286385">
              <a:lnSpc>
                <a:spcPct val="100000"/>
              </a:lnSpc>
              <a:spcBef>
                <a:spcPts val="105"/>
              </a:spcBef>
              <a:buFont typeface="Arial"/>
              <a:buChar char="•"/>
              <a:tabLst>
                <a:tab pos="299085" algn="l"/>
                <a:tab pos="299720" algn="l"/>
              </a:tabLst>
            </a:pPr>
            <a:r>
              <a:rPr sz="2000" dirty="0">
                <a:latin typeface="Calibri"/>
                <a:cs typeface="Calibri"/>
              </a:rPr>
              <a:t>The </a:t>
            </a:r>
            <a:r>
              <a:rPr sz="2000" spc="-5" dirty="0">
                <a:latin typeface="Calibri"/>
                <a:cs typeface="Calibri"/>
              </a:rPr>
              <a:t>official </a:t>
            </a:r>
            <a:r>
              <a:rPr sz="2000" spc="-10" dirty="0">
                <a:latin typeface="Calibri"/>
                <a:cs typeface="Calibri"/>
              </a:rPr>
              <a:t>poverty </a:t>
            </a:r>
            <a:r>
              <a:rPr sz="2000" spc="-25" dirty="0">
                <a:latin typeface="Calibri"/>
                <a:cs typeface="Calibri"/>
              </a:rPr>
              <a:t>rate </a:t>
            </a:r>
            <a:r>
              <a:rPr sz="2000" spc="-5" dirty="0">
                <a:latin typeface="Calibri"/>
                <a:cs typeface="Calibri"/>
              </a:rPr>
              <a:t>in </a:t>
            </a:r>
            <a:r>
              <a:rPr sz="2000" dirty="0">
                <a:latin typeface="Calibri"/>
                <a:cs typeface="Calibri"/>
              </a:rPr>
              <a:t>2019 </a:t>
            </a:r>
            <a:r>
              <a:rPr sz="2000" spc="-10" dirty="0">
                <a:latin typeface="Calibri"/>
                <a:cs typeface="Calibri"/>
              </a:rPr>
              <a:t>was </a:t>
            </a:r>
            <a:r>
              <a:rPr sz="2000" dirty="0">
                <a:latin typeface="Calibri"/>
                <a:cs typeface="Calibri"/>
              </a:rPr>
              <a:t>10.5 </a:t>
            </a:r>
            <a:r>
              <a:rPr sz="2000" spc="-10" dirty="0">
                <a:latin typeface="Calibri"/>
                <a:cs typeface="Calibri"/>
              </a:rPr>
              <a:t>percent,  </a:t>
            </a:r>
            <a:r>
              <a:rPr sz="2000" spc="-5" dirty="0">
                <a:latin typeface="Calibri"/>
                <a:cs typeface="Calibri"/>
              </a:rPr>
              <a:t>down </a:t>
            </a:r>
            <a:r>
              <a:rPr sz="2000" dirty="0">
                <a:latin typeface="Calibri"/>
                <a:cs typeface="Calibri"/>
              </a:rPr>
              <a:t>1.3 </a:t>
            </a:r>
            <a:r>
              <a:rPr sz="2000" spc="-10" dirty="0">
                <a:latin typeface="Calibri"/>
                <a:cs typeface="Calibri"/>
              </a:rPr>
              <a:t>percentage </a:t>
            </a:r>
            <a:r>
              <a:rPr sz="2000" spc="-5" dirty="0">
                <a:latin typeface="Calibri"/>
                <a:cs typeface="Calibri"/>
              </a:rPr>
              <a:t>points </a:t>
            </a:r>
            <a:r>
              <a:rPr sz="2000" spc="-10" dirty="0">
                <a:latin typeface="Calibri"/>
                <a:cs typeface="Calibri"/>
              </a:rPr>
              <a:t>from </a:t>
            </a:r>
            <a:r>
              <a:rPr sz="2000" dirty="0">
                <a:latin typeface="Calibri"/>
                <a:cs typeface="Calibri"/>
              </a:rPr>
              <a:t>11.8 </a:t>
            </a:r>
            <a:r>
              <a:rPr sz="2000" spc="-10" dirty="0">
                <a:latin typeface="Calibri"/>
                <a:cs typeface="Calibri"/>
              </a:rPr>
              <a:t>percent </a:t>
            </a:r>
            <a:r>
              <a:rPr sz="2000" spc="-5" dirty="0">
                <a:latin typeface="Calibri"/>
                <a:cs typeface="Calibri"/>
              </a:rPr>
              <a:t>in </a:t>
            </a:r>
            <a:r>
              <a:rPr sz="2000" dirty="0">
                <a:latin typeface="Calibri"/>
                <a:cs typeface="Calibri"/>
              </a:rPr>
              <a:t>2018.  </a:t>
            </a:r>
            <a:r>
              <a:rPr sz="2000" spc="-5" dirty="0">
                <a:latin typeface="Calibri"/>
                <a:cs typeface="Calibri"/>
              </a:rPr>
              <a:t>This is </a:t>
            </a:r>
            <a:r>
              <a:rPr sz="2000" dirty="0">
                <a:latin typeface="Calibri"/>
                <a:cs typeface="Calibri"/>
              </a:rPr>
              <a:t>the fifth </a:t>
            </a:r>
            <a:r>
              <a:rPr sz="2000" spc="-5" dirty="0">
                <a:latin typeface="Calibri"/>
                <a:cs typeface="Calibri"/>
              </a:rPr>
              <a:t>consecutive </a:t>
            </a:r>
            <a:r>
              <a:rPr sz="2000" dirty="0">
                <a:latin typeface="Calibri"/>
                <a:cs typeface="Calibri"/>
              </a:rPr>
              <a:t>annual </a:t>
            </a:r>
            <a:r>
              <a:rPr sz="2000" spc="-5" dirty="0">
                <a:latin typeface="Calibri"/>
                <a:cs typeface="Calibri"/>
              </a:rPr>
              <a:t>decline in</a:t>
            </a:r>
            <a:r>
              <a:rPr sz="2000" spc="25" dirty="0">
                <a:latin typeface="Calibri"/>
                <a:cs typeface="Calibri"/>
              </a:rPr>
              <a:t> </a:t>
            </a:r>
            <a:r>
              <a:rPr sz="2000" spc="-25" dirty="0">
                <a:latin typeface="Calibri"/>
                <a:cs typeface="Calibri"/>
              </a:rPr>
              <a:t>poverty.</a:t>
            </a:r>
            <a:endParaRPr sz="2000" dirty="0">
              <a:latin typeface="Calibri"/>
              <a:cs typeface="Calibri"/>
            </a:endParaRPr>
          </a:p>
          <a:p>
            <a:pPr>
              <a:lnSpc>
                <a:spcPct val="100000"/>
              </a:lnSpc>
              <a:spcBef>
                <a:spcPts val="25"/>
              </a:spcBef>
              <a:buFont typeface="Arial"/>
              <a:buChar char="•"/>
            </a:pPr>
            <a:endParaRPr sz="2500" dirty="0">
              <a:latin typeface="Times New Roman"/>
              <a:cs typeface="Times New Roman"/>
            </a:endParaRPr>
          </a:p>
          <a:p>
            <a:pPr marL="299085" marR="423545" indent="-286385">
              <a:lnSpc>
                <a:spcPct val="100000"/>
              </a:lnSpc>
              <a:buFont typeface="Arial"/>
              <a:buChar char="•"/>
              <a:tabLst>
                <a:tab pos="299085" algn="l"/>
                <a:tab pos="299720" algn="l"/>
              </a:tabLst>
            </a:pPr>
            <a:r>
              <a:rPr sz="2000" dirty="0">
                <a:latin typeface="Calibri"/>
                <a:cs typeface="Calibri"/>
              </a:rPr>
              <a:t>The </a:t>
            </a:r>
            <a:r>
              <a:rPr sz="2000" spc="-5" dirty="0">
                <a:latin typeface="Calibri"/>
                <a:cs typeface="Calibri"/>
              </a:rPr>
              <a:t>number of people in </a:t>
            </a:r>
            <a:r>
              <a:rPr sz="2000" spc="-10" dirty="0">
                <a:latin typeface="Calibri"/>
                <a:cs typeface="Calibri"/>
              </a:rPr>
              <a:t>poverty </a:t>
            </a:r>
            <a:r>
              <a:rPr sz="2000" spc="-5" dirty="0">
                <a:latin typeface="Calibri"/>
                <a:cs typeface="Calibri"/>
              </a:rPr>
              <a:t>in </a:t>
            </a:r>
            <a:r>
              <a:rPr sz="2000" dirty="0">
                <a:latin typeface="Calibri"/>
                <a:cs typeface="Calibri"/>
              </a:rPr>
              <a:t>2019 </a:t>
            </a:r>
            <a:r>
              <a:rPr sz="2000" spc="-10" dirty="0">
                <a:latin typeface="Calibri"/>
                <a:cs typeface="Calibri"/>
              </a:rPr>
              <a:t>was </a:t>
            </a:r>
            <a:r>
              <a:rPr sz="2000" dirty="0">
                <a:latin typeface="Calibri"/>
                <a:cs typeface="Calibri"/>
              </a:rPr>
              <a:t>34.0  </a:t>
            </a:r>
            <a:r>
              <a:rPr sz="2000" spc="-5" dirty="0">
                <a:latin typeface="Calibri"/>
                <a:cs typeface="Calibri"/>
              </a:rPr>
              <a:t>million, </a:t>
            </a:r>
            <a:r>
              <a:rPr sz="2000" spc="-15" dirty="0">
                <a:latin typeface="Calibri"/>
                <a:cs typeface="Calibri"/>
              </a:rPr>
              <a:t>approximately </a:t>
            </a:r>
            <a:r>
              <a:rPr sz="2000" dirty="0">
                <a:latin typeface="Calibri"/>
                <a:cs typeface="Calibri"/>
              </a:rPr>
              <a:t>4.2 </a:t>
            </a:r>
            <a:r>
              <a:rPr sz="2000" spc="-5" dirty="0">
                <a:latin typeface="Calibri"/>
                <a:cs typeface="Calibri"/>
              </a:rPr>
              <a:t>million </a:t>
            </a:r>
            <a:r>
              <a:rPr sz="2000" spc="-20" dirty="0">
                <a:latin typeface="Calibri"/>
                <a:cs typeface="Calibri"/>
              </a:rPr>
              <a:t>fewer </a:t>
            </a:r>
            <a:r>
              <a:rPr sz="2000" dirty="0">
                <a:latin typeface="Calibri"/>
                <a:cs typeface="Calibri"/>
              </a:rPr>
              <a:t>than</a:t>
            </a:r>
            <a:r>
              <a:rPr sz="2000" spc="85" dirty="0">
                <a:latin typeface="Calibri"/>
                <a:cs typeface="Calibri"/>
              </a:rPr>
              <a:t> </a:t>
            </a:r>
            <a:r>
              <a:rPr sz="2000" dirty="0">
                <a:latin typeface="Calibri"/>
                <a:cs typeface="Calibri"/>
              </a:rPr>
              <a:t>2018.</a:t>
            </a:r>
          </a:p>
          <a:p>
            <a:pPr>
              <a:lnSpc>
                <a:spcPct val="100000"/>
              </a:lnSpc>
              <a:spcBef>
                <a:spcPts val="5"/>
              </a:spcBef>
              <a:buFont typeface="Arial"/>
              <a:buChar char="•"/>
            </a:pPr>
            <a:endParaRPr sz="2950" dirty="0">
              <a:latin typeface="Times New Roman"/>
              <a:cs typeface="Times New Roman"/>
            </a:endParaRPr>
          </a:p>
          <a:p>
            <a:pPr marL="299085" marR="71755" indent="-286385">
              <a:lnSpc>
                <a:spcPct val="100000"/>
              </a:lnSpc>
              <a:buFont typeface="Arial"/>
              <a:buChar char="•"/>
              <a:tabLst>
                <a:tab pos="299085" algn="l"/>
                <a:tab pos="299720" algn="l"/>
              </a:tabLst>
            </a:pPr>
            <a:r>
              <a:rPr sz="2000" spc="-5" dirty="0">
                <a:latin typeface="Calibri"/>
                <a:cs typeface="Calibri"/>
              </a:rPr>
              <a:t>In </a:t>
            </a:r>
            <a:r>
              <a:rPr sz="2000" dirty="0">
                <a:latin typeface="Calibri"/>
                <a:cs typeface="Calibri"/>
              </a:rPr>
              <a:t>2019, a </a:t>
            </a:r>
            <a:r>
              <a:rPr sz="2000" spc="-10" dirty="0">
                <a:latin typeface="Calibri"/>
                <a:cs typeface="Calibri"/>
              </a:rPr>
              <a:t>family </a:t>
            </a:r>
            <a:r>
              <a:rPr sz="2000" spc="-5" dirty="0">
                <a:latin typeface="Calibri"/>
                <a:cs typeface="Calibri"/>
              </a:rPr>
              <a:t>with </a:t>
            </a:r>
            <a:r>
              <a:rPr sz="2000" spc="-10" dirty="0">
                <a:latin typeface="Calibri"/>
                <a:cs typeface="Calibri"/>
              </a:rPr>
              <a:t>two </a:t>
            </a:r>
            <a:r>
              <a:rPr sz="2000" dirty="0">
                <a:latin typeface="Calibri"/>
                <a:cs typeface="Calibri"/>
              </a:rPr>
              <a:t>adults and </a:t>
            </a:r>
            <a:r>
              <a:rPr sz="2000" spc="-10" dirty="0">
                <a:latin typeface="Calibri"/>
                <a:cs typeface="Calibri"/>
              </a:rPr>
              <a:t>two </a:t>
            </a:r>
            <a:r>
              <a:rPr sz="2000" spc="-5" dirty="0">
                <a:latin typeface="Calibri"/>
                <a:cs typeface="Calibri"/>
              </a:rPr>
              <a:t>children </a:t>
            </a:r>
            <a:r>
              <a:rPr sz="2000" spc="-10" dirty="0">
                <a:latin typeface="Calibri"/>
                <a:cs typeface="Calibri"/>
              </a:rPr>
              <a:t>was  </a:t>
            </a:r>
            <a:r>
              <a:rPr sz="2000" spc="-15" dirty="0">
                <a:latin typeface="Calibri"/>
                <a:cs typeface="Calibri"/>
              </a:rPr>
              <a:t>categorized </a:t>
            </a:r>
            <a:r>
              <a:rPr sz="2000" dirty="0">
                <a:latin typeface="Calibri"/>
                <a:cs typeface="Calibri"/>
              </a:rPr>
              <a:t>as </a:t>
            </a:r>
            <a:r>
              <a:rPr sz="2000" spc="-5" dirty="0">
                <a:latin typeface="Calibri"/>
                <a:cs typeface="Calibri"/>
              </a:rPr>
              <a:t>“in </a:t>
            </a:r>
            <a:r>
              <a:rPr sz="2000" dirty="0">
                <a:latin typeface="Calibri"/>
                <a:cs typeface="Calibri"/>
              </a:rPr>
              <a:t>poverty” </a:t>
            </a:r>
            <a:r>
              <a:rPr sz="2000" spc="-5" dirty="0">
                <a:latin typeface="Calibri"/>
                <a:cs typeface="Calibri"/>
              </a:rPr>
              <a:t>if their income </a:t>
            </a:r>
            <a:r>
              <a:rPr sz="2000" spc="-10" dirty="0">
                <a:latin typeface="Calibri"/>
                <a:cs typeface="Calibri"/>
              </a:rPr>
              <a:t>was </a:t>
            </a:r>
            <a:r>
              <a:rPr sz="2000" spc="-5" dirty="0">
                <a:latin typeface="Calibri"/>
                <a:cs typeface="Calibri"/>
              </a:rPr>
              <a:t>less  </a:t>
            </a:r>
            <a:r>
              <a:rPr sz="2000" dirty="0">
                <a:latin typeface="Calibri"/>
                <a:cs typeface="Calibri"/>
              </a:rPr>
              <a:t>than $25,926</a:t>
            </a:r>
            <a:r>
              <a:rPr sz="2000" spc="-55" dirty="0">
                <a:latin typeface="Calibri"/>
                <a:cs typeface="Calibri"/>
              </a:rPr>
              <a:t> </a:t>
            </a:r>
            <a:r>
              <a:rPr sz="2000" spc="-10" dirty="0">
                <a:latin typeface="Calibri"/>
                <a:cs typeface="Calibri"/>
              </a:rPr>
              <a:t>dollars.</a:t>
            </a:r>
            <a:endParaRPr sz="2000" dirty="0">
              <a:latin typeface="Calibri"/>
              <a:cs typeface="Calibri"/>
            </a:endParaRPr>
          </a:p>
        </p:txBody>
      </p:sp>
      <p:sp>
        <p:nvSpPr>
          <p:cNvPr id="6" name="object 6"/>
          <p:cNvSpPr txBox="1"/>
          <p:nvPr/>
        </p:nvSpPr>
        <p:spPr>
          <a:xfrm>
            <a:off x="2770664" y="6161896"/>
            <a:ext cx="7061200" cy="193675"/>
          </a:xfrm>
          <a:prstGeom prst="rect">
            <a:avLst/>
          </a:prstGeom>
        </p:spPr>
        <p:txBody>
          <a:bodyPr vert="horz" wrap="square" lIns="0" tIns="12700" rIns="0" bIns="0" rtlCol="0">
            <a:spAutoFit/>
          </a:bodyPr>
          <a:lstStyle/>
          <a:p>
            <a:pPr marL="12700">
              <a:lnSpc>
                <a:spcPct val="100000"/>
              </a:lnSpc>
              <a:spcBef>
                <a:spcPts val="100"/>
              </a:spcBef>
            </a:pPr>
            <a:r>
              <a:rPr sz="1100" b="0" spc="-5" dirty="0">
                <a:latin typeface="Calibri Light"/>
                <a:cs typeface="Calibri Light"/>
              </a:rPr>
              <a:t>Source: </a:t>
            </a:r>
            <a:r>
              <a:rPr sz="1100" b="0" dirty="0">
                <a:latin typeface="Calibri Light"/>
                <a:cs typeface="Calibri Light"/>
              </a:rPr>
              <a:t>U.S. Census </a:t>
            </a:r>
            <a:r>
              <a:rPr sz="1100" b="0" spc="-5" dirty="0">
                <a:latin typeface="Calibri Light"/>
                <a:cs typeface="Calibri Light"/>
              </a:rPr>
              <a:t>Bureau, Current Population Survey, </a:t>
            </a:r>
            <a:r>
              <a:rPr sz="1100" b="0" dirty="0">
                <a:latin typeface="Calibri Light"/>
                <a:cs typeface="Calibri Light"/>
              </a:rPr>
              <a:t>2019 and 2020 Annual </a:t>
            </a:r>
            <a:r>
              <a:rPr sz="1100" b="0" spc="-5" dirty="0">
                <a:latin typeface="Calibri Light"/>
                <a:cs typeface="Calibri Light"/>
              </a:rPr>
              <a:t>Social </a:t>
            </a:r>
            <a:r>
              <a:rPr sz="1100" b="0" dirty="0">
                <a:latin typeface="Calibri Light"/>
                <a:cs typeface="Calibri Light"/>
              </a:rPr>
              <a:t>and Economic </a:t>
            </a:r>
            <a:r>
              <a:rPr sz="1100" b="0" spc="-5" dirty="0">
                <a:latin typeface="Calibri Light"/>
                <a:cs typeface="Calibri Light"/>
              </a:rPr>
              <a:t>Supplements </a:t>
            </a:r>
            <a:r>
              <a:rPr sz="1100" b="0" dirty="0">
                <a:latin typeface="Calibri Light"/>
                <a:cs typeface="Calibri Light"/>
              </a:rPr>
              <a:t>(CPS</a:t>
            </a:r>
            <a:r>
              <a:rPr sz="1100" b="0" spc="-15" dirty="0">
                <a:latin typeface="Calibri Light"/>
                <a:cs typeface="Calibri Light"/>
              </a:rPr>
              <a:t> </a:t>
            </a:r>
            <a:r>
              <a:rPr sz="1100" b="0" dirty="0">
                <a:latin typeface="Calibri Light"/>
                <a:cs typeface="Calibri Light"/>
              </a:rPr>
              <a:t>ASEC).</a:t>
            </a:r>
            <a:endParaRPr sz="1100">
              <a:latin typeface="Calibri Light"/>
              <a:cs typeface="Calibri Light"/>
            </a:endParaRPr>
          </a:p>
        </p:txBody>
      </p:sp>
      <p:sp>
        <p:nvSpPr>
          <p:cNvPr id="9" name="object 2"/>
          <p:cNvSpPr txBox="1">
            <a:spLocks noGrp="1"/>
          </p:cNvSpPr>
          <p:nvPr>
            <p:ph type="title"/>
          </p:nvPr>
        </p:nvSpPr>
        <p:spPr>
          <a:xfrm>
            <a:off x="838200" y="471425"/>
            <a:ext cx="10515600" cy="1112963"/>
          </a:xfrm>
          <a:prstGeom prst="rect">
            <a:avLst/>
          </a:prstGeom>
        </p:spPr>
        <p:txBody>
          <a:bodyPr vert="horz" wrap="square" lIns="0" tIns="60799" rIns="0" bIns="0" rtlCol="0">
            <a:spAutoFit/>
          </a:bodyPr>
          <a:lstStyle/>
          <a:p>
            <a:pPr marL="4660265" algn="ctr">
              <a:lnSpc>
                <a:spcPts val="4105"/>
              </a:lnSpc>
              <a:spcBef>
                <a:spcPts val="100"/>
              </a:spcBef>
            </a:pPr>
            <a:r>
              <a:rPr sz="3600" spc="-30" dirty="0"/>
              <a:t>Highlights:</a:t>
            </a:r>
            <a:endParaRPr sz="3600" dirty="0"/>
          </a:p>
          <a:p>
            <a:pPr marL="4660265" algn="ctr">
              <a:lnSpc>
                <a:spcPts val="4105"/>
              </a:lnSpc>
            </a:pPr>
            <a:r>
              <a:rPr lang="en-US" sz="3600" spc="-35" dirty="0" smtClean="0"/>
              <a:t>Official Poverty</a:t>
            </a:r>
            <a:endParaRPr sz="3600" dirty="0"/>
          </a:p>
        </p:txBody>
      </p:sp>
    </p:spTree>
    <p:extLst>
      <p:ext uri="{BB962C8B-B14F-4D97-AF65-F5344CB8AC3E}">
        <p14:creationId xmlns:p14="http://schemas.microsoft.com/office/powerpoint/2010/main" val="8966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2295" y="1368262"/>
            <a:ext cx="5788660" cy="3989070"/>
          </a:xfrm>
          <a:prstGeom prst="rect">
            <a:avLst/>
          </a:prstGeom>
        </p:spPr>
        <p:txBody>
          <a:bodyPr vert="horz" wrap="square" lIns="0" tIns="13335" rIns="0" bIns="0" rtlCol="0">
            <a:spAutoFit/>
          </a:bodyPr>
          <a:lstStyle/>
          <a:p>
            <a:pPr marL="355600" marR="343535" indent="-342900">
              <a:lnSpc>
                <a:spcPct val="100000"/>
              </a:lnSpc>
              <a:spcBef>
                <a:spcPts val="105"/>
              </a:spcBef>
              <a:buSzPct val="150000"/>
              <a:buFont typeface="Arial"/>
              <a:buChar char="•"/>
              <a:tabLst>
                <a:tab pos="354965" algn="l"/>
                <a:tab pos="355600" algn="l"/>
              </a:tabLst>
            </a:pPr>
            <a:r>
              <a:rPr sz="2000" dirty="0">
                <a:latin typeface="Calibri"/>
                <a:cs typeface="Calibri"/>
              </a:rPr>
              <a:t>The </a:t>
            </a:r>
            <a:r>
              <a:rPr sz="2000" spc="-5" dirty="0">
                <a:latin typeface="Calibri"/>
                <a:cs typeface="Calibri"/>
              </a:rPr>
              <a:t>Supplemental </a:t>
            </a:r>
            <a:r>
              <a:rPr sz="2000" spc="-15" dirty="0">
                <a:latin typeface="Calibri"/>
                <a:cs typeface="Calibri"/>
              </a:rPr>
              <a:t>Poverty </a:t>
            </a:r>
            <a:r>
              <a:rPr sz="2000" spc="-5" dirty="0">
                <a:latin typeface="Calibri"/>
                <a:cs typeface="Calibri"/>
              </a:rPr>
              <a:t>Measure </a:t>
            </a:r>
            <a:r>
              <a:rPr sz="2000" dirty="0">
                <a:latin typeface="Calibri"/>
                <a:cs typeface="Calibri"/>
              </a:rPr>
              <a:t>(SPM) </a:t>
            </a:r>
            <a:r>
              <a:rPr sz="2000" spc="-25" dirty="0">
                <a:latin typeface="Calibri"/>
                <a:cs typeface="Calibri"/>
              </a:rPr>
              <a:t>rate </a:t>
            </a:r>
            <a:r>
              <a:rPr sz="2000" spc="-5" dirty="0">
                <a:latin typeface="Calibri"/>
                <a:cs typeface="Calibri"/>
              </a:rPr>
              <a:t>in  </a:t>
            </a:r>
            <a:r>
              <a:rPr sz="2000" dirty="0">
                <a:latin typeface="Calibri"/>
                <a:cs typeface="Calibri"/>
              </a:rPr>
              <a:t>2019 </a:t>
            </a:r>
            <a:r>
              <a:rPr sz="2000" spc="-10" dirty="0">
                <a:latin typeface="Calibri"/>
                <a:cs typeface="Calibri"/>
              </a:rPr>
              <a:t>was </a:t>
            </a:r>
            <a:r>
              <a:rPr sz="2000" dirty="0">
                <a:latin typeface="Calibri"/>
                <a:cs typeface="Calibri"/>
              </a:rPr>
              <a:t>11.7 </a:t>
            </a:r>
            <a:r>
              <a:rPr sz="2000" spc="-10" dirty="0">
                <a:latin typeface="Calibri"/>
                <a:cs typeface="Calibri"/>
              </a:rPr>
              <a:t>percent. </a:t>
            </a:r>
            <a:r>
              <a:rPr sz="2000" spc="-5" dirty="0">
                <a:latin typeface="Calibri"/>
                <a:cs typeface="Calibri"/>
              </a:rPr>
              <a:t>This </a:t>
            </a:r>
            <a:r>
              <a:rPr sz="2000" spc="-10" dirty="0">
                <a:latin typeface="Calibri"/>
                <a:cs typeface="Calibri"/>
              </a:rPr>
              <a:t>was </a:t>
            </a:r>
            <a:r>
              <a:rPr sz="2000" dirty="0">
                <a:latin typeface="Calibri"/>
                <a:cs typeface="Calibri"/>
              </a:rPr>
              <a:t>1.0 </a:t>
            </a:r>
            <a:r>
              <a:rPr sz="2000" spc="-10" dirty="0">
                <a:latin typeface="Calibri"/>
                <a:cs typeface="Calibri"/>
              </a:rPr>
              <a:t>percentage  point lower </a:t>
            </a:r>
            <a:r>
              <a:rPr sz="2000" dirty="0">
                <a:latin typeface="Calibri"/>
                <a:cs typeface="Calibri"/>
              </a:rPr>
              <a:t>than 2018 and the </a:t>
            </a:r>
            <a:r>
              <a:rPr sz="2000" spc="-15" dirty="0">
                <a:latin typeface="Calibri"/>
                <a:cs typeface="Calibri"/>
              </a:rPr>
              <a:t>lowest </a:t>
            </a:r>
            <a:r>
              <a:rPr sz="2000" spc="-25" dirty="0">
                <a:latin typeface="Calibri"/>
                <a:cs typeface="Calibri"/>
              </a:rPr>
              <a:t>rate </a:t>
            </a:r>
            <a:r>
              <a:rPr sz="2000" spc="-5" dirty="0">
                <a:latin typeface="Calibri"/>
                <a:cs typeface="Calibri"/>
              </a:rPr>
              <a:t>since  </a:t>
            </a:r>
            <a:r>
              <a:rPr sz="2000" spc="-10" dirty="0">
                <a:latin typeface="Calibri"/>
                <a:cs typeface="Calibri"/>
              </a:rPr>
              <a:t>estimates </a:t>
            </a:r>
            <a:r>
              <a:rPr sz="2000" spc="-15" dirty="0">
                <a:latin typeface="Calibri"/>
                <a:cs typeface="Calibri"/>
              </a:rPr>
              <a:t>were </a:t>
            </a:r>
            <a:r>
              <a:rPr sz="2000" spc="-5" dirty="0">
                <a:latin typeface="Calibri"/>
                <a:cs typeface="Calibri"/>
              </a:rPr>
              <a:t>initially published </a:t>
            </a:r>
            <a:r>
              <a:rPr sz="2000" spc="-15" dirty="0">
                <a:latin typeface="Calibri"/>
                <a:cs typeface="Calibri"/>
              </a:rPr>
              <a:t>for</a:t>
            </a:r>
            <a:r>
              <a:rPr sz="2000" spc="70" dirty="0">
                <a:latin typeface="Calibri"/>
                <a:cs typeface="Calibri"/>
              </a:rPr>
              <a:t> </a:t>
            </a:r>
            <a:r>
              <a:rPr sz="2000" dirty="0">
                <a:latin typeface="Calibri"/>
                <a:cs typeface="Calibri"/>
              </a:rPr>
              <a:t>2009.</a:t>
            </a:r>
            <a:endParaRPr sz="2000">
              <a:latin typeface="Calibri"/>
              <a:cs typeface="Calibri"/>
            </a:endParaRPr>
          </a:p>
          <a:p>
            <a:pPr>
              <a:lnSpc>
                <a:spcPct val="100000"/>
              </a:lnSpc>
              <a:spcBef>
                <a:spcPts val="40"/>
              </a:spcBef>
              <a:buFont typeface="Arial"/>
              <a:buChar char="•"/>
            </a:pPr>
            <a:endParaRPr sz="2050">
              <a:latin typeface="Times New Roman"/>
              <a:cs typeface="Times New Roman"/>
            </a:endParaRPr>
          </a:p>
          <a:p>
            <a:pPr marL="354965" marR="64769" indent="-342265">
              <a:lnSpc>
                <a:spcPct val="100000"/>
              </a:lnSpc>
              <a:buSzPct val="150000"/>
              <a:buFont typeface="Arial"/>
              <a:buChar char="•"/>
              <a:tabLst>
                <a:tab pos="354965" algn="l"/>
                <a:tab pos="355600" algn="l"/>
              </a:tabLst>
            </a:pPr>
            <a:r>
              <a:rPr sz="2000" dirty="0">
                <a:latin typeface="Calibri"/>
                <a:cs typeface="Calibri"/>
              </a:rPr>
              <a:t>The SPM </a:t>
            </a:r>
            <a:r>
              <a:rPr sz="2000" spc="-25" dirty="0">
                <a:latin typeface="Calibri"/>
                <a:cs typeface="Calibri"/>
              </a:rPr>
              <a:t>rate </a:t>
            </a:r>
            <a:r>
              <a:rPr sz="2000" spc="-15" dirty="0">
                <a:latin typeface="Calibri"/>
                <a:cs typeface="Calibri"/>
              </a:rPr>
              <a:t>for </a:t>
            </a:r>
            <a:r>
              <a:rPr sz="2000" dirty="0">
                <a:latin typeface="Calibri"/>
                <a:cs typeface="Calibri"/>
              </a:rPr>
              <a:t>2019 </a:t>
            </a:r>
            <a:r>
              <a:rPr sz="2000" spc="-10" dirty="0">
                <a:latin typeface="Calibri"/>
                <a:cs typeface="Calibri"/>
              </a:rPr>
              <a:t>was </a:t>
            </a:r>
            <a:r>
              <a:rPr sz="2000" dirty="0">
                <a:latin typeface="Calibri"/>
                <a:cs typeface="Calibri"/>
              </a:rPr>
              <a:t>1.3 </a:t>
            </a:r>
            <a:r>
              <a:rPr sz="2000" spc="-10" dirty="0">
                <a:latin typeface="Calibri"/>
                <a:cs typeface="Calibri"/>
              </a:rPr>
              <a:t>percentage </a:t>
            </a:r>
            <a:r>
              <a:rPr sz="2000" spc="-5" dirty="0">
                <a:latin typeface="Calibri"/>
                <a:cs typeface="Calibri"/>
              </a:rPr>
              <a:t>points  </a:t>
            </a:r>
            <a:r>
              <a:rPr sz="2000" dirty="0">
                <a:latin typeface="Calibri"/>
                <a:cs typeface="Calibri"/>
              </a:rPr>
              <a:t>higher than the </a:t>
            </a:r>
            <a:r>
              <a:rPr sz="2000" spc="-5" dirty="0">
                <a:latin typeface="Calibri"/>
                <a:cs typeface="Calibri"/>
              </a:rPr>
              <a:t>official </a:t>
            </a:r>
            <a:r>
              <a:rPr sz="2000" spc="-10" dirty="0">
                <a:latin typeface="Calibri"/>
                <a:cs typeface="Calibri"/>
              </a:rPr>
              <a:t>poverty </a:t>
            </a:r>
            <a:r>
              <a:rPr sz="2000" spc="-25" dirty="0">
                <a:latin typeface="Calibri"/>
                <a:cs typeface="Calibri"/>
              </a:rPr>
              <a:t>rate </a:t>
            </a:r>
            <a:r>
              <a:rPr sz="2000" spc="-5" dirty="0">
                <a:latin typeface="Calibri"/>
                <a:cs typeface="Calibri"/>
              </a:rPr>
              <a:t>of </a:t>
            </a:r>
            <a:r>
              <a:rPr sz="2000" dirty="0">
                <a:latin typeface="Calibri"/>
                <a:cs typeface="Calibri"/>
              </a:rPr>
              <a:t>10.5</a:t>
            </a:r>
            <a:r>
              <a:rPr sz="2000" spc="15" dirty="0">
                <a:latin typeface="Calibri"/>
                <a:cs typeface="Calibri"/>
              </a:rPr>
              <a:t> </a:t>
            </a:r>
            <a:r>
              <a:rPr sz="2000" spc="-10" dirty="0">
                <a:latin typeface="Calibri"/>
                <a:cs typeface="Calibri"/>
              </a:rPr>
              <a:t>percent.</a:t>
            </a:r>
            <a:endParaRPr sz="2000">
              <a:latin typeface="Calibri"/>
              <a:cs typeface="Calibri"/>
            </a:endParaRPr>
          </a:p>
          <a:p>
            <a:pPr>
              <a:lnSpc>
                <a:spcPct val="100000"/>
              </a:lnSpc>
              <a:spcBef>
                <a:spcPts val="40"/>
              </a:spcBef>
              <a:buFont typeface="Arial"/>
              <a:buChar char="•"/>
            </a:pPr>
            <a:endParaRPr sz="2050">
              <a:latin typeface="Times New Roman"/>
              <a:cs typeface="Times New Roman"/>
            </a:endParaRPr>
          </a:p>
          <a:p>
            <a:pPr marL="354965" marR="5080" indent="-342265">
              <a:lnSpc>
                <a:spcPct val="100000"/>
              </a:lnSpc>
              <a:spcBef>
                <a:spcPts val="5"/>
              </a:spcBef>
              <a:buSzPct val="150000"/>
              <a:buFont typeface="Arial"/>
              <a:buChar char="•"/>
              <a:tabLst>
                <a:tab pos="354965" algn="l"/>
                <a:tab pos="355600" algn="l"/>
              </a:tabLst>
            </a:pPr>
            <a:r>
              <a:rPr sz="2000" spc="-10" dirty="0">
                <a:latin typeface="Calibri"/>
                <a:cs typeface="Calibri"/>
              </a:rPr>
              <a:t>There </a:t>
            </a:r>
            <a:r>
              <a:rPr sz="2000" spc="-15" dirty="0">
                <a:latin typeface="Calibri"/>
                <a:cs typeface="Calibri"/>
              </a:rPr>
              <a:t>were </a:t>
            </a:r>
            <a:r>
              <a:rPr sz="2000" dirty="0">
                <a:latin typeface="Calibri"/>
                <a:cs typeface="Calibri"/>
              </a:rPr>
              <a:t>16 </a:t>
            </a:r>
            <a:r>
              <a:rPr sz="2000" spc="-20" dirty="0">
                <a:latin typeface="Calibri"/>
                <a:cs typeface="Calibri"/>
              </a:rPr>
              <a:t>states </a:t>
            </a:r>
            <a:r>
              <a:rPr sz="2000" dirty="0">
                <a:latin typeface="Calibri"/>
                <a:cs typeface="Calibri"/>
              </a:rPr>
              <a:t>plus the </a:t>
            </a:r>
            <a:r>
              <a:rPr sz="2000" spc="-5" dirty="0">
                <a:latin typeface="Calibri"/>
                <a:cs typeface="Calibri"/>
              </a:rPr>
              <a:t>District of Columbia  </a:t>
            </a:r>
            <a:r>
              <a:rPr sz="2000" spc="-15" dirty="0">
                <a:latin typeface="Calibri"/>
                <a:cs typeface="Calibri"/>
              </a:rPr>
              <a:t>for </a:t>
            </a:r>
            <a:r>
              <a:rPr sz="2000" spc="-5" dirty="0">
                <a:latin typeface="Calibri"/>
                <a:cs typeface="Calibri"/>
              </a:rPr>
              <a:t>which SPM </a:t>
            </a:r>
            <a:r>
              <a:rPr sz="2000" spc="-20" dirty="0">
                <a:latin typeface="Calibri"/>
                <a:cs typeface="Calibri"/>
              </a:rPr>
              <a:t>rates </a:t>
            </a:r>
            <a:r>
              <a:rPr sz="2000" spc="-15" dirty="0">
                <a:latin typeface="Calibri"/>
                <a:cs typeface="Calibri"/>
              </a:rPr>
              <a:t>were </a:t>
            </a:r>
            <a:r>
              <a:rPr sz="2000" dirty="0">
                <a:latin typeface="Calibri"/>
                <a:cs typeface="Calibri"/>
              </a:rPr>
              <a:t>higher than </a:t>
            </a:r>
            <a:r>
              <a:rPr sz="2000" spc="-5" dirty="0">
                <a:latin typeface="Calibri"/>
                <a:cs typeface="Calibri"/>
              </a:rPr>
              <a:t>official  </a:t>
            </a:r>
            <a:r>
              <a:rPr sz="2000" spc="-10" dirty="0">
                <a:latin typeface="Calibri"/>
                <a:cs typeface="Calibri"/>
              </a:rPr>
              <a:t>poverty </a:t>
            </a:r>
            <a:r>
              <a:rPr sz="2000" spc="-20" dirty="0">
                <a:latin typeface="Calibri"/>
                <a:cs typeface="Calibri"/>
              </a:rPr>
              <a:t>rates, </a:t>
            </a:r>
            <a:r>
              <a:rPr sz="2000" dirty="0">
                <a:latin typeface="Calibri"/>
                <a:cs typeface="Calibri"/>
              </a:rPr>
              <a:t>25 </a:t>
            </a:r>
            <a:r>
              <a:rPr sz="2000" spc="-20" dirty="0">
                <a:latin typeface="Calibri"/>
                <a:cs typeface="Calibri"/>
              </a:rPr>
              <a:t>states </a:t>
            </a:r>
            <a:r>
              <a:rPr sz="2000" spc="-5" dirty="0">
                <a:latin typeface="Calibri"/>
                <a:cs typeface="Calibri"/>
              </a:rPr>
              <a:t>with </a:t>
            </a:r>
            <a:r>
              <a:rPr sz="2000" spc="-10" dirty="0">
                <a:latin typeface="Calibri"/>
                <a:cs typeface="Calibri"/>
              </a:rPr>
              <a:t>lower </a:t>
            </a:r>
            <a:r>
              <a:rPr sz="2000" spc="-20" dirty="0">
                <a:latin typeface="Calibri"/>
                <a:cs typeface="Calibri"/>
              </a:rPr>
              <a:t>rates, </a:t>
            </a:r>
            <a:r>
              <a:rPr sz="2000" dirty="0">
                <a:latin typeface="Calibri"/>
                <a:cs typeface="Calibri"/>
              </a:rPr>
              <a:t>and 9  </a:t>
            </a:r>
            <a:r>
              <a:rPr sz="2000" spc="-20" dirty="0">
                <a:latin typeface="Calibri"/>
                <a:cs typeface="Calibri"/>
              </a:rPr>
              <a:t>states </a:t>
            </a:r>
            <a:r>
              <a:rPr sz="2000" spc="-15" dirty="0">
                <a:latin typeface="Calibri"/>
                <a:cs typeface="Calibri"/>
              </a:rPr>
              <a:t>for </a:t>
            </a:r>
            <a:r>
              <a:rPr sz="2000" spc="-5" dirty="0">
                <a:latin typeface="Calibri"/>
                <a:cs typeface="Calibri"/>
              </a:rPr>
              <a:t>which </a:t>
            </a:r>
            <a:r>
              <a:rPr sz="2000" dirty="0">
                <a:latin typeface="Calibri"/>
                <a:cs typeface="Calibri"/>
              </a:rPr>
              <a:t>the </a:t>
            </a:r>
            <a:r>
              <a:rPr sz="2000" spc="-10" dirty="0">
                <a:latin typeface="Calibri"/>
                <a:cs typeface="Calibri"/>
              </a:rPr>
              <a:t>differences </a:t>
            </a:r>
            <a:r>
              <a:rPr sz="2000" spc="-15" dirty="0">
                <a:latin typeface="Calibri"/>
                <a:cs typeface="Calibri"/>
              </a:rPr>
              <a:t>were </a:t>
            </a:r>
            <a:r>
              <a:rPr sz="2000" dirty="0">
                <a:latin typeface="Calibri"/>
                <a:cs typeface="Calibri"/>
              </a:rPr>
              <a:t>not </a:t>
            </a:r>
            <a:r>
              <a:rPr sz="2000" spc="-10" dirty="0">
                <a:latin typeface="Calibri"/>
                <a:cs typeface="Calibri"/>
              </a:rPr>
              <a:t>statistically  </a:t>
            </a:r>
            <a:r>
              <a:rPr sz="2000" spc="-5" dirty="0">
                <a:latin typeface="Calibri"/>
                <a:cs typeface="Calibri"/>
              </a:rPr>
              <a:t>significant.</a:t>
            </a:r>
            <a:endParaRPr sz="2000">
              <a:latin typeface="Calibri"/>
              <a:cs typeface="Calibri"/>
            </a:endParaRPr>
          </a:p>
        </p:txBody>
      </p:sp>
      <p:sp>
        <p:nvSpPr>
          <p:cNvPr id="3" name="object 3"/>
          <p:cNvSpPr txBox="1">
            <a:spLocks noGrp="1"/>
          </p:cNvSpPr>
          <p:nvPr>
            <p:ph type="title"/>
          </p:nvPr>
        </p:nvSpPr>
        <p:spPr>
          <a:xfrm>
            <a:off x="7296966" y="430639"/>
            <a:ext cx="2006600" cy="635000"/>
          </a:xfrm>
          <a:prstGeom prst="rect">
            <a:avLst/>
          </a:prstGeom>
        </p:spPr>
        <p:txBody>
          <a:bodyPr vert="horz" wrap="square" lIns="0" tIns="12065" rIns="0" bIns="0" rtlCol="0">
            <a:spAutoFit/>
          </a:bodyPr>
          <a:lstStyle/>
          <a:p>
            <a:pPr marL="12700">
              <a:lnSpc>
                <a:spcPct val="100000"/>
              </a:lnSpc>
              <a:spcBef>
                <a:spcPts val="95"/>
              </a:spcBef>
            </a:pPr>
            <a:r>
              <a:rPr sz="4000" spc="-35" dirty="0"/>
              <a:t>Highlights</a:t>
            </a:r>
            <a:endParaRPr sz="4000"/>
          </a:p>
        </p:txBody>
      </p:sp>
      <p:sp>
        <p:nvSpPr>
          <p:cNvPr id="4" name="object 4"/>
          <p:cNvSpPr txBox="1"/>
          <p:nvPr/>
        </p:nvSpPr>
        <p:spPr>
          <a:xfrm>
            <a:off x="2770664" y="6161896"/>
            <a:ext cx="7061200" cy="193675"/>
          </a:xfrm>
          <a:prstGeom prst="rect">
            <a:avLst/>
          </a:prstGeom>
        </p:spPr>
        <p:txBody>
          <a:bodyPr vert="horz" wrap="square" lIns="0" tIns="12700" rIns="0" bIns="0" rtlCol="0">
            <a:spAutoFit/>
          </a:bodyPr>
          <a:lstStyle/>
          <a:p>
            <a:pPr marL="12700">
              <a:lnSpc>
                <a:spcPct val="100000"/>
              </a:lnSpc>
              <a:spcBef>
                <a:spcPts val="100"/>
              </a:spcBef>
            </a:pPr>
            <a:r>
              <a:rPr sz="1100" b="0" spc="-5" dirty="0">
                <a:latin typeface="Calibri Light"/>
                <a:cs typeface="Calibri Light"/>
              </a:rPr>
              <a:t>Source: </a:t>
            </a:r>
            <a:r>
              <a:rPr sz="1100" b="0" dirty="0">
                <a:latin typeface="Calibri Light"/>
                <a:cs typeface="Calibri Light"/>
              </a:rPr>
              <a:t>U.S. Census </a:t>
            </a:r>
            <a:r>
              <a:rPr sz="1100" b="0" spc="-5" dirty="0">
                <a:latin typeface="Calibri Light"/>
                <a:cs typeface="Calibri Light"/>
              </a:rPr>
              <a:t>Bureau, Current Population Survey, </a:t>
            </a:r>
            <a:r>
              <a:rPr sz="1100" b="0" dirty="0">
                <a:latin typeface="Calibri Light"/>
                <a:cs typeface="Calibri Light"/>
              </a:rPr>
              <a:t>2019 and 2020 Annual </a:t>
            </a:r>
            <a:r>
              <a:rPr sz="1100" b="0" spc="-5" dirty="0">
                <a:latin typeface="Calibri Light"/>
                <a:cs typeface="Calibri Light"/>
              </a:rPr>
              <a:t>Social </a:t>
            </a:r>
            <a:r>
              <a:rPr sz="1100" b="0" dirty="0">
                <a:latin typeface="Calibri Light"/>
                <a:cs typeface="Calibri Light"/>
              </a:rPr>
              <a:t>and Economic </a:t>
            </a:r>
            <a:r>
              <a:rPr sz="1100" b="0" spc="-5" dirty="0">
                <a:latin typeface="Calibri Light"/>
                <a:cs typeface="Calibri Light"/>
              </a:rPr>
              <a:t>Supplements </a:t>
            </a:r>
            <a:r>
              <a:rPr sz="1100" b="0" dirty="0">
                <a:latin typeface="Calibri Light"/>
                <a:cs typeface="Calibri Light"/>
              </a:rPr>
              <a:t>(CPS</a:t>
            </a:r>
            <a:r>
              <a:rPr sz="1100" b="0" spc="-15" dirty="0">
                <a:latin typeface="Calibri Light"/>
                <a:cs typeface="Calibri Light"/>
              </a:rPr>
              <a:t> </a:t>
            </a:r>
            <a:r>
              <a:rPr sz="1100" b="0" dirty="0">
                <a:latin typeface="Calibri Light"/>
                <a:cs typeface="Calibri Light"/>
              </a:rPr>
              <a:t>ASEC).</a:t>
            </a:r>
            <a:endParaRPr sz="1100">
              <a:latin typeface="Calibri Light"/>
              <a:cs typeface="Calibri Light"/>
            </a:endParaRPr>
          </a:p>
        </p:txBody>
      </p:sp>
      <p:sp>
        <p:nvSpPr>
          <p:cNvPr id="5" name="object 5"/>
          <p:cNvSpPr/>
          <p:nvPr/>
        </p:nvSpPr>
        <p:spPr>
          <a:xfrm>
            <a:off x="624840" y="481583"/>
            <a:ext cx="4134611" cy="535228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20268" y="477012"/>
            <a:ext cx="4144010" cy="5361940"/>
          </a:xfrm>
          <a:custGeom>
            <a:avLst/>
            <a:gdLst/>
            <a:ahLst/>
            <a:cxnLst/>
            <a:rect l="l" t="t" r="r" b="b"/>
            <a:pathLst>
              <a:path w="4144010" h="5361940">
                <a:moveTo>
                  <a:pt x="0" y="0"/>
                </a:moveTo>
                <a:lnTo>
                  <a:pt x="4143755" y="0"/>
                </a:lnTo>
                <a:lnTo>
                  <a:pt x="4143755" y="5361432"/>
                </a:lnTo>
                <a:lnTo>
                  <a:pt x="0" y="5361432"/>
                </a:lnTo>
                <a:lnTo>
                  <a:pt x="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54776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30727" y="1046105"/>
            <a:ext cx="6546850" cy="3439160"/>
          </a:xfrm>
          <a:prstGeom prst="rect">
            <a:avLst/>
          </a:prstGeom>
        </p:spPr>
        <p:txBody>
          <a:bodyPr vert="horz" wrap="square" lIns="0" tIns="12065" rIns="0" bIns="0" rtlCol="0">
            <a:spAutoFit/>
          </a:bodyPr>
          <a:lstStyle/>
          <a:p>
            <a:pPr marL="355600" marR="126364" indent="-342900">
              <a:lnSpc>
                <a:spcPct val="100000"/>
              </a:lnSpc>
              <a:spcBef>
                <a:spcPts val="95"/>
              </a:spcBef>
              <a:buFont typeface="Arial"/>
              <a:buChar char="•"/>
              <a:tabLst>
                <a:tab pos="354965" algn="l"/>
                <a:tab pos="355600" algn="l"/>
              </a:tabLst>
            </a:pPr>
            <a:r>
              <a:rPr sz="2800" spc="-15" dirty="0">
                <a:latin typeface="Calibri"/>
                <a:cs typeface="Calibri"/>
              </a:rPr>
              <a:t>Estimates </a:t>
            </a:r>
            <a:r>
              <a:rPr sz="2800" spc="-10" dirty="0">
                <a:latin typeface="Calibri"/>
                <a:cs typeface="Calibri"/>
              </a:rPr>
              <a:t>come </a:t>
            </a:r>
            <a:r>
              <a:rPr sz="2800" spc="-20" dirty="0">
                <a:latin typeface="Calibri"/>
                <a:cs typeface="Calibri"/>
              </a:rPr>
              <a:t>from </a:t>
            </a:r>
            <a:r>
              <a:rPr sz="2800" spc="-10" dirty="0">
                <a:latin typeface="Calibri"/>
                <a:cs typeface="Calibri"/>
              </a:rPr>
              <a:t>two </a:t>
            </a:r>
            <a:r>
              <a:rPr sz="2800" spc="-15" dirty="0">
                <a:latin typeface="Calibri"/>
                <a:cs typeface="Calibri"/>
              </a:rPr>
              <a:t>surveys: </a:t>
            </a:r>
            <a:r>
              <a:rPr sz="2800" spc="-5" dirty="0">
                <a:latin typeface="Calibri"/>
                <a:cs typeface="Calibri"/>
              </a:rPr>
              <a:t>the  </a:t>
            </a:r>
            <a:r>
              <a:rPr sz="2800" spc="-15" dirty="0">
                <a:latin typeface="Calibri"/>
                <a:cs typeface="Calibri"/>
              </a:rPr>
              <a:t>Current Population </a:t>
            </a:r>
            <a:r>
              <a:rPr sz="2800" spc="-10" dirty="0">
                <a:latin typeface="Calibri"/>
                <a:cs typeface="Calibri"/>
              </a:rPr>
              <a:t>Survey </a:t>
            </a:r>
            <a:r>
              <a:rPr sz="2800" spc="-5" dirty="0">
                <a:latin typeface="Calibri"/>
                <a:cs typeface="Calibri"/>
              </a:rPr>
              <a:t>(CPS </a:t>
            </a:r>
            <a:r>
              <a:rPr sz="2800" spc="-15" dirty="0">
                <a:latin typeface="Calibri"/>
                <a:cs typeface="Calibri"/>
              </a:rPr>
              <a:t>ASEC) </a:t>
            </a:r>
            <a:r>
              <a:rPr sz="2800" spc="-5" dirty="0">
                <a:latin typeface="Calibri"/>
                <a:cs typeface="Calibri"/>
              </a:rPr>
              <a:t>and  </a:t>
            </a:r>
            <a:r>
              <a:rPr sz="2800" spc="-10" dirty="0">
                <a:latin typeface="Calibri"/>
                <a:cs typeface="Calibri"/>
              </a:rPr>
              <a:t>the American Community Survey</a:t>
            </a:r>
            <a:r>
              <a:rPr sz="2800" spc="95" dirty="0">
                <a:latin typeface="Calibri"/>
                <a:cs typeface="Calibri"/>
              </a:rPr>
              <a:t> </a:t>
            </a:r>
            <a:r>
              <a:rPr sz="2800" spc="-10" dirty="0">
                <a:latin typeface="Calibri"/>
                <a:cs typeface="Calibri"/>
              </a:rPr>
              <a:t>(ACS).</a:t>
            </a:r>
            <a:endParaRPr sz="2800" dirty="0">
              <a:latin typeface="Calibri"/>
              <a:cs typeface="Calibri"/>
            </a:endParaRPr>
          </a:p>
          <a:p>
            <a:pPr>
              <a:lnSpc>
                <a:spcPct val="100000"/>
              </a:lnSpc>
              <a:spcBef>
                <a:spcPts val="25"/>
              </a:spcBef>
              <a:buFont typeface="Arial"/>
              <a:buChar char="•"/>
            </a:pPr>
            <a:endParaRPr sz="2900" dirty="0">
              <a:latin typeface="Times New Roman"/>
              <a:cs typeface="Times New Roman"/>
            </a:endParaRPr>
          </a:p>
          <a:p>
            <a:pPr marL="355600" marR="5080" indent="-342900">
              <a:lnSpc>
                <a:spcPct val="100000"/>
              </a:lnSpc>
              <a:buFont typeface="Arial"/>
              <a:buChar char="•"/>
              <a:tabLst>
                <a:tab pos="354965" algn="l"/>
                <a:tab pos="355600" algn="l"/>
              </a:tabLst>
            </a:pPr>
            <a:r>
              <a:rPr sz="2800" spc="-5" dirty="0">
                <a:latin typeface="Calibri"/>
                <a:cs typeface="Calibri"/>
              </a:rPr>
              <a:t>This </a:t>
            </a:r>
            <a:r>
              <a:rPr sz="2800" spc="-15" dirty="0">
                <a:latin typeface="Calibri"/>
                <a:cs typeface="Calibri"/>
              </a:rPr>
              <a:t>report presents </a:t>
            </a:r>
            <a:r>
              <a:rPr sz="2800" spc="-10" dirty="0">
                <a:latin typeface="Calibri"/>
                <a:cs typeface="Calibri"/>
              </a:rPr>
              <a:t>CPS </a:t>
            </a:r>
            <a:r>
              <a:rPr sz="2800" spc="-15" dirty="0">
                <a:latin typeface="Calibri"/>
                <a:cs typeface="Calibri"/>
              </a:rPr>
              <a:t>ASEC estimates </a:t>
            </a:r>
            <a:r>
              <a:rPr sz="2800" spc="-5" dirty="0">
                <a:latin typeface="Calibri"/>
                <a:cs typeface="Calibri"/>
              </a:rPr>
              <a:t>of  </a:t>
            </a:r>
            <a:r>
              <a:rPr sz="2800" spc="-10" dirty="0">
                <a:latin typeface="Calibri"/>
                <a:cs typeface="Calibri"/>
              </a:rPr>
              <a:t>calendar-year </a:t>
            </a:r>
            <a:r>
              <a:rPr sz="2800" spc="-25" dirty="0">
                <a:latin typeface="Calibri"/>
                <a:cs typeface="Calibri"/>
              </a:rPr>
              <a:t>coverage </a:t>
            </a:r>
            <a:r>
              <a:rPr sz="2800" spc="-10" dirty="0">
                <a:latin typeface="Calibri"/>
                <a:cs typeface="Calibri"/>
              </a:rPr>
              <a:t>in 2019 </a:t>
            </a:r>
            <a:r>
              <a:rPr sz="2800" spc="-5" dirty="0">
                <a:latin typeface="Calibri"/>
                <a:cs typeface="Calibri"/>
              </a:rPr>
              <a:t>and </a:t>
            </a:r>
            <a:r>
              <a:rPr sz="2800" spc="-15" dirty="0">
                <a:latin typeface="Calibri"/>
                <a:cs typeface="Calibri"/>
              </a:rPr>
              <a:t>ACS  estimates </a:t>
            </a:r>
            <a:r>
              <a:rPr sz="2800" spc="-5" dirty="0">
                <a:latin typeface="Calibri"/>
                <a:cs typeface="Calibri"/>
              </a:rPr>
              <a:t>of </a:t>
            </a:r>
            <a:r>
              <a:rPr sz="2800" spc="-10" dirty="0">
                <a:latin typeface="Calibri"/>
                <a:cs typeface="Calibri"/>
              </a:rPr>
              <a:t>changes in </a:t>
            </a:r>
            <a:r>
              <a:rPr sz="2800" spc="-25" dirty="0">
                <a:latin typeface="Calibri"/>
                <a:cs typeface="Calibri"/>
              </a:rPr>
              <a:t>coverage </a:t>
            </a:r>
            <a:r>
              <a:rPr sz="2800" spc="-15" dirty="0">
                <a:latin typeface="Calibri"/>
                <a:cs typeface="Calibri"/>
              </a:rPr>
              <a:t>at </a:t>
            </a:r>
            <a:r>
              <a:rPr sz="2800" spc="-5" dirty="0">
                <a:latin typeface="Calibri"/>
                <a:cs typeface="Calibri"/>
              </a:rPr>
              <a:t>the  </a:t>
            </a:r>
            <a:r>
              <a:rPr sz="2800" spc="-10" dirty="0">
                <a:latin typeface="Calibri"/>
                <a:cs typeface="Calibri"/>
              </a:rPr>
              <a:t>time </a:t>
            </a:r>
            <a:r>
              <a:rPr sz="2800" spc="-5" dirty="0">
                <a:latin typeface="Calibri"/>
                <a:cs typeface="Calibri"/>
              </a:rPr>
              <a:t>of </a:t>
            </a:r>
            <a:r>
              <a:rPr sz="2800" spc="-10" dirty="0">
                <a:latin typeface="Calibri"/>
                <a:cs typeface="Calibri"/>
              </a:rPr>
              <a:t>interview </a:t>
            </a:r>
            <a:r>
              <a:rPr sz="2800" spc="-5" dirty="0">
                <a:latin typeface="Calibri"/>
                <a:cs typeface="Calibri"/>
              </a:rPr>
              <a:t>and </a:t>
            </a:r>
            <a:r>
              <a:rPr sz="2800" spc="-25" dirty="0">
                <a:latin typeface="Calibri"/>
                <a:cs typeface="Calibri"/>
              </a:rPr>
              <a:t>for </a:t>
            </a:r>
            <a:r>
              <a:rPr sz="2800" spc="-40" dirty="0">
                <a:latin typeface="Calibri"/>
                <a:cs typeface="Calibri"/>
              </a:rPr>
              <a:t>key</a:t>
            </a:r>
            <a:r>
              <a:rPr sz="2800" spc="35" dirty="0">
                <a:latin typeface="Calibri"/>
                <a:cs typeface="Calibri"/>
              </a:rPr>
              <a:t> </a:t>
            </a:r>
            <a:r>
              <a:rPr sz="2800" spc="-10" dirty="0">
                <a:latin typeface="Calibri"/>
                <a:cs typeface="Calibri"/>
              </a:rPr>
              <a:t>populations.</a:t>
            </a:r>
            <a:endParaRPr sz="2800" dirty="0">
              <a:latin typeface="Calibri"/>
              <a:cs typeface="Calibri"/>
            </a:endParaRPr>
          </a:p>
        </p:txBody>
      </p:sp>
      <p:sp>
        <p:nvSpPr>
          <p:cNvPr id="3" name="object 3"/>
          <p:cNvSpPr txBox="1">
            <a:spLocks noGrp="1"/>
          </p:cNvSpPr>
          <p:nvPr>
            <p:ph type="title"/>
          </p:nvPr>
        </p:nvSpPr>
        <p:spPr>
          <a:xfrm>
            <a:off x="2854266" y="179762"/>
            <a:ext cx="5923915" cy="566822"/>
          </a:xfrm>
          <a:prstGeom prst="rect">
            <a:avLst/>
          </a:prstGeom>
        </p:spPr>
        <p:txBody>
          <a:bodyPr vert="horz" wrap="square" lIns="0" tIns="12700" rIns="0" bIns="0" rtlCol="0">
            <a:spAutoFit/>
          </a:bodyPr>
          <a:lstStyle/>
          <a:p>
            <a:pPr marL="12700">
              <a:lnSpc>
                <a:spcPct val="100000"/>
              </a:lnSpc>
              <a:spcBef>
                <a:spcPts val="100"/>
              </a:spcBef>
            </a:pPr>
            <a:r>
              <a:rPr sz="3600" spc="-25" dirty="0"/>
              <a:t>Health </a:t>
            </a:r>
            <a:r>
              <a:rPr sz="3600" spc="-40" dirty="0"/>
              <a:t>Insurance</a:t>
            </a:r>
            <a:r>
              <a:rPr sz="3600" spc="-240" dirty="0"/>
              <a:t> </a:t>
            </a:r>
            <a:r>
              <a:rPr sz="3600" spc="-55" dirty="0"/>
              <a:t>Coverage</a:t>
            </a:r>
            <a:endParaRPr sz="3600" dirty="0"/>
          </a:p>
        </p:txBody>
      </p:sp>
      <p:sp>
        <p:nvSpPr>
          <p:cNvPr id="4" name="object 4"/>
          <p:cNvSpPr/>
          <p:nvPr/>
        </p:nvSpPr>
        <p:spPr>
          <a:xfrm>
            <a:off x="697991" y="1036320"/>
            <a:ext cx="3768851" cy="480820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93419" y="1031747"/>
            <a:ext cx="3778250" cy="4817745"/>
          </a:xfrm>
          <a:custGeom>
            <a:avLst/>
            <a:gdLst/>
            <a:ahLst/>
            <a:cxnLst/>
            <a:rect l="l" t="t" r="r" b="b"/>
            <a:pathLst>
              <a:path w="3778250" h="4817745">
                <a:moveTo>
                  <a:pt x="0" y="0"/>
                </a:moveTo>
                <a:lnTo>
                  <a:pt x="3777996" y="0"/>
                </a:lnTo>
                <a:lnTo>
                  <a:pt x="3777996" y="4817364"/>
                </a:lnTo>
                <a:lnTo>
                  <a:pt x="0" y="4817364"/>
                </a:lnTo>
                <a:lnTo>
                  <a:pt x="0" y="0"/>
                </a:lnTo>
                <a:close/>
              </a:path>
            </a:pathLst>
          </a:custGeom>
          <a:ln w="9143">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5948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2323" y="251438"/>
            <a:ext cx="6394450" cy="635000"/>
          </a:xfrm>
          <a:prstGeom prst="rect">
            <a:avLst/>
          </a:prstGeom>
        </p:spPr>
        <p:txBody>
          <a:bodyPr vert="horz" wrap="square" lIns="0" tIns="12065" rIns="0" bIns="0" rtlCol="0">
            <a:spAutoFit/>
          </a:bodyPr>
          <a:lstStyle/>
          <a:p>
            <a:pPr marL="12700">
              <a:lnSpc>
                <a:spcPct val="100000"/>
              </a:lnSpc>
              <a:spcBef>
                <a:spcPts val="95"/>
              </a:spcBef>
            </a:pPr>
            <a:r>
              <a:rPr sz="4000" spc="-55" dirty="0"/>
              <a:t>Calendar-Year Coverage </a:t>
            </a:r>
            <a:r>
              <a:rPr sz="4000" spc="-10" dirty="0"/>
              <a:t>in</a:t>
            </a:r>
            <a:r>
              <a:rPr sz="4000" spc="-140" dirty="0"/>
              <a:t> </a:t>
            </a:r>
            <a:r>
              <a:rPr sz="4000" spc="-25" dirty="0"/>
              <a:t>2019</a:t>
            </a:r>
            <a:endParaRPr sz="4000"/>
          </a:p>
        </p:txBody>
      </p:sp>
      <p:sp>
        <p:nvSpPr>
          <p:cNvPr id="3" name="object 3"/>
          <p:cNvSpPr/>
          <p:nvPr/>
        </p:nvSpPr>
        <p:spPr>
          <a:xfrm>
            <a:off x="438946" y="1062159"/>
            <a:ext cx="1744345" cy="1744345"/>
          </a:xfrm>
          <a:custGeom>
            <a:avLst/>
            <a:gdLst/>
            <a:ahLst/>
            <a:cxnLst/>
            <a:rect l="l" t="t" r="r" b="b"/>
            <a:pathLst>
              <a:path w="1744345" h="1744345">
                <a:moveTo>
                  <a:pt x="451904" y="107873"/>
                </a:moveTo>
                <a:lnTo>
                  <a:pt x="408777" y="133212"/>
                </a:lnTo>
                <a:lnTo>
                  <a:pt x="367464" y="160772"/>
                </a:lnTo>
                <a:lnTo>
                  <a:pt x="328024" y="190452"/>
                </a:lnTo>
                <a:lnTo>
                  <a:pt x="290515" y="222153"/>
                </a:lnTo>
                <a:lnTo>
                  <a:pt x="254998" y="255774"/>
                </a:lnTo>
                <a:lnTo>
                  <a:pt x="221530" y="291215"/>
                </a:lnTo>
                <a:lnTo>
                  <a:pt x="190172" y="328377"/>
                </a:lnTo>
                <a:lnTo>
                  <a:pt x="160983" y="367158"/>
                </a:lnTo>
                <a:lnTo>
                  <a:pt x="134021" y="407460"/>
                </a:lnTo>
                <a:lnTo>
                  <a:pt x="109346" y="449182"/>
                </a:lnTo>
                <a:lnTo>
                  <a:pt x="87018" y="492224"/>
                </a:lnTo>
                <a:lnTo>
                  <a:pt x="67094" y="536486"/>
                </a:lnTo>
                <a:lnTo>
                  <a:pt x="49635" y="581867"/>
                </a:lnTo>
                <a:lnTo>
                  <a:pt x="34700" y="628269"/>
                </a:lnTo>
                <a:lnTo>
                  <a:pt x="22347" y="675590"/>
                </a:lnTo>
                <a:lnTo>
                  <a:pt x="12637" y="723731"/>
                </a:lnTo>
                <a:lnTo>
                  <a:pt x="5627" y="772591"/>
                </a:lnTo>
                <a:lnTo>
                  <a:pt x="1378" y="822071"/>
                </a:lnTo>
                <a:lnTo>
                  <a:pt x="3" y="870176"/>
                </a:lnTo>
                <a:lnTo>
                  <a:pt x="0" y="873952"/>
                </a:lnTo>
                <a:lnTo>
                  <a:pt x="1239" y="919918"/>
                </a:lnTo>
                <a:lnTo>
                  <a:pt x="5066" y="967090"/>
                </a:lnTo>
                <a:lnTo>
                  <a:pt x="11363" y="1013522"/>
                </a:lnTo>
                <a:lnTo>
                  <a:pt x="20063" y="1059147"/>
                </a:lnTo>
                <a:lnTo>
                  <a:pt x="31100" y="1103897"/>
                </a:lnTo>
                <a:lnTo>
                  <a:pt x="44407" y="1147707"/>
                </a:lnTo>
                <a:lnTo>
                  <a:pt x="59919" y="1190511"/>
                </a:lnTo>
                <a:lnTo>
                  <a:pt x="77567" y="1232240"/>
                </a:lnTo>
                <a:lnTo>
                  <a:pt x="97287" y="1272830"/>
                </a:lnTo>
                <a:lnTo>
                  <a:pt x="119011" y="1312214"/>
                </a:lnTo>
                <a:lnTo>
                  <a:pt x="142673" y="1350324"/>
                </a:lnTo>
                <a:lnTo>
                  <a:pt x="168207" y="1387096"/>
                </a:lnTo>
                <a:lnTo>
                  <a:pt x="195545" y="1422461"/>
                </a:lnTo>
                <a:lnTo>
                  <a:pt x="224622" y="1456354"/>
                </a:lnTo>
                <a:lnTo>
                  <a:pt x="255371" y="1488708"/>
                </a:lnTo>
                <a:lnTo>
                  <a:pt x="287740" y="1519469"/>
                </a:lnTo>
                <a:lnTo>
                  <a:pt x="321619" y="1548533"/>
                </a:lnTo>
                <a:lnTo>
                  <a:pt x="356984" y="1575871"/>
                </a:lnTo>
                <a:lnTo>
                  <a:pt x="393756" y="1601405"/>
                </a:lnTo>
                <a:lnTo>
                  <a:pt x="431867" y="1625067"/>
                </a:lnTo>
                <a:lnTo>
                  <a:pt x="471251" y="1646791"/>
                </a:lnTo>
                <a:lnTo>
                  <a:pt x="511842" y="1666510"/>
                </a:lnTo>
                <a:lnTo>
                  <a:pt x="553573" y="1684159"/>
                </a:lnTo>
                <a:lnTo>
                  <a:pt x="596377" y="1699670"/>
                </a:lnTo>
                <a:lnTo>
                  <a:pt x="640188" y="1712978"/>
                </a:lnTo>
                <a:lnTo>
                  <a:pt x="684939" y="1724015"/>
                </a:lnTo>
                <a:lnTo>
                  <a:pt x="730564" y="1732715"/>
                </a:lnTo>
                <a:lnTo>
                  <a:pt x="776997" y="1739011"/>
                </a:lnTo>
                <a:lnTo>
                  <a:pt x="824171" y="1742838"/>
                </a:lnTo>
                <a:lnTo>
                  <a:pt x="872020" y="1744129"/>
                </a:lnTo>
                <a:lnTo>
                  <a:pt x="919868" y="1742838"/>
                </a:lnTo>
                <a:lnTo>
                  <a:pt x="967042" y="1739011"/>
                </a:lnTo>
                <a:lnTo>
                  <a:pt x="1013475" y="1732715"/>
                </a:lnTo>
                <a:lnTo>
                  <a:pt x="1059100" y="1724015"/>
                </a:lnTo>
                <a:lnTo>
                  <a:pt x="1103852" y="1712978"/>
                </a:lnTo>
                <a:lnTo>
                  <a:pt x="1147663" y="1699670"/>
                </a:lnTo>
                <a:lnTo>
                  <a:pt x="1190467" y="1684159"/>
                </a:lnTo>
                <a:lnTo>
                  <a:pt x="1232197" y="1666510"/>
                </a:lnTo>
                <a:lnTo>
                  <a:pt x="1272788" y="1646791"/>
                </a:lnTo>
                <a:lnTo>
                  <a:pt x="1312172" y="1625067"/>
                </a:lnTo>
                <a:lnTo>
                  <a:pt x="1350283" y="1601405"/>
                </a:lnTo>
                <a:lnTo>
                  <a:pt x="1387055" y="1575871"/>
                </a:lnTo>
                <a:lnTo>
                  <a:pt x="1422421" y="1548533"/>
                </a:lnTo>
                <a:lnTo>
                  <a:pt x="1448417" y="1526231"/>
                </a:lnTo>
                <a:lnTo>
                  <a:pt x="870134" y="1526231"/>
                </a:lnTo>
                <a:lnTo>
                  <a:pt x="824264" y="1524445"/>
                </a:lnTo>
                <a:lnTo>
                  <a:pt x="778693" y="1519456"/>
                </a:lnTo>
                <a:lnTo>
                  <a:pt x="733799" y="1511352"/>
                </a:lnTo>
                <a:lnTo>
                  <a:pt x="689548" y="1500144"/>
                </a:lnTo>
                <a:lnTo>
                  <a:pt x="646180" y="1485896"/>
                </a:lnTo>
                <a:lnTo>
                  <a:pt x="603867" y="1468657"/>
                </a:lnTo>
                <a:lnTo>
                  <a:pt x="562782" y="1448477"/>
                </a:lnTo>
                <a:lnTo>
                  <a:pt x="523094" y="1425406"/>
                </a:lnTo>
                <a:lnTo>
                  <a:pt x="484977" y="1399494"/>
                </a:lnTo>
                <a:lnTo>
                  <a:pt x="448602" y="1370792"/>
                </a:lnTo>
                <a:lnTo>
                  <a:pt x="414141" y="1339347"/>
                </a:lnTo>
                <a:lnTo>
                  <a:pt x="381765" y="1305212"/>
                </a:lnTo>
                <a:lnTo>
                  <a:pt x="351647" y="1268435"/>
                </a:lnTo>
                <a:lnTo>
                  <a:pt x="323957" y="1229067"/>
                </a:lnTo>
                <a:lnTo>
                  <a:pt x="298869" y="1187157"/>
                </a:lnTo>
                <a:lnTo>
                  <a:pt x="276926" y="1143518"/>
                </a:lnTo>
                <a:lnTo>
                  <a:pt x="258522" y="1099044"/>
                </a:lnTo>
                <a:lnTo>
                  <a:pt x="243608" y="1053908"/>
                </a:lnTo>
                <a:lnTo>
                  <a:pt x="232134" y="1008281"/>
                </a:lnTo>
                <a:lnTo>
                  <a:pt x="224050" y="962336"/>
                </a:lnTo>
                <a:lnTo>
                  <a:pt x="219306" y="916244"/>
                </a:lnTo>
                <a:lnTo>
                  <a:pt x="217852" y="870176"/>
                </a:lnTo>
                <a:lnTo>
                  <a:pt x="219648" y="824222"/>
                </a:lnTo>
                <a:lnTo>
                  <a:pt x="224615" y="778803"/>
                </a:lnTo>
                <a:lnTo>
                  <a:pt x="232732" y="733840"/>
                </a:lnTo>
                <a:lnTo>
                  <a:pt x="243940" y="689589"/>
                </a:lnTo>
                <a:lnTo>
                  <a:pt x="258188" y="646221"/>
                </a:lnTo>
                <a:lnTo>
                  <a:pt x="275427" y="603909"/>
                </a:lnTo>
                <a:lnTo>
                  <a:pt x="295607" y="562823"/>
                </a:lnTo>
                <a:lnTo>
                  <a:pt x="318678" y="523137"/>
                </a:lnTo>
                <a:lnTo>
                  <a:pt x="344590" y="485020"/>
                </a:lnTo>
                <a:lnTo>
                  <a:pt x="373293" y="448646"/>
                </a:lnTo>
                <a:lnTo>
                  <a:pt x="404738" y="414186"/>
                </a:lnTo>
                <a:lnTo>
                  <a:pt x="438874" y="381812"/>
                </a:lnTo>
                <a:lnTo>
                  <a:pt x="475652" y="351694"/>
                </a:lnTo>
                <a:lnTo>
                  <a:pt x="515021" y="324006"/>
                </a:lnTo>
                <a:lnTo>
                  <a:pt x="556933" y="298919"/>
                </a:lnTo>
                <a:lnTo>
                  <a:pt x="451904" y="107873"/>
                </a:lnTo>
                <a:close/>
              </a:path>
              <a:path w="1744345" h="1744345">
                <a:moveTo>
                  <a:pt x="872020" y="0"/>
                </a:moveTo>
                <a:lnTo>
                  <a:pt x="872020" y="218020"/>
                </a:lnTo>
                <a:lnTo>
                  <a:pt x="922821" y="219990"/>
                </a:lnTo>
                <a:lnTo>
                  <a:pt x="972855" y="225825"/>
                </a:lnTo>
                <a:lnTo>
                  <a:pt x="1021935" y="235415"/>
                </a:lnTo>
                <a:lnTo>
                  <a:pt x="1069873" y="248648"/>
                </a:lnTo>
                <a:lnTo>
                  <a:pt x="1116481" y="265414"/>
                </a:lnTo>
                <a:lnTo>
                  <a:pt x="1161572" y="285602"/>
                </a:lnTo>
                <a:lnTo>
                  <a:pt x="1204958" y="309100"/>
                </a:lnTo>
                <a:lnTo>
                  <a:pt x="1246452" y="335798"/>
                </a:lnTo>
                <a:lnTo>
                  <a:pt x="1285866" y="365585"/>
                </a:lnTo>
                <a:lnTo>
                  <a:pt x="1323012" y="398350"/>
                </a:lnTo>
                <a:lnTo>
                  <a:pt x="1357703" y="433982"/>
                </a:lnTo>
                <a:lnTo>
                  <a:pt x="1389752" y="472370"/>
                </a:lnTo>
                <a:lnTo>
                  <a:pt x="1418970" y="513403"/>
                </a:lnTo>
                <a:lnTo>
                  <a:pt x="1445171" y="556971"/>
                </a:lnTo>
                <a:lnTo>
                  <a:pt x="1467114" y="600611"/>
                </a:lnTo>
                <a:lnTo>
                  <a:pt x="1485517" y="645084"/>
                </a:lnTo>
                <a:lnTo>
                  <a:pt x="1500431" y="690220"/>
                </a:lnTo>
                <a:lnTo>
                  <a:pt x="1511905" y="735847"/>
                </a:lnTo>
                <a:lnTo>
                  <a:pt x="1519989" y="781792"/>
                </a:lnTo>
                <a:lnTo>
                  <a:pt x="1524733" y="827884"/>
                </a:lnTo>
                <a:lnTo>
                  <a:pt x="1526187" y="873952"/>
                </a:lnTo>
                <a:lnTo>
                  <a:pt x="1524390" y="919918"/>
                </a:lnTo>
                <a:lnTo>
                  <a:pt x="1519424" y="965325"/>
                </a:lnTo>
                <a:lnTo>
                  <a:pt x="1511307" y="1010288"/>
                </a:lnTo>
                <a:lnTo>
                  <a:pt x="1500100" y="1054539"/>
                </a:lnTo>
                <a:lnTo>
                  <a:pt x="1485852" y="1097907"/>
                </a:lnTo>
                <a:lnTo>
                  <a:pt x="1468612" y="1140219"/>
                </a:lnTo>
                <a:lnTo>
                  <a:pt x="1448433" y="1181305"/>
                </a:lnTo>
                <a:lnTo>
                  <a:pt x="1425362" y="1220991"/>
                </a:lnTo>
                <a:lnTo>
                  <a:pt x="1399449" y="1259108"/>
                </a:lnTo>
                <a:lnTo>
                  <a:pt x="1370746" y="1295482"/>
                </a:lnTo>
                <a:lnTo>
                  <a:pt x="1339301" y="1329942"/>
                </a:lnTo>
                <a:lnTo>
                  <a:pt x="1305165" y="1362317"/>
                </a:lnTo>
                <a:lnTo>
                  <a:pt x="1268387" y="1392434"/>
                </a:lnTo>
                <a:lnTo>
                  <a:pt x="1229018" y="1420122"/>
                </a:lnTo>
                <a:lnTo>
                  <a:pt x="1187107" y="1445209"/>
                </a:lnTo>
                <a:lnTo>
                  <a:pt x="1143469" y="1467153"/>
                </a:lnTo>
                <a:lnTo>
                  <a:pt x="1098996" y="1485558"/>
                </a:lnTo>
                <a:lnTo>
                  <a:pt x="1053862" y="1500473"/>
                </a:lnTo>
                <a:lnTo>
                  <a:pt x="1008236" y="1511948"/>
                </a:lnTo>
                <a:lnTo>
                  <a:pt x="962292" y="1520032"/>
                </a:lnTo>
                <a:lnTo>
                  <a:pt x="916201" y="1524777"/>
                </a:lnTo>
                <a:lnTo>
                  <a:pt x="870134" y="1526231"/>
                </a:lnTo>
                <a:lnTo>
                  <a:pt x="1448417" y="1526231"/>
                </a:lnTo>
                <a:lnTo>
                  <a:pt x="1488668" y="1488708"/>
                </a:lnTo>
                <a:lnTo>
                  <a:pt x="1519417" y="1456354"/>
                </a:lnTo>
                <a:lnTo>
                  <a:pt x="1548494" y="1422461"/>
                </a:lnTo>
                <a:lnTo>
                  <a:pt x="1575832" y="1387096"/>
                </a:lnTo>
                <a:lnTo>
                  <a:pt x="1601366" y="1350324"/>
                </a:lnTo>
                <a:lnTo>
                  <a:pt x="1625028" y="1312214"/>
                </a:lnTo>
                <a:lnTo>
                  <a:pt x="1646752" y="1272830"/>
                </a:lnTo>
                <a:lnTo>
                  <a:pt x="1666472" y="1232240"/>
                </a:lnTo>
                <a:lnTo>
                  <a:pt x="1684121" y="1190511"/>
                </a:lnTo>
                <a:lnTo>
                  <a:pt x="1699632" y="1147707"/>
                </a:lnTo>
                <a:lnTo>
                  <a:pt x="1712940" y="1103897"/>
                </a:lnTo>
                <a:lnTo>
                  <a:pt x="1723977" y="1059147"/>
                </a:lnTo>
                <a:lnTo>
                  <a:pt x="1732677" y="1013522"/>
                </a:lnTo>
                <a:lnTo>
                  <a:pt x="1738973" y="967090"/>
                </a:lnTo>
                <a:lnTo>
                  <a:pt x="1742800" y="919918"/>
                </a:lnTo>
                <a:lnTo>
                  <a:pt x="1744040" y="873952"/>
                </a:lnTo>
                <a:lnTo>
                  <a:pt x="1744039" y="870176"/>
                </a:lnTo>
                <a:lnTo>
                  <a:pt x="1742800" y="824222"/>
                </a:lnTo>
                <a:lnTo>
                  <a:pt x="1738973" y="777048"/>
                </a:lnTo>
                <a:lnTo>
                  <a:pt x="1732677" y="730615"/>
                </a:lnTo>
                <a:lnTo>
                  <a:pt x="1723977" y="684990"/>
                </a:lnTo>
                <a:lnTo>
                  <a:pt x="1712940" y="640238"/>
                </a:lnTo>
                <a:lnTo>
                  <a:pt x="1699632" y="596427"/>
                </a:lnTo>
                <a:lnTo>
                  <a:pt x="1684121" y="553623"/>
                </a:lnTo>
                <a:lnTo>
                  <a:pt x="1666472" y="511893"/>
                </a:lnTo>
                <a:lnTo>
                  <a:pt x="1646752" y="471302"/>
                </a:lnTo>
                <a:lnTo>
                  <a:pt x="1625028" y="431918"/>
                </a:lnTo>
                <a:lnTo>
                  <a:pt x="1601366" y="393807"/>
                </a:lnTo>
                <a:lnTo>
                  <a:pt x="1575832" y="357035"/>
                </a:lnTo>
                <a:lnTo>
                  <a:pt x="1548494" y="321669"/>
                </a:lnTo>
                <a:lnTo>
                  <a:pt x="1519417" y="287776"/>
                </a:lnTo>
                <a:lnTo>
                  <a:pt x="1488668" y="255422"/>
                </a:lnTo>
                <a:lnTo>
                  <a:pt x="1456314" y="224673"/>
                </a:lnTo>
                <a:lnTo>
                  <a:pt x="1422421" y="195596"/>
                </a:lnTo>
                <a:lnTo>
                  <a:pt x="1387055" y="168258"/>
                </a:lnTo>
                <a:lnTo>
                  <a:pt x="1350283" y="142724"/>
                </a:lnTo>
                <a:lnTo>
                  <a:pt x="1312172" y="119062"/>
                </a:lnTo>
                <a:lnTo>
                  <a:pt x="1272788" y="97338"/>
                </a:lnTo>
                <a:lnTo>
                  <a:pt x="1232197" y="77618"/>
                </a:lnTo>
                <a:lnTo>
                  <a:pt x="1190467" y="59969"/>
                </a:lnTo>
                <a:lnTo>
                  <a:pt x="1147663" y="44458"/>
                </a:lnTo>
                <a:lnTo>
                  <a:pt x="1103852" y="31150"/>
                </a:lnTo>
                <a:lnTo>
                  <a:pt x="1059100" y="20113"/>
                </a:lnTo>
                <a:lnTo>
                  <a:pt x="1013475" y="11413"/>
                </a:lnTo>
                <a:lnTo>
                  <a:pt x="967042" y="5117"/>
                </a:lnTo>
                <a:lnTo>
                  <a:pt x="919868" y="1290"/>
                </a:lnTo>
                <a:lnTo>
                  <a:pt x="872020" y="0"/>
                </a:lnTo>
                <a:close/>
              </a:path>
            </a:pathLst>
          </a:custGeom>
          <a:solidFill>
            <a:srgbClr val="1F497D"/>
          </a:solidFill>
        </p:spPr>
        <p:txBody>
          <a:bodyPr wrap="square" lIns="0" tIns="0" rIns="0" bIns="0" rtlCol="0"/>
          <a:lstStyle/>
          <a:p>
            <a:endParaRPr/>
          </a:p>
        </p:txBody>
      </p:sp>
      <p:sp>
        <p:nvSpPr>
          <p:cNvPr id="4" name="object 4"/>
          <p:cNvSpPr/>
          <p:nvPr/>
        </p:nvSpPr>
        <p:spPr>
          <a:xfrm>
            <a:off x="890844" y="1062155"/>
            <a:ext cx="420370" cy="299085"/>
          </a:xfrm>
          <a:custGeom>
            <a:avLst/>
            <a:gdLst/>
            <a:ahLst/>
            <a:cxnLst/>
            <a:rect l="l" t="t" r="r" b="b"/>
            <a:pathLst>
              <a:path w="420369" h="299084">
                <a:moveTo>
                  <a:pt x="420116" y="0"/>
                </a:moveTo>
                <a:lnTo>
                  <a:pt x="371260" y="1369"/>
                </a:lnTo>
                <a:lnTo>
                  <a:pt x="322691" y="5459"/>
                </a:lnTo>
                <a:lnTo>
                  <a:pt x="274519" y="12241"/>
                </a:lnTo>
                <a:lnTo>
                  <a:pt x="226855" y="21687"/>
                </a:lnTo>
                <a:lnTo>
                  <a:pt x="179808" y="33768"/>
                </a:lnTo>
                <a:lnTo>
                  <a:pt x="133489" y="48455"/>
                </a:lnTo>
                <a:lnTo>
                  <a:pt x="88008" y="65721"/>
                </a:lnTo>
                <a:lnTo>
                  <a:pt x="43474" y="85536"/>
                </a:lnTo>
                <a:lnTo>
                  <a:pt x="0" y="107873"/>
                </a:lnTo>
                <a:lnTo>
                  <a:pt x="105029" y="298919"/>
                </a:lnTo>
                <a:lnTo>
                  <a:pt x="147100" y="277727"/>
                </a:lnTo>
                <a:lnTo>
                  <a:pt x="190446" y="259671"/>
                </a:lnTo>
                <a:lnTo>
                  <a:pt x="234889" y="244797"/>
                </a:lnTo>
                <a:lnTo>
                  <a:pt x="280253" y="233150"/>
                </a:lnTo>
                <a:lnTo>
                  <a:pt x="326363" y="224775"/>
                </a:lnTo>
                <a:lnTo>
                  <a:pt x="373042" y="219716"/>
                </a:lnTo>
                <a:lnTo>
                  <a:pt x="420116" y="218020"/>
                </a:lnTo>
                <a:lnTo>
                  <a:pt x="420116" y="0"/>
                </a:lnTo>
                <a:close/>
              </a:path>
            </a:pathLst>
          </a:custGeom>
          <a:solidFill>
            <a:srgbClr val="8EB4E3"/>
          </a:solidFill>
        </p:spPr>
        <p:txBody>
          <a:bodyPr wrap="square" lIns="0" tIns="0" rIns="0" bIns="0" rtlCol="0"/>
          <a:lstStyle/>
          <a:p>
            <a:endParaRPr/>
          </a:p>
        </p:txBody>
      </p:sp>
      <p:sp>
        <p:nvSpPr>
          <p:cNvPr id="5" name="object 5"/>
          <p:cNvSpPr/>
          <p:nvPr/>
        </p:nvSpPr>
        <p:spPr>
          <a:xfrm>
            <a:off x="890844" y="1062155"/>
            <a:ext cx="420370" cy="299085"/>
          </a:xfrm>
          <a:custGeom>
            <a:avLst/>
            <a:gdLst/>
            <a:ahLst/>
            <a:cxnLst/>
            <a:rect l="l" t="t" r="r" b="b"/>
            <a:pathLst>
              <a:path w="420369" h="299084">
                <a:moveTo>
                  <a:pt x="0" y="107873"/>
                </a:moveTo>
                <a:lnTo>
                  <a:pt x="43474" y="85536"/>
                </a:lnTo>
                <a:lnTo>
                  <a:pt x="88008" y="65721"/>
                </a:lnTo>
                <a:lnTo>
                  <a:pt x="133489" y="48455"/>
                </a:lnTo>
                <a:lnTo>
                  <a:pt x="179808" y="33768"/>
                </a:lnTo>
                <a:lnTo>
                  <a:pt x="226855" y="21687"/>
                </a:lnTo>
                <a:lnTo>
                  <a:pt x="274519" y="12241"/>
                </a:lnTo>
                <a:lnTo>
                  <a:pt x="322691" y="5459"/>
                </a:lnTo>
                <a:lnTo>
                  <a:pt x="371260" y="1369"/>
                </a:lnTo>
                <a:lnTo>
                  <a:pt x="420116" y="0"/>
                </a:lnTo>
                <a:lnTo>
                  <a:pt x="420116" y="218020"/>
                </a:lnTo>
                <a:lnTo>
                  <a:pt x="373042" y="219716"/>
                </a:lnTo>
                <a:lnTo>
                  <a:pt x="326363" y="224775"/>
                </a:lnTo>
                <a:lnTo>
                  <a:pt x="280253" y="233150"/>
                </a:lnTo>
                <a:lnTo>
                  <a:pt x="234889" y="244797"/>
                </a:lnTo>
                <a:lnTo>
                  <a:pt x="190446" y="259671"/>
                </a:lnTo>
                <a:lnTo>
                  <a:pt x="147100" y="277727"/>
                </a:lnTo>
                <a:lnTo>
                  <a:pt x="105029" y="298919"/>
                </a:lnTo>
                <a:lnTo>
                  <a:pt x="0" y="107873"/>
                </a:lnTo>
                <a:close/>
              </a:path>
            </a:pathLst>
          </a:custGeom>
          <a:ln w="19812">
            <a:solidFill>
              <a:srgbClr val="FFFFFF"/>
            </a:solidFill>
          </a:ln>
        </p:spPr>
        <p:txBody>
          <a:bodyPr wrap="square" lIns="0" tIns="0" rIns="0" bIns="0" rtlCol="0"/>
          <a:lstStyle/>
          <a:p>
            <a:endParaRPr/>
          </a:p>
        </p:txBody>
      </p:sp>
      <p:sp>
        <p:nvSpPr>
          <p:cNvPr id="6" name="object 6"/>
          <p:cNvSpPr/>
          <p:nvPr/>
        </p:nvSpPr>
        <p:spPr>
          <a:xfrm>
            <a:off x="3237309" y="2292212"/>
            <a:ext cx="872490" cy="1243965"/>
          </a:xfrm>
          <a:custGeom>
            <a:avLst/>
            <a:gdLst/>
            <a:ahLst/>
            <a:cxnLst/>
            <a:rect l="l" t="t" r="r" b="b"/>
            <a:pathLst>
              <a:path w="872489" h="1243964">
                <a:moveTo>
                  <a:pt x="0" y="0"/>
                </a:moveTo>
                <a:lnTo>
                  <a:pt x="0" y="218020"/>
                </a:lnTo>
                <a:lnTo>
                  <a:pt x="48008" y="219784"/>
                </a:lnTo>
                <a:lnTo>
                  <a:pt x="95630" y="225047"/>
                </a:lnTo>
                <a:lnTo>
                  <a:pt x="142676" y="233768"/>
                </a:lnTo>
                <a:lnTo>
                  <a:pt x="188960" y="245906"/>
                </a:lnTo>
                <a:lnTo>
                  <a:pt x="234292" y="261418"/>
                </a:lnTo>
                <a:lnTo>
                  <a:pt x="278485" y="280263"/>
                </a:lnTo>
                <a:lnTo>
                  <a:pt x="321887" y="302669"/>
                </a:lnTo>
                <a:lnTo>
                  <a:pt x="362916" y="327831"/>
                </a:lnTo>
                <a:lnTo>
                  <a:pt x="401511" y="355580"/>
                </a:lnTo>
                <a:lnTo>
                  <a:pt x="437611" y="385747"/>
                </a:lnTo>
                <a:lnTo>
                  <a:pt x="471157" y="418166"/>
                </a:lnTo>
                <a:lnTo>
                  <a:pt x="502087" y="452666"/>
                </a:lnTo>
                <a:lnTo>
                  <a:pt x="530341" y="489081"/>
                </a:lnTo>
                <a:lnTo>
                  <a:pt x="555858" y="527242"/>
                </a:lnTo>
                <a:lnTo>
                  <a:pt x="578578" y="566979"/>
                </a:lnTo>
                <a:lnTo>
                  <a:pt x="598439" y="608126"/>
                </a:lnTo>
                <a:lnTo>
                  <a:pt x="615383" y="650514"/>
                </a:lnTo>
                <a:lnTo>
                  <a:pt x="629347" y="693974"/>
                </a:lnTo>
                <a:lnTo>
                  <a:pt x="640271" y="738339"/>
                </a:lnTo>
                <a:lnTo>
                  <a:pt x="648096" y="783440"/>
                </a:lnTo>
                <a:lnTo>
                  <a:pt x="652759" y="829108"/>
                </a:lnTo>
                <a:lnTo>
                  <a:pt x="654201" y="875175"/>
                </a:lnTo>
                <a:lnTo>
                  <a:pt x="652360" y="921474"/>
                </a:lnTo>
                <a:lnTo>
                  <a:pt x="647163" y="967910"/>
                </a:lnTo>
                <a:lnTo>
                  <a:pt x="638591" y="1014092"/>
                </a:lnTo>
                <a:lnTo>
                  <a:pt x="626541" y="1060074"/>
                </a:lnTo>
                <a:lnTo>
                  <a:pt x="610966" y="1105614"/>
                </a:lnTo>
                <a:lnTo>
                  <a:pt x="591807" y="1150543"/>
                </a:lnTo>
                <a:lnTo>
                  <a:pt x="789076" y="1243380"/>
                </a:lnTo>
                <a:lnTo>
                  <a:pt x="808332" y="1199342"/>
                </a:lnTo>
                <a:lnTo>
                  <a:pt x="825098" y="1154413"/>
                </a:lnTo>
                <a:lnTo>
                  <a:pt x="839351" y="1108699"/>
                </a:lnTo>
                <a:lnTo>
                  <a:pt x="851066" y="1062307"/>
                </a:lnTo>
                <a:lnTo>
                  <a:pt x="860220" y="1015342"/>
                </a:lnTo>
                <a:lnTo>
                  <a:pt x="866794" y="967836"/>
                </a:lnTo>
                <a:lnTo>
                  <a:pt x="870746" y="920118"/>
                </a:lnTo>
                <a:lnTo>
                  <a:pt x="872070" y="872070"/>
                </a:lnTo>
                <a:lnTo>
                  <a:pt x="870780" y="824222"/>
                </a:lnTo>
                <a:lnTo>
                  <a:pt x="866953" y="777048"/>
                </a:lnTo>
                <a:lnTo>
                  <a:pt x="860657" y="730615"/>
                </a:lnTo>
                <a:lnTo>
                  <a:pt x="851956" y="684990"/>
                </a:lnTo>
                <a:lnTo>
                  <a:pt x="840919" y="640238"/>
                </a:lnTo>
                <a:lnTo>
                  <a:pt x="827612" y="596427"/>
                </a:lnTo>
                <a:lnTo>
                  <a:pt x="812101" y="553623"/>
                </a:lnTo>
                <a:lnTo>
                  <a:pt x="794452" y="511893"/>
                </a:lnTo>
                <a:lnTo>
                  <a:pt x="774732" y="471302"/>
                </a:lnTo>
                <a:lnTo>
                  <a:pt x="753008" y="431918"/>
                </a:lnTo>
                <a:lnTo>
                  <a:pt x="729346" y="393807"/>
                </a:lnTo>
                <a:lnTo>
                  <a:pt x="703812" y="357035"/>
                </a:lnTo>
                <a:lnTo>
                  <a:pt x="676474" y="321669"/>
                </a:lnTo>
                <a:lnTo>
                  <a:pt x="647397" y="287776"/>
                </a:lnTo>
                <a:lnTo>
                  <a:pt x="616648" y="255422"/>
                </a:lnTo>
                <a:lnTo>
                  <a:pt x="584294" y="224673"/>
                </a:lnTo>
                <a:lnTo>
                  <a:pt x="550400" y="195596"/>
                </a:lnTo>
                <a:lnTo>
                  <a:pt x="515035" y="168258"/>
                </a:lnTo>
                <a:lnTo>
                  <a:pt x="478263" y="142724"/>
                </a:lnTo>
                <a:lnTo>
                  <a:pt x="440152" y="119062"/>
                </a:lnTo>
                <a:lnTo>
                  <a:pt x="400768" y="97338"/>
                </a:lnTo>
                <a:lnTo>
                  <a:pt x="360177" y="77618"/>
                </a:lnTo>
                <a:lnTo>
                  <a:pt x="318447" y="59969"/>
                </a:lnTo>
                <a:lnTo>
                  <a:pt x="275643" y="44458"/>
                </a:lnTo>
                <a:lnTo>
                  <a:pt x="231832" y="31150"/>
                </a:lnTo>
                <a:lnTo>
                  <a:pt x="187080" y="20113"/>
                </a:lnTo>
                <a:lnTo>
                  <a:pt x="141455" y="11413"/>
                </a:lnTo>
                <a:lnTo>
                  <a:pt x="95022" y="5117"/>
                </a:lnTo>
                <a:lnTo>
                  <a:pt x="47848" y="1290"/>
                </a:lnTo>
                <a:lnTo>
                  <a:pt x="0" y="0"/>
                </a:lnTo>
                <a:close/>
              </a:path>
            </a:pathLst>
          </a:custGeom>
          <a:solidFill>
            <a:srgbClr val="8EB4E3"/>
          </a:solidFill>
        </p:spPr>
        <p:txBody>
          <a:bodyPr wrap="square" lIns="0" tIns="0" rIns="0" bIns="0" rtlCol="0"/>
          <a:lstStyle/>
          <a:p>
            <a:endParaRPr/>
          </a:p>
        </p:txBody>
      </p:sp>
      <p:sp>
        <p:nvSpPr>
          <p:cNvPr id="7" name="object 7"/>
          <p:cNvSpPr/>
          <p:nvPr/>
        </p:nvSpPr>
        <p:spPr>
          <a:xfrm>
            <a:off x="2365116" y="2292206"/>
            <a:ext cx="1661795" cy="1744345"/>
          </a:xfrm>
          <a:custGeom>
            <a:avLst/>
            <a:gdLst/>
            <a:ahLst/>
            <a:cxnLst/>
            <a:rect l="l" t="t" r="r" b="b"/>
            <a:pathLst>
              <a:path w="1661795" h="1744345">
                <a:moveTo>
                  <a:pt x="872199" y="0"/>
                </a:moveTo>
                <a:lnTo>
                  <a:pt x="821771" y="1452"/>
                </a:lnTo>
                <a:lnTo>
                  <a:pt x="771898" y="5768"/>
                </a:lnTo>
                <a:lnTo>
                  <a:pt x="722681" y="12883"/>
                </a:lnTo>
                <a:lnTo>
                  <a:pt x="674220" y="22735"/>
                </a:lnTo>
                <a:lnTo>
                  <a:pt x="626614" y="35259"/>
                </a:lnTo>
                <a:lnTo>
                  <a:pt x="579964" y="50393"/>
                </a:lnTo>
                <a:lnTo>
                  <a:pt x="534369" y="68074"/>
                </a:lnTo>
                <a:lnTo>
                  <a:pt x="489929" y="88236"/>
                </a:lnTo>
                <a:lnTo>
                  <a:pt x="446744" y="110818"/>
                </a:lnTo>
                <a:lnTo>
                  <a:pt x="404914" y="135756"/>
                </a:lnTo>
                <a:lnTo>
                  <a:pt x="364539" y="162987"/>
                </a:lnTo>
                <a:lnTo>
                  <a:pt x="325719" y="192446"/>
                </a:lnTo>
                <a:lnTo>
                  <a:pt x="288554" y="224071"/>
                </a:lnTo>
                <a:lnTo>
                  <a:pt x="253144" y="257798"/>
                </a:lnTo>
                <a:lnTo>
                  <a:pt x="219588" y="293565"/>
                </a:lnTo>
                <a:lnTo>
                  <a:pt x="187986" y="331307"/>
                </a:lnTo>
                <a:lnTo>
                  <a:pt x="158439" y="370960"/>
                </a:lnTo>
                <a:lnTo>
                  <a:pt x="131046" y="412463"/>
                </a:lnTo>
                <a:lnTo>
                  <a:pt x="105908" y="455751"/>
                </a:lnTo>
                <a:lnTo>
                  <a:pt x="83123" y="500761"/>
                </a:lnTo>
                <a:lnTo>
                  <a:pt x="63918" y="544605"/>
                </a:lnTo>
                <a:lnTo>
                  <a:pt x="47295" y="588919"/>
                </a:lnTo>
                <a:lnTo>
                  <a:pt x="33223" y="633614"/>
                </a:lnTo>
                <a:lnTo>
                  <a:pt x="21669" y="678602"/>
                </a:lnTo>
                <a:lnTo>
                  <a:pt x="12601" y="723794"/>
                </a:lnTo>
                <a:lnTo>
                  <a:pt x="5988" y="769102"/>
                </a:lnTo>
                <a:lnTo>
                  <a:pt x="1798" y="814437"/>
                </a:lnTo>
                <a:lnTo>
                  <a:pt x="0" y="859710"/>
                </a:lnTo>
                <a:lnTo>
                  <a:pt x="560" y="904834"/>
                </a:lnTo>
                <a:lnTo>
                  <a:pt x="3447" y="949720"/>
                </a:lnTo>
                <a:lnTo>
                  <a:pt x="8631" y="994279"/>
                </a:lnTo>
                <a:lnTo>
                  <a:pt x="16077" y="1038423"/>
                </a:lnTo>
                <a:lnTo>
                  <a:pt x="25756" y="1082063"/>
                </a:lnTo>
                <a:lnTo>
                  <a:pt x="37634" y="1125111"/>
                </a:lnTo>
                <a:lnTo>
                  <a:pt x="51681" y="1167479"/>
                </a:lnTo>
                <a:lnTo>
                  <a:pt x="67864" y="1209077"/>
                </a:lnTo>
                <a:lnTo>
                  <a:pt x="86151" y="1249818"/>
                </a:lnTo>
                <a:lnTo>
                  <a:pt x="106511" y="1289612"/>
                </a:lnTo>
                <a:lnTo>
                  <a:pt x="128911" y="1328373"/>
                </a:lnTo>
                <a:lnTo>
                  <a:pt x="153320" y="1366010"/>
                </a:lnTo>
                <a:lnTo>
                  <a:pt x="179706" y="1402435"/>
                </a:lnTo>
                <a:lnTo>
                  <a:pt x="208038" y="1437561"/>
                </a:lnTo>
                <a:lnTo>
                  <a:pt x="238282" y="1471298"/>
                </a:lnTo>
                <a:lnTo>
                  <a:pt x="270408" y="1503558"/>
                </a:lnTo>
                <a:lnTo>
                  <a:pt x="304384" y="1534252"/>
                </a:lnTo>
                <a:lnTo>
                  <a:pt x="340177" y="1563293"/>
                </a:lnTo>
                <a:lnTo>
                  <a:pt x="377756" y="1590591"/>
                </a:lnTo>
                <a:lnTo>
                  <a:pt x="417089" y="1616059"/>
                </a:lnTo>
                <a:lnTo>
                  <a:pt x="458144" y="1639607"/>
                </a:lnTo>
                <a:lnTo>
                  <a:pt x="500890" y="1661147"/>
                </a:lnTo>
                <a:lnTo>
                  <a:pt x="544733" y="1680352"/>
                </a:lnTo>
                <a:lnTo>
                  <a:pt x="589046" y="1696974"/>
                </a:lnTo>
                <a:lnTo>
                  <a:pt x="633740" y="1711047"/>
                </a:lnTo>
                <a:lnTo>
                  <a:pt x="678727" y="1722601"/>
                </a:lnTo>
                <a:lnTo>
                  <a:pt x="723918" y="1731668"/>
                </a:lnTo>
                <a:lnTo>
                  <a:pt x="769225" y="1738280"/>
                </a:lnTo>
                <a:lnTo>
                  <a:pt x="814559" y="1742470"/>
                </a:lnTo>
                <a:lnTo>
                  <a:pt x="859832" y="1744268"/>
                </a:lnTo>
                <a:lnTo>
                  <a:pt x="904955" y="1743708"/>
                </a:lnTo>
                <a:lnTo>
                  <a:pt x="949840" y="1740820"/>
                </a:lnTo>
                <a:lnTo>
                  <a:pt x="994399" y="1735636"/>
                </a:lnTo>
                <a:lnTo>
                  <a:pt x="1038542" y="1728189"/>
                </a:lnTo>
                <a:lnTo>
                  <a:pt x="1082182" y="1718510"/>
                </a:lnTo>
                <a:lnTo>
                  <a:pt x="1125230" y="1706631"/>
                </a:lnTo>
                <a:lnTo>
                  <a:pt x="1167597" y="1692584"/>
                </a:lnTo>
                <a:lnTo>
                  <a:pt x="1209195" y="1676401"/>
                </a:lnTo>
                <a:lnTo>
                  <a:pt x="1249935" y="1658114"/>
                </a:lnTo>
                <a:lnTo>
                  <a:pt x="1289730" y="1637754"/>
                </a:lnTo>
                <a:lnTo>
                  <a:pt x="1328490" y="1615353"/>
                </a:lnTo>
                <a:lnTo>
                  <a:pt x="1366126" y="1590944"/>
                </a:lnTo>
                <a:lnTo>
                  <a:pt x="1402552" y="1564558"/>
                </a:lnTo>
                <a:lnTo>
                  <a:pt x="1437677" y="1536227"/>
                </a:lnTo>
                <a:lnTo>
                  <a:pt x="1448951" y="1526120"/>
                </a:lnTo>
                <a:lnTo>
                  <a:pt x="872187" y="1526120"/>
                </a:lnTo>
                <a:lnTo>
                  <a:pt x="823375" y="1524326"/>
                </a:lnTo>
                <a:lnTo>
                  <a:pt x="775538" y="1519029"/>
                </a:lnTo>
                <a:lnTo>
                  <a:pt x="728801" y="1510354"/>
                </a:lnTo>
                <a:lnTo>
                  <a:pt x="683292" y="1498429"/>
                </a:lnTo>
                <a:lnTo>
                  <a:pt x="639135" y="1483379"/>
                </a:lnTo>
                <a:lnTo>
                  <a:pt x="596459" y="1465332"/>
                </a:lnTo>
                <a:lnTo>
                  <a:pt x="555390" y="1444413"/>
                </a:lnTo>
                <a:lnTo>
                  <a:pt x="516053" y="1420750"/>
                </a:lnTo>
                <a:lnTo>
                  <a:pt x="478576" y="1394468"/>
                </a:lnTo>
                <a:lnTo>
                  <a:pt x="443085" y="1365694"/>
                </a:lnTo>
                <a:lnTo>
                  <a:pt x="409707" y="1334555"/>
                </a:lnTo>
                <a:lnTo>
                  <a:pt x="378567" y="1301177"/>
                </a:lnTo>
                <a:lnTo>
                  <a:pt x="349793" y="1265686"/>
                </a:lnTo>
                <a:lnTo>
                  <a:pt x="323510" y="1228209"/>
                </a:lnTo>
                <a:lnTo>
                  <a:pt x="299846" y="1188873"/>
                </a:lnTo>
                <a:lnTo>
                  <a:pt x="278927" y="1147803"/>
                </a:lnTo>
                <a:lnTo>
                  <a:pt x="260879" y="1105127"/>
                </a:lnTo>
                <a:lnTo>
                  <a:pt x="245829" y="1060970"/>
                </a:lnTo>
                <a:lnTo>
                  <a:pt x="233904" y="1015460"/>
                </a:lnTo>
                <a:lnTo>
                  <a:pt x="225229" y="968722"/>
                </a:lnTo>
                <a:lnTo>
                  <a:pt x="219931" y="920883"/>
                </a:lnTo>
                <a:lnTo>
                  <a:pt x="218137" y="872070"/>
                </a:lnTo>
                <a:lnTo>
                  <a:pt x="219931" y="823259"/>
                </a:lnTo>
                <a:lnTo>
                  <a:pt x="225229" y="775422"/>
                </a:lnTo>
                <a:lnTo>
                  <a:pt x="233904" y="728685"/>
                </a:lnTo>
                <a:lnTo>
                  <a:pt x="245829" y="683175"/>
                </a:lnTo>
                <a:lnTo>
                  <a:pt x="260879" y="639019"/>
                </a:lnTo>
                <a:lnTo>
                  <a:pt x="278927" y="596343"/>
                </a:lnTo>
                <a:lnTo>
                  <a:pt x="299846" y="555274"/>
                </a:lnTo>
                <a:lnTo>
                  <a:pt x="323510" y="515937"/>
                </a:lnTo>
                <a:lnTo>
                  <a:pt x="349793" y="478460"/>
                </a:lnTo>
                <a:lnTo>
                  <a:pt x="378567" y="442969"/>
                </a:lnTo>
                <a:lnTo>
                  <a:pt x="409707" y="409590"/>
                </a:lnTo>
                <a:lnTo>
                  <a:pt x="443085" y="378451"/>
                </a:lnTo>
                <a:lnTo>
                  <a:pt x="478576" y="349676"/>
                </a:lnTo>
                <a:lnTo>
                  <a:pt x="516053" y="323394"/>
                </a:lnTo>
                <a:lnTo>
                  <a:pt x="555390" y="299730"/>
                </a:lnTo>
                <a:lnTo>
                  <a:pt x="596459" y="278811"/>
                </a:lnTo>
                <a:lnTo>
                  <a:pt x="639135" y="260763"/>
                </a:lnTo>
                <a:lnTo>
                  <a:pt x="683292" y="245713"/>
                </a:lnTo>
                <a:lnTo>
                  <a:pt x="728801" y="233787"/>
                </a:lnTo>
                <a:lnTo>
                  <a:pt x="775538" y="225112"/>
                </a:lnTo>
                <a:lnTo>
                  <a:pt x="823375" y="219814"/>
                </a:lnTo>
                <a:lnTo>
                  <a:pt x="872187" y="218020"/>
                </a:lnTo>
                <a:lnTo>
                  <a:pt x="872199" y="0"/>
                </a:lnTo>
                <a:close/>
              </a:path>
              <a:path w="1661795" h="1744345">
                <a:moveTo>
                  <a:pt x="1463994" y="1150556"/>
                </a:moveTo>
                <a:lnTo>
                  <a:pt x="1440813" y="1195281"/>
                </a:lnTo>
                <a:lnTo>
                  <a:pt x="1414538" y="1237682"/>
                </a:lnTo>
                <a:lnTo>
                  <a:pt x="1385346" y="1277646"/>
                </a:lnTo>
                <a:lnTo>
                  <a:pt x="1353415" y="1315060"/>
                </a:lnTo>
                <a:lnTo>
                  <a:pt x="1318922" y="1349812"/>
                </a:lnTo>
                <a:lnTo>
                  <a:pt x="1282046" y="1381790"/>
                </a:lnTo>
                <a:lnTo>
                  <a:pt x="1242963" y="1410879"/>
                </a:lnTo>
                <a:lnTo>
                  <a:pt x="1201851" y="1436969"/>
                </a:lnTo>
                <a:lnTo>
                  <a:pt x="1158889" y="1459945"/>
                </a:lnTo>
                <a:lnTo>
                  <a:pt x="1114253" y="1479696"/>
                </a:lnTo>
                <a:lnTo>
                  <a:pt x="1068121" y="1496108"/>
                </a:lnTo>
                <a:lnTo>
                  <a:pt x="1020671" y="1509069"/>
                </a:lnTo>
                <a:lnTo>
                  <a:pt x="972080" y="1518467"/>
                </a:lnTo>
                <a:lnTo>
                  <a:pt x="922526" y="1524188"/>
                </a:lnTo>
                <a:lnTo>
                  <a:pt x="872187" y="1526120"/>
                </a:lnTo>
                <a:lnTo>
                  <a:pt x="1448951" y="1526120"/>
                </a:lnTo>
                <a:lnTo>
                  <a:pt x="1503674" y="1473857"/>
                </a:lnTo>
                <a:lnTo>
                  <a:pt x="1534369" y="1439882"/>
                </a:lnTo>
                <a:lnTo>
                  <a:pt x="1563409" y="1404089"/>
                </a:lnTo>
                <a:lnTo>
                  <a:pt x="1590708" y="1366511"/>
                </a:lnTo>
                <a:lnTo>
                  <a:pt x="1616175" y="1327179"/>
                </a:lnTo>
                <a:lnTo>
                  <a:pt x="1639723" y="1286125"/>
                </a:lnTo>
                <a:lnTo>
                  <a:pt x="1661263" y="1243380"/>
                </a:lnTo>
                <a:lnTo>
                  <a:pt x="1463994" y="1150556"/>
                </a:lnTo>
                <a:close/>
              </a:path>
            </a:pathLst>
          </a:custGeom>
          <a:solidFill>
            <a:srgbClr val="1F497D"/>
          </a:solidFill>
        </p:spPr>
        <p:txBody>
          <a:bodyPr wrap="square" lIns="0" tIns="0" rIns="0" bIns="0" rtlCol="0"/>
          <a:lstStyle/>
          <a:p>
            <a:endParaRPr/>
          </a:p>
        </p:txBody>
      </p:sp>
      <p:sp>
        <p:nvSpPr>
          <p:cNvPr id="8" name="object 8"/>
          <p:cNvSpPr/>
          <p:nvPr/>
        </p:nvSpPr>
        <p:spPr>
          <a:xfrm>
            <a:off x="2365116" y="2292206"/>
            <a:ext cx="1661795" cy="1744345"/>
          </a:xfrm>
          <a:custGeom>
            <a:avLst/>
            <a:gdLst/>
            <a:ahLst/>
            <a:cxnLst/>
            <a:rect l="l" t="t" r="r" b="b"/>
            <a:pathLst>
              <a:path w="1661795" h="1744345">
                <a:moveTo>
                  <a:pt x="1661263" y="1243380"/>
                </a:moveTo>
                <a:lnTo>
                  <a:pt x="1639723" y="1286125"/>
                </a:lnTo>
                <a:lnTo>
                  <a:pt x="1616175" y="1327179"/>
                </a:lnTo>
                <a:lnTo>
                  <a:pt x="1590708" y="1366511"/>
                </a:lnTo>
                <a:lnTo>
                  <a:pt x="1563409" y="1404089"/>
                </a:lnTo>
                <a:lnTo>
                  <a:pt x="1534369" y="1439882"/>
                </a:lnTo>
                <a:lnTo>
                  <a:pt x="1503674" y="1473857"/>
                </a:lnTo>
                <a:lnTo>
                  <a:pt x="1471414" y="1505983"/>
                </a:lnTo>
                <a:lnTo>
                  <a:pt x="1437677" y="1536227"/>
                </a:lnTo>
                <a:lnTo>
                  <a:pt x="1402552" y="1564558"/>
                </a:lnTo>
                <a:lnTo>
                  <a:pt x="1366126" y="1590944"/>
                </a:lnTo>
                <a:lnTo>
                  <a:pt x="1328490" y="1615353"/>
                </a:lnTo>
                <a:lnTo>
                  <a:pt x="1289730" y="1637754"/>
                </a:lnTo>
                <a:lnTo>
                  <a:pt x="1249935" y="1658114"/>
                </a:lnTo>
                <a:lnTo>
                  <a:pt x="1209195" y="1676401"/>
                </a:lnTo>
                <a:lnTo>
                  <a:pt x="1167597" y="1692584"/>
                </a:lnTo>
                <a:lnTo>
                  <a:pt x="1125230" y="1706631"/>
                </a:lnTo>
                <a:lnTo>
                  <a:pt x="1082182" y="1718510"/>
                </a:lnTo>
                <a:lnTo>
                  <a:pt x="1038542" y="1728189"/>
                </a:lnTo>
                <a:lnTo>
                  <a:pt x="994399" y="1735636"/>
                </a:lnTo>
                <a:lnTo>
                  <a:pt x="949840" y="1740820"/>
                </a:lnTo>
                <a:lnTo>
                  <a:pt x="904955" y="1743708"/>
                </a:lnTo>
                <a:lnTo>
                  <a:pt x="859832" y="1744268"/>
                </a:lnTo>
                <a:lnTo>
                  <a:pt x="814559" y="1742470"/>
                </a:lnTo>
                <a:lnTo>
                  <a:pt x="769225" y="1738280"/>
                </a:lnTo>
                <a:lnTo>
                  <a:pt x="723918" y="1731668"/>
                </a:lnTo>
                <a:lnTo>
                  <a:pt x="678727" y="1722601"/>
                </a:lnTo>
                <a:lnTo>
                  <a:pt x="633740" y="1711047"/>
                </a:lnTo>
                <a:lnTo>
                  <a:pt x="589046" y="1696974"/>
                </a:lnTo>
                <a:lnTo>
                  <a:pt x="544733" y="1680352"/>
                </a:lnTo>
                <a:lnTo>
                  <a:pt x="500890" y="1661147"/>
                </a:lnTo>
                <a:lnTo>
                  <a:pt x="458144" y="1639607"/>
                </a:lnTo>
                <a:lnTo>
                  <a:pt x="417089" y="1616059"/>
                </a:lnTo>
                <a:lnTo>
                  <a:pt x="377756" y="1590591"/>
                </a:lnTo>
                <a:lnTo>
                  <a:pt x="340177" y="1563293"/>
                </a:lnTo>
                <a:lnTo>
                  <a:pt x="304384" y="1534252"/>
                </a:lnTo>
                <a:lnTo>
                  <a:pt x="270408" y="1503558"/>
                </a:lnTo>
                <a:lnTo>
                  <a:pt x="238282" y="1471298"/>
                </a:lnTo>
                <a:lnTo>
                  <a:pt x="208038" y="1437561"/>
                </a:lnTo>
                <a:lnTo>
                  <a:pt x="179706" y="1402435"/>
                </a:lnTo>
                <a:lnTo>
                  <a:pt x="153320" y="1366010"/>
                </a:lnTo>
                <a:lnTo>
                  <a:pt x="128911" y="1328373"/>
                </a:lnTo>
                <a:lnTo>
                  <a:pt x="106511" y="1289612"/>
                </a:lnTo>
                <a:lnTo>
                  <a:pt x="86151" y="1249818"/>
                </a:lnTo>
                <a:lnTo>
                  <a:pt x="67864" y="1209077"/>
                </a:lnTo>
                <a:lnTo>
                  <a:pt x="51681" y="1167479"/>
                </a:lnTo>
                <a:lnTo>
                  <a:pt x="37634" y="1125111"/>
                </a:lnTo>
                <a:lnTo>
                  <a:pt x="25756" y="1082063"/>
                </a:lnTo>
                <a:lnTo>
                  <a:pt x="16077" y="1038423"/>
                </a:lnTo>
                <a:lnTo>
                  <a:pt x="8631" y="994279"/>
                </a:lnTo>
                <a:lnTo>
                  <a:pt x="3447" y="949720"/>
                </a:lnTo>
                <a:lnTo>
                  <a:pt x="560" y="904834"/>
                </a:lnTo>
                <a:lnTo>
                  <a:pt x="0" y="859710"/>
                </a:lnTo>
                <a:lnTo>
                  <a:pt x="1798" y="814437"/>
                </a:lnTo>
                <a:lnTo>
                  <a:pt x="5988" y="769102"/>
                </a:lnTo>
                <a:lnTo>
                  <a:pt x="12601" y="723794"/>
                </a:lnTo>
                <a:lnTo>
                  <a:pt x="21669" y="678602"/>
                </a:lnTo>
                <a:lnTo>
                  <a:pt x="33223" y="633614"/>
                </a:lnTo>
                <a:lnTo>
                  <a:pt x="47295" y="588919"/>
                </a:lnTo>
                <a:lnTo>
                  <a:pt x="63918" y="544605"/>
                </a:lnTo>
                <a:lnTo>
                  <a:pt x="83123" y="500761"/>
                </a:lnTo>
                <a:lnTo>
                  <a:pt x="105908" y="455751"/>
                </a:lnTo>
                <a:lnTo>
                  <a:pt x="131046" y="412463"/>
                </a:lnTo>
                <a:lnTo>
                  <a:pt x="158439" y="370960"/>
                </a:lnTo>
                <a:lnTo>
                  <a:pt x="187986" y="331307"/>
                </a:lnTo>
                <a:lnTo>
                  <a:pt x="219588" y="293565"/>
                </a:lnTo>
                <a:lnTo>
                  <a:pt x="253144" y="257798"/>
                </a:lnTo>
                <a:lnTo>
                  <a:pt x="288554" y="224071"/>
                </a:lnTo>
                <a:lnTo>
                  <a:pt x="325719" y="192446"/>
                </a:lnTo>
                <a:lnTo>
                  <a:pt x="364539" y="162987"/>
                </a:lnTo>
                <a:lnTo>
                  <a:pt x="404914" y="135756"/>
                </a:lnTo>
                <a:lnTo>
                  <a:pt x="446744" y="110818"/>
                </a:lnTo>
                <a:lnTo>
                  <a:pt x="489929" y="88236"/>
                </a:lnTo>
                <a:lnTo>
                  <a:pt x="534369" y="68074"/>
                </a:lnTo>
                <a:lnTo>
                  <a:pt x="579964" y="50393"/>
                </a:lnTo>
                <a:lnTo>
                  <a:pt x="626614" y="35259"/>
                </a:lnTo>
                <a:lnTo>
                  <a:pt x="674220" y="22735"/>
                </a:lnTo>
                <a:lnTo>
                  <a:pt x="722681" y="12883"/>
                </a:lnTo>
                <a:lnTo>
                  <a:pt x="771898" y="5768"/>
                </a:lnTo>
                <a:lnTo>
                  <a:pt x="821771" y="1452"/>
                </a:lnTo>
                <a:lnTo>
                  <a:pt x="872199" y="0"/>
                </a:lnTo>
                <a:lnTo>
                  <a:pt x="872187" y="218020"/>
                </a:lnTo>
                <a:lnTo>
                  <a:pt x="823375" y="219814"/>
                </a:lnTo>
                <a:lnTo>
                  <a:pt x="775538" y="225112"/>
                </a:lnTo>
                <a:lnTo>
                  <a:pt x="728801" y="233787"/>
                </a:lnTo>
                <a:lnTo>
                  <a:pt x="683292" y="245713"/>
                </a:lnTo>
                <a:lnTo>
                  <a:pt x="639135" y="260763"/>
                </a:lnTo>
                <a:lnTo>
                  <a:pt x="596459" y="278811"/>
                </a:lnTo>
                <a:lnTo>
                  <a:pt x="555390" y="299730"/>
                </a:lnTo>
                <a:lnTo>
                  <a:pt x="516053" y="323394"/>
                </a:lnTo>
                <a:lnTo>
                  <a:pt x="478576" y="349676"/>
                </a:lnTo>
                <a:lnTo>
                  <a:pt x="443085" y="378451"/>
                </a:lnTo>
                <a:lnTo>
                  <a:pt x="409707" y="409590"/>
                </a:lnTo>
                <a:lnTo>
                  <a:pt x="378567" y="442969"/>
                </a:lnTo>
                <a:lnTo>
                  <a:pt x="349793" y="478460"/>
                </a:lnTo>
                <a:lnTo>
                  <a:pt x="323510" y="515937"/>
                </a:lnTo>
                <a:lnTo>
                  <a:pt x="299846" y="555274"/>
                </a:lnTo>
                <a:lnTo>
                  <a:pt x="278927" y="596343"/>
                </a:lnTo>
                <a:lnTo>
                  <a:pt x="260879" y="639019"/>
                </a:lnTo>
                <a:lnTo>
                  <a:pt x="245829" y="683175"/>
                </a:lnTo>
                <a:lnTo>
                  <a:pt x="233904" y="728685"/>
                </a:lnTo>
                <a:lnTo>
                  <a:pt x="225229" y="775422"/>
                </a:lnTo>
                <a:lnTo>
                  <a:pt x="219931" y="823259"/>
                </a:lnTo>
                <a:lnTo>
                  <a:pt x="218137" y="872070"/>
                </a:lnTo>
                <a:lnTo>
                  <a:pt x="219931" y="920883"/>
                </a:lnTo>
                <a:lnTo>
                  <a:pt x="225229" y="968722"/>
                </a:lnTo>
                <a:lnTo>
                  <a:pt x="233904" y="1015460"/>
                </a:lnTo>
                <a:lnTo>
                  <a:pt x="245829" y="1060970"/>
                </a:lnTo>
                <a:lnTo>
                  <a:pt x="260879" y="1105127"/>
                </a:lnTo>
                <a:lnTo>
                  <a:pt x="278927" y="1147803"/>
                </a:lnTo>
                <a:lnTo>
                  <a:pt x="299846" y="1188873"/>
                </a:lnTo>
                <a:lnTo>
                  <a:pt x="323510" y="1228209"/>
                </a:lnTo>
                <a:lnTo>
                  <a:pt x="349793" y="1265686"/>
                </a:lnTo>
                <a:lnTo>
                  <a:pt x="378567" y="1301177"/>
                </a:lnTo>
                <a:lnTo>
                  <a:pt x="409707" y="1334555"/>
                </a:lnTo>
                <a:lnTo>
                  <a:pt x="443085" y="1365694"/>
                </a:lnTo>
                <a:lnTo>
                  <a:pt x="478576" y="1394468"/>
                </a:lnTo>
                <a:lnTo>
                  <a:pt x="516053" y="1420750"/>
                </a:lnTo>
                <a:lnTo>
                  <a:pt x="555390" y="1444413"/>
                </a:lnTo>
                <a:lnTo>
                  <a:pt x="596459" y="1465332"/>
                </a:lnTo>
                <a:lnTo>
                  <a:pt x="639135" y="1483379"/>
                </a:lnTo>
                <a:lnTo>
                  <a:pt x="683292" y="1498429"/>
                </a:lnTo>
                <a:lnTo>
                  <a:pt x="728801" y="1510354"/>
                </a:lnTo>
                <a:lnTo>
                  <a:pt x="775538" y="1519029"/>
                </a:lnTo>
                <a:lnTo>
                  <a:pt x="823375" y="1524326"/>
                </a:lnTo>
                <a:lnTo>
                  <a:pt x="872187" y="1526120"/>
                </a:lnTo>
                <a:lnTo>
                  <a:pt x="922526" y="1524188"/>
                </a:lnTo>
                <a:lnTo>
                  <a:pt x="972080" y="1518467"/>
                </a:lnTo>
                <a:lnTo>
                  <a:pt x="1020671" y="1509069"/>
                </a:lnTo>
                <a:lnTo>
                  <a:pt x="1068121" y="1496108"/>
                </a:lnTo>
                <a:lnTo>
                  <a:pt x="1114253" y="1479696"/>
                </a:lnTo>
                <a:lnTo>
                  <a:pt x="1158889" y="1459945"/>
                </a:lnTo>
                <a:lnTo>
                  <a:pt x="1201851" y="1436969"/>
                </a:lnTo>
                <a:lnTo>
                  <a:pt x="1242963" y="1410879"/>
                </a:lnTo>
                <a:lnTo>
                  <a:pt x="1282046" y="1381790"/>
                </a:lnTo>
                <a:lnTo>
                  <a:pt x="1318922" y="1349812"/>
                </a:lnTo>
                <a:lnTo>
                  <a:pt x="1353415" y="1315060"/>
                </a:lnTo>
                <a:lnTo>
                  <a:pt x="1385346" y="1277646"/>
                </a:lnTo>
                <a:lnTo>
                  <a:pt x="1414538" y="1237682"/>
                </a:lnTo>
                <a:lnTo>
                  <a:pt x="1440813" y="1195281"/>
                </a:lnTo>
                <a:lnTo>
                  <a:pt x="1463994" y="1150556"/>
                </a:lnTo>
                <a:lnTo>
                  <a:pt x="1661263" y="1243380"/>
                </a:lnTo>
                <a:close/>
              </a:path>
            </a:pathLst>
          </a:custGeom>
          <a:ln w="19812">
            <a:solidFill>
              <a:srgbClr val="FFFFFF"/>
            </a:solidFill>
          </a:ln>
        </p:spPr>
        <p:txBody>
          <a:bodyPr wrap="square" lIns="0" tIns="0" rIns="0" bIns="0" rtlCol="0"/>
          <a:lstStyle/>
          <a:p>
            <a:endParaRPr/>
          </a:p>
        </p:txBody>
      </p:sp>
      <p:sp>
        <p:nvSpPr>
          <p:cNvPr id="9" name="object 9"/>
          <p:cNvSpPr txBox="1"/>
          <p:nvPr/>
        </p:nvSpPr>
        <p:spPr>
          <a:xfrm>
            <a:off x="2768533" y="2565939"/>
            <a:ext cx="982980" cy="1068705"/>
          </a:xfrm>
          <a:prstGeom prst="rect">
            <a:avLst/>
          </a:prstGeom>
        </p:spPr>
        <p:txBody>
          <a:bodyPr vert="horz" wrap="square" lIns="0" tIns="12065" rIns="0" bIns="0" rtlCol="0">
            <a:spAutoFit/>
          </a:bodyPr>
          <a:lstStyle/>
          <a:p>
            <a:pPr marL="48895">
              <a:lnSpc>
                <a:spcPct val="100000"/>
              </a:lnSpc>
              <a:spcBef>
                <a:spcPts val="95"/>
              </a:spcBef>
            </a:pPr>
            <a:r>
              <a:rPr sz="2800" spc="-5" dirty="0">
                <a:solidFill>
                  <a:srgbClr val="1F497D"/>
                </a:solidFill>
                <a:latin typeface="Calibri"/>
                <a:cs typeface="Calibri"/>
              </a:rPr>
              <a:t>68.0%</a:t>
            </a:r>
            <a:endParaRPr sz="2800">
              <a:latin typeface="Calibri"/>
              <a:cs typeface="Calibri"/>
            </a:endParaRPr>
          </a:p>
          <a:p>
            <a:pPr marL="12700" marR="5080" indent="89535">
              <a:lnSpc>
                <a:spcPct val="100000"/>
              </a:lnSpc>
              <a:spcBef>
                <a:spcPts val="55"/>
              </a:spcBef>
            </a:pPr>
            <a:r>
              <a:rPr sz="2000" spc="-20" dirty="0">
                <a:solidFill>
                  <a:srgbClr val="1F497D"/>
                </a:solidFill>
                <a:latin typeface="Calibri"/>
                <a:cs typeface="Calibri"/>
              </a:rPr>
              <a:t>Private  </a:t>
            </a:r>
            <a:r>
              <a:rPr sz="2000" spc="-5" dirty="0">
                <a:solidFill>
                  <a:srgbClr val="1F497D"/>
                </a:solidFill>
                <a:latin typeface="Calibri"/>
                <a:cs typeface="Calibri"/>
              </a:rPr>
              <a:t>C</a:t>
            </a:r>
            <a:r>
              <a:rPr sz="2000" spc="-15" dirty="0">
                <a:solidFill>
                  <a:srgbClr val="1F497D"/>
                </a:solidFill>
                <a:latin typeface="Calibri"/>
                <a:cs typeface="Calibri"/>
              </a:rPr>
              <a:t>o</a:t>
            </a:r>
            <a:r>
              <a:rPr sz="2000" spc="-30" dirty="0">
                <a:solidFill>
                  <a:srgbClr val="1F497D"/>
                </a:solidFill>
                <a:latin typeface="Calibri"/>
                <a:cs typeface="Calibri"/>
              </a:rPr>
              <a:t>v</a:t>
            </a:r>
            <a:r>
              <a:rPr sz="2000" spc="-5" dirty="0">
                <a:solidFill>
                  <a:srgbClr val="1F497D"/>
                </a:solidFill>
                <a:latin typeface="Calibri"/>
                <a:cs typeface="Calibri"/>
              </a:rPr>
              <a:t>e</a:t>
            </a:r>
            <a:r>
              <a:rPr sz="2000" spc="-40" dirty="0">
                <a:solidFill>
                  <a:srgbClr val="1F497D"/>
                </a:solidFill>
                <a:latin typeface="Calibri"/>
                <a:cs typeface="Calibri"/>
              </a:rPr>
              <a:t>r</a:t>
            </a:r>
            <a:r>
              <a:rPr sz="2000" dirty="0">
                <a:solidFill>
                  <a:srgbClr val="1F497D"/>
                </a:solidFill>
                <a:latin typeface="Calibri"/>
                <a:cs typeface="Calibri"/>
              </a:rPr>
              <a:t>a</a:t>
            </a:r>
            <a:r>
              <a:rPr sz="2000" spc="-10" dirty="0">
                <a:solidFill>
                  <a:srgbClr val="1F497D"/>
                </a:solidFill>
                <a:latin typeface="Calibri"/>
                <a:cs typeface="Calibri"/>
              </a:rPr>
              <a:t>g</a:t>
            </a:r>
            <a:r>
              <a:rPr sz="2000" dirty="0">
                <a:solidFill>
                  <a:srgbClr val="1F497D"/>
                </a:solidFill>
                <a:latin typeface="Calibri"/>
                <a:cs typeface="Calibri"/>
              </a:rPr>
              <a:t>e</a:t>
            </a:r>
            <a:endParaRPr sz="2000">
              <a:latin typeface="Calibri"/>
              <a:cs typeface="Calibri"/>
            </a:endParaRPr>
          </a:p>
        </p:txBody>
      </p:sp>
      <p:sp>
        <p:nvSpPr>
          <p:cNvPr id="10" name="object 10"/>
          <p:cNvSpPr/>
          <p:nvPr/>
        </p:nvSpPr>
        <p:spPr>
          <a:xfrm>
            <a:off x="577604" y="3615965"/>
            <a:ext cx="1605915" cy="1744345"/>
          </a:xfrm>
          <a:custGeom>
            <a:avLst/>
            <a:gdLst/>
            <a:ahLst/>
            <a:cxnLst/>
            <a:rect l="l" t="t" r="r" b="b"/>
            <a:pathLst>
              <a:path w="1605914" h="1744345">
                <a:moveTo>
                  <a:pt x="183337" y="1225981"/>
                </a:moveTo>
                <a:lnTo>
                  <a:pt x="0" y="1343964"/>
                </a:lnTo>
                <a:lnTo>
                  <a:pt x="27805" y="1384611"/>
                </a:lnTo>
                <a:lnTo>
                  <a:pt x="57657" y="1423377"/>
                </a:lnTo>
                <a:lnTo>
                  <a:pt x="89456" y="1460209"/>
                </a:lnTo>
                <a:lnTo>
                  <a:pt x="123104" y="1495052"/>
                </a:lnTo>
                <a:lnTo>
                  <a:pt x="158503" y="1527855"/>
                </a:lnTo>
                <a:lnTo>
                  <a:pt x="195555" y="1558562"/>
                </a:lnTo>
                <a:lnTo>
                  <a:pt x="234161" y="1587120"/>
                </a:lnTo>
                <a:lnTo>
                  <a:pt x="274224" y="1613477"/>
                </a:lnTo>
                <a:lnTo>
                  <a:pt x="315645" y="1637577"/>
                </a:lnTo>
                <a:lnTo>
                  <a:pt x="358327" y="1659368"/>
                </a:lnTo>
                <a:lnTo>
                  <a:pt x="402170" y="1678796"/>
                </a:lnTo>
                <a:lnTo>
                  <a:pt x="447077" y="1695808"/>
                </a:lnTo>
                <a:lnTo>
                  <a:pt x="492950" y="1710349"/>
                </a:lnTo>
                <a:lnTo>
                  <a:pt x="539690" y="1722367"/>
                </a:lnTo>
                <a:lnTo>
                  <a:pt x="587199" y="1731807"/>
                </a:lnTo>
                <a:lnTo>
                  <a:pt x="635380" y="1738617"/>
                </a:lnTo>
                <a:lnTo>
                  <a:pt x="684133" y="1742742"/>
                </a:lnTo>
                <a:lnTo>
                  <a:pt x="733361" y="1744129"/>
                </a:lnTo>
                <a:lnTo>
                  <a:pt x="781209" y="1742838"/>
                </a:lnTo>
                <a:lnTo>
                  <a:pt x="828383" y="1739011"/>
                </a:lnTo>
                <a:lnTo>
                  <a:pt x="874816" y="1732715"/>
                </a:lnTo>
                <a:lnTo>
                  <a:pt x="920442" y="1724015"/>
                </a:lnTo>
                <a:lnTo>
                  <a:pt x="965193" y="1712978"/>
                </a:lnTo>
                <a:lnTo>
                  <a:pt x="1009004" y="1699670"/>
                </a:lnTo>
                <a:lnTo>
                  <a:pt x="1051808" y="1684159"/>
                </a:lnTo>
                <a:lnTo>
                  <a:pt x="1093539" y="1666510"/>
                </a:lnTo>
                <a:lnTo>
                  <a:pt x="1134129" y="1646791"/>
                </a:lnTo>
                <a:lnTo>
                  <a:pt x="1173513" y="1625067"/>
                </a:lnTo>
                <a:lnTo>
                  <a:pt x="1211625" y="1601405"/>
                </a:lnTo>
                <a:lnTo>
                  <a:pt x="1248396" y="1575871"/>
                </a:lnTo>
                <a:lnTo>
                  <a:pt x="1283762" y="1548533"/>
                </a:lnTo>
                <a:lnTo>
                  <a:pt x="1309812" y="1526185"/>
                </a:lnTo>
                <a:lnTo>
                  <a:pt x="730771" y="1526185"/>
                </a:lnTo>
                <a:lnTo>
                  <a:pt x="685032" y="1524363"/>
                </a:lnTo>
                <a:lnTo>
                  <a:pt x="639616" y="1519370"/>
                </a:lnTo>
                <a:lnTo>
                  <a:pt x="594696" y="1511246"/>
                </a:lnTo>
                <a:lnTo>
                  <a:pt x="550447" y="1500026"/>
                </a:lnTo>
                <a:lnTo>
                  <a:pt x="507045" y="1485751"/>
                </a:lnTo>
                <a:lnTo>
                  <a:pt x="464586" y="1468418"/>
                </a:lnTo>
                <a:lnTo>
                  <a:pt x="423477" y="1448181"/>
                </a:lnTo>
                <a:lnTo>
                  <a:pt x="383662" y="1424964"/>
                </a:lnTo>
                <a:lnTo>
                  <a:pt x="345392" y="1398841"/>
                </a:lnTo>
                <a:lnTo>
                  <a:pt x="308842" y="1369851"/>
                </a:lnTo>
                <a:lnTo>
                  <a:pt x="274186" y="1338033"/>
                </a:lnTo>
                <a:lnTo>
                  <a:pt x="241600" y="1303423"/>
                </a:lnTo>
                <a:lnTo>
                  <a:pt x="211259" y="1266060"/>
                </a:lnTo>
                <a:lnTo>
                  <a:pt x="183337" y="1225981"/>
                </a:lnTo>
                <a:close/>
              </a:path>
              <a:path w="1605914" h="1744345">
                <a:moveTo>
                  <a:pt x="733361" y="0"/>
                </a:moveTo>
                <a:lnTo>
                  <a:pt x="733361" y="218020"/>
                </a:lnTo>
                <a:lnTo>
                  <a:pt x="784393" y="220010"/>
                </a:lnTo>
                <a:lnTo>
                  <a:pt x="834688" y="225906"/>
                </a:lnTo>
                <a:lnTo>
                  <a:pt x="884051" y="235603"/>
                </a:lnTo>
                <a:lnTo>
                  <a:pt x="932285" y="248994"/>
                </a:lnTo>
                <a:lnTo>
                  <a:pt x="979196" y="265972"/>
                </a:lnTo>
                <a:lnTo>
                  <a:pt x="1024589" y="286431"/>
                </a:lnTo>
                <a:lnTo>
                  <a:pt x="1068267" y="310264"/>
                </a:lnTo>
                <a:lnTo>
                  <a:pt x="1110035" y="337364"/>
                </a:lnTo>
                <a:lnTo>
                  <a:pt x="1149697" y="367625"/>
                </a:lnTo>
                <a:lnTo>
                  <a:pt x="1187059" y="400941"/>
                </a:lnTo>
                <a:lnTo>
                  <a:pt x="1221925" y="437204"/>
                </a:lnTo>
                <a:lnTo>
                  <a:pt x="1254099" y="476308"/>
                </a:lnTo>
                <a:lnTo>
                  <a:pt x="1283385" y="518147"/>
                </a:lnTo>
                <a:lnTo>
                  <a:pt x="1308290" y="560167"/>
                </a:lnTo>
                <a:lnTo>
                  <a:pt x="1329721" y="603263"/>
                </a:lnTo>
                <a:lnTo>
                  <a:pt x="1347717" y="647261"/>
                </a:lnTo>
                <a:lnTo>
                  <a:pt x="1362314" y="691985"/>
                </a:lnTo>
                <a:lnTo>
                  <a:pt x="1373552" y="737262"/>
                </a:lnTo>
                <a:lnTo>
                  <a:pt x="1381468" y="782916"/>
                </a:lnTo>
                <a:lnTo>
                  <a:pt x="1386099" y="828773"/>
                </a:lnTo>
                <a:lnTo>
                  <a:pt x="1387485" y="874657"/>
                </a:lnTo>
                <a:lnTo>
                  <a:pt x="1385662" y="920394"/>
                </a:lnTo>
                <a:lnTo>
                  <a:pt x="1380669" y="965810"/>
                </a:lnTo>
                <a:lnTo>
                  <a:pt x="1372544" y="1010729"/>
                </a:lnTo>
                <a:lnTo>
                  <a:pt x="1361325" y="1054977"/>
                </a:lnTo>
                <a:lnTo>
                  <a:pt x="1347049" y="1098378"/>
                </a:lnTo>
                <a:lnTo>
                  <a:pt x="1329754" y="1140759"/>
                </a:lnTo>
                <a:lnTo>
                  <a:pt x="1309479" y="1181944"/>
                </a:lnTo>
                <a:lnTo>
                  <a:pt x="1286261" y="1221759"/>
                </a:lnTo>
                <a:lnTo>
                  <a:pt x="1260139" y="1260029"/>
                </a:lnTo>
                <a:lnTo>
                  <a:pt x="1231150" y="1296578"/>
                </a:lnTo>
                <a:lnTo>
                  <a:pt x="1199332" y="1331233"/>
                </a:lnTo>
                <a:lnTo>
                  <a:pt x="1164723" y="1363819"/>
                </a:lnTo>
                <a:lnTo>
                  <a:pt x="1127361" y="1394160"/>
                </a:lnTo>
                <a:lnTo>
                  <a:pt x="1087285" y="1422082"/>
                </a:lnTo>
                <a:lnTo>
                  <a:pt x="1045265" y="1446987"/>
                </a:lnTo>
                <a:lnTo>
                  <a:pt x="1002075" y="1468456"/>
                </a:lnTo>
                <a:lnTo>
                  <a:pt x="958170" y="1486414"/>
                </a:lnTo>
                <a:lnTo>
                  <a:pt x="913445" y="1501012"/>
                </a:lnTo>
                <a:lnTo>
                  <a:pt x="868168" y="1512250"/>
                </a:lnTo>
                <a:lnTo>
                  <a:pt x="822513" y="1520166"/>
                </a:lnTo>
                <a:lnTo>
                  <a:pt x="776656" y="1524799"/>
                </a:lnTo>
                <a:lnTo>
                  <a:pt x="730771" y="1526185"/>
                </a:lnTo>
                <a:lnTo>
                  <a:pt x="1309812" y="1526185"/>
                </a:lnTo>
                <a:lnTo>
                  <a:pt x="1350010" y="1488708"/>
                </a:lnTo>
                <a:lnTo>
                  <a:pt x="1380758" y="1456354"/>
                </a:lnTo>
                <a:lnTo>
                  <a:pt x="1409835" y="1422461"/>
                </a:lnTo>
                <a:lnTo>
                  <a:pt x="1437174" y="1387096"/>
                </a:lnTo>
                <a:lnTo>
                  <a:pt x="1462707" y="1350324"/>
                </a:lnTo>
                <a:lnTo>
                  <a:pt x="1486369" y="1312214"/>
                </a:lnTo>
                <a:lnTo>
                  <a:pt x="1508094" y="1272830"/>
                </a:lnTo>
                <a:lnTo>
                  <a:pt x="1527813" y="1232240"/>
                </a:lnTo>
                <a:lnTo>
                  <a:pt x="1545462" y="1190511"/>
                </a:lnTo>
                <a:lnTo>
                  <a:pt x="1560973" y="1147707"/>
                </a:lnTo>
                <a:lnTo>
                  <a:pt x="1574281" y="1103897"/>
                </a:lnTo>
                <a:lnTo>
                  <a:pt x="1585318" y="1059147"/>
                </a:lnTo>
                <a:lnTo>
                  <a:pt x="1594018" y="1013522"/>
                </a:lnTo>
                <a:lnTo>
                  <a:pt x="1600315" y="967090"/>
                </a:lnTo>
                <a:lnTo>
                  <a:pt x="1604142" y="919918"/>
                </a:lnTo>
                <a:lnTo>
                  <a:pt x="1605432" y="872070"/>
                </a:lnTo>
                <a:lnTo>
                  <a:pt x="1604142" y="824222"/>
                </a:lnTo>
                <a:lnTo>
                  <a:pt x="1600315" y="777048"/>
                </a:lnTo>
                <a:lnTo>
                  <a:pt x="1594018" y="730615"/>
                </a:lnTo>
                <a:lnTo>
                  <a:pt x="1585318" y="684990"/>
                </a:lnTo>
                <a:lnTo>
                  <a:pt x="1574281" y="640238"/>
                </a:lnTo>
                <a:lnTo>
                  <a:pt x="1560973" y="596427"/>
                </a:lnTo>
                <a:lnTo>
                  <a:pt x="1545462" y="553623"/>
                </a:lnTo>
                <a:lnTo>
                  <a:pt x="1527813" y="511893"/>
                </a:lnTo>
                <a:lnTo>
                  <a:pt x="1508094" y="471302"/>
                </a:lnTo>
                <a:lnTo>
                  <a:pt x="1486369" y="431918"/>
                </a:lnTo>
                <a:lnTo>
                  <a:pt x="1462707" y="393807"/>
                </a:lnTo>
                <a:lnTo>
                  <a:pt x="1437174" y="357035"/>
                </a:lnTo>
                <a:lnTo>
                  <a:pt x="1409835" y="321669"/>
                </a:lnTo>
                <a:lnTo>
                  <a:pt x="1380758" y="287776"/>
                </a:lnTo>
                <a:lnTo>
                  <a:pt x="1350010" y="255422"/>
                </a:lnTo>
                <a:lnTo>
                  <a:pt x="1317655" y="224673"/>
                </a:lnTo>
                <a:lnTo>
                  <a:pt x="1283762" y="195596"/>
                </a:lnTo>
                <a:lnTo>
                  <a:pt x="1248396" y="168258"/>
                </a:lnTo>
                <a:lnTo>
                  <a:pt x="1211625" y="142724"/>
                </a:lnTo>
                <a:lnTo>
                  <a:pt x="1173513" y="119062"/>
                </a:lnTo>
                <a:lnTo>
                  <a:pt x="1134129" y="97338"/>
                </a:lnTo>
                <a:lnTo>
                  <a:pt x="1093539" y="77618"/>
                </a:lnTo>
                <a:lnTo>
                  <a:pt x="1051808" y="59969"/>
                </a:lnTo>
                <a:lnTo>
                  <a:pt x="1009004" y="44458"/>
                </a:lnTo>
                <a:lnTo>
                  <a:pt x="965193" y="31150"/>
                </a:lnTo>
                <a:lnTo>
                  <a:pt x="920442" y="20113"/>
                </a:lnTo>
                <a:lnTo>
                  <a:pt x="874816" y="11413"/>
                </a:lnTo>
                <a:lnTo>
                  <a:pt x="828383" y="5117"/>
                </a:lnTo>
                <a:lnTo>
                  <a:pt x="781209" y="1290"/>
                </a:lnTo>
                <a:lnTo>
                  <a:pt x="733361" y="0"/>
                </a:lnTo>
                <a:close/>
              </a:path>
            </a:pathLst>
          </a:custGeom>
          <a:solidFill>
            <a:srgbClr val="8EB4E3"/>
          </a:solidFill>
        </p:spPr>
        <p:txBody>
          <a:bodyPr wrap="square" lIns="0" tIns="0" rIns="0" bIns="0" rtlCol="0"/>
          <a:lstStyle/>
          <a:p>
            <a:endParaRPr/>
          </a:p>
        </p:txBody>
      </p:sp>
      <p:sp>
        <p:nvSpPr>
          <p:cNvPr id="11" name="object 11"/>
          <p:cNvSpPr/>
          <p:nvPr/>
        </p:nvSpPr>
        <p:spPr>
          <a:xfrm>
            <a:off x="438833" y="3615963"/>
            <a:ext cx="872490" cy="1344295"/>
          </a:xfrm>
          <a:custGeom>
            <a:avLst/>
            <a:gdLst/>
            <a:ahLst/>
            <a:cxnLst/>
            <a:rect l="l" t="t" r="r" b="b"/>
            <a:pathLst>
              <a:path w="872490" h="1344295">
                <a:moveTo>
                  <a:pt x="872133" y="0"/>
                </a:moveTo>
                <a:lnTo>
                  <a:pt x="822054" y="1438"/>
                </a:lnTo>
                <a:lnTo>
                  <a:pt x="772305" y="5732"/>
                </a:lnTo>
                <a:lnTo>
                  <a:pt x="723002" y="12847"/>
                </a:lnTo>
                <a:lnTo>
                  <a:pt x="674262" y="22747"/>
                </a:lnTo>
                <a:lnTo>
                  <a:pt x="626204" y="35398"/>
                </a:lnTo>
                <a:lnTo>
                  <a:pt x="578945" y="50765"/>
                </a:lnTo>
                <a:lnTo>
                  <a:pt x="532601" y="68815"/>
                </a:lnTo>
                <a:lnTo>
                  <a:pt x="487291" y="89512"/>
                </a:lnTo>
                <a:lnTo>
                  <a:pt x="443131" y="112821"/>
                </a:lnTo>
                <a:lnTo>
                  <a:pt x="400239" y="138709"/>
                </a:lnTo>
                <a:lnTo>
                  <a:pt x="360700" y="165685"/>
                </a:lnTo>
                <a:lnTo>
                  <a:pt x="323100" y="194430"/>
                </a:lnTo>
                <a:lnTo>
                  <a:pt x="287460" y="224850"/>
                </a:lnTo>
                <a:lnTo>
                  <a:pt x="253799" y="256855"/>
                </a:lnTo>
                <a:lnTo>
                  <a:pt x="222138" y="290352"/>
                </a:lnTo>
                <a:lnTo>
                  <a:pt x="192497" y="325250"/>
                </a:lnTo>
                <a:lnTo>
                  <a:pt x="164895" y="361456"/>
                </a:lnTo>
                <a:lnTo>
                  <a:pt x="139352" y="398878"/>
                </a:lnTo>
                <a:lnTo>
                  <a:pt x="115888" y="437426"/>
                </a:lnTo>
                <a:lnTo>
                  <a:pt x="94524" y="477006"/>
                </a:lnTo>
                <a:lnTo>
                  <a:pt x="75279" y="517527"/>
                </a:lnTo>
                <a:lnTo>
                  <a:pt x="58173" y="558897"/>
                </a:lnTo>
                <a:lnTo>
                  <a:pt x="43226" y="601024"/>
                </a:lnTo>
                <a:lnTo>
                  <a:pt x="30458" y="643817"/>
                </a:lnTo>
                <a:lnTo>
                  <a:pt x="19889" y="687182"/>
                </a:lnTo>
                <a:lnTo>
                  <a:pt x="11538" y="731029"/>
                </a:lnTo>
                <a:lnTo>
                  <a:pt x="5413" y="775419"/>
                </a:lnTo>
                <a:lnTo>
                  <a:pt x="1574" y="819800"/>
                </a:lnTo>
                <a:lnTo>
                  <a:pt x="0" y="864539"/>
                </a:lnTo>
                <a:lnTo>
                  <a:pt x="724" y="909393"/>
                </a:lnTo>
                <a:lnTo>
                  <a:pt x="3766" y="954268"/>
                </a:lnTo>
                <a:lnTo>
                  <a:pt x="9148" y="999073"/>
                </a:lnTo>
                <a:lnTo>
                  <a:pt x="16887" y="1043717"/>
                </a:lnTo>
                <a:lnTo>
                  <a:pt x="27005" y="1088106"/>
                </a:lnTo>
                <a:lnTo>
                  <a:pt x="39521" y="1132150"/>
                </a:lnTo>
                <a:lnTo>
                  <a:pt x="54455" y="1175756"/>
                </a:lnTo>
                <a:lnTo>
                  <a:pt x="71827" y="1218832"/>
                </a:lnTo>
                <a:lnTo>
                  <a:pt x="91658" y="1261287"/>
                </a:lnTo>
                <a:lnTo>
                  <a:pt x="113966" y="1303028"/>
                </a:lnTo>
                <a:lnTo>
                  <a:pt x="138772" y="1343964"/>
                </a:lnTo>
                <a:lnTo>
                  <a:pt x="322109" y="1225994"/>
                </a:lnTo>
                <a:lnTo>
                  <a:pt x="294961" y="1179741"/>
                </a:lnTo>
                <a:lnTo>
                  <a:pt x="271783" y="1131625"/>
                </a:lnTo>
                <a:lnTo>
                  <a:pt x="252652" y="1081903"/>
                </a:lnTo>
                <a:lnTo>
                  <a:pt x="237641" y="1030829"/>
                </a:lnTo>
                <a:lnTo>
                  <a:pt x="226825" y="978662"/>
                </a:lnTo>
                <a:lnTo>
                  <a:pt x="220281" y="925657"/>
                </a:lnTo>
                <a:lnTo>
                  <a:pt x="218083" y="872070"/>
                </a:lnTo>
                <a:lnTo>
                  <a:pt x="219877" y="823257"/>
                </a:lnTo>
                <a:lnTo>
                  <a:pt x="225203" y="775266"/>
                </a:lnTo>
                <a:lnTo>
                  <a:pt x="233849" y="728681"/>
                </a:lnTo>
                <a:lnTo>
                  <a:pt x="245775" y="683171"/>
                </a:lnTo>
                <a:lnTo>
                  <a:pt x="260824" y="639014"/>
                </a:lnTo>
                <a:lnTo>
                  <a:pt x="278872" y="596338"/>
                </a:lnTo>
                <a:lnTo>
                  <a:pt x="299790" y="555268"/>
                </a:lnTo>
                <a:lnTo>
                  <a:pt x="323454" y="515931"/>
                </a:lnTo>
                <a:lnTo>
                  <a:pt x="349736" y="478455"/>
                </a:lnTo>
                <a:lnTo>
                  <a:pt x="378509" y="442964"/>
                </a:lnTo>
                <a:lnTo>
                  <a:pt x="409649" y="409586"/>
                </a:lnTo>
                <a:lnTo>
                  <a:pt x="443027" y="378446"/>
                </a:lnTo>
                <a:lnTo>
                  <a:pt x="478517" y="349673"/>
                </a:lnTo>
                <a:lnTo>
                  <a:pt x="515994" y="323391"/>
                </a:lnTo>
                <a:lnTo>
                  <a:pt x="555331" y="299727"/>
                </a:lnTo>
                <a:lnTo>
                  <a:pt x="596400" y="278809"/>
                </a:lnTo>
                <a:lnTo>
                  <a:pt x="639077" y="260761"/>
                </a:lnTo>
                <a:lnTo>
                  <a:pt x="683233" y="245712"/>
                </a:lnTo>
                <a:lnTo>
                  <a:pt x="728744" y="233787"/>
                </a:lnTo>
                <a:lnTo>
                  <a:pt x="775482" y="225112"/>
                </a:lnTo>
                <a:lnTo>
                  <a:pt x="823320" y="219814"/>
                </a:lnTo>
                <a:lnTo>
                  <a:pt x="872133" y="218020"/>
                </a:lnTo>
                <a:lnTo>
                  <a:pt x="872133" y="0"/>
                </a:lnTo>
                <a:close/>
              </a:path>
            </a:pathLst>
          </a:custGeom>
          <a:solidFill>
            <a:srgbClr val="1F497D"/>
          </a:solidFill>
        </p:spPr>
        <p:txBody>
          <a:bodyPr wrap="square" lIns="0" tIns="0" rIns="0" bIns="0" rtlCol="0"/>
          <a:lstStyle/>
          <a:p>
            <a:endParaRPr/>
          </a:p>
        </p:txBody>
      </p:sp>
      <p:sp>
        <p:nvSpPr>
          <p:cNvPr id="12" name="object 12"/>
          <p:cNvSpPr/>
          <p:nvPr/>
        </p:nvSpPr>
        <p:spPr>
          <a:xfrm>
            <a:off x="438833" y="3615963"/>
            <a:ext cx="872490" cy="1344295"/>
          </a:xfrm>
          <a:custGeom>
            <a:avLst/>
            <a:gdLst/>
            <a:ahLst/>
            <a:cxnLst/>
            <a:rect l="l" t="t" r="r" b="b"/>
            <a:pathLst>
              <a:path w="872490" h="1344295">
                <a:moveTo>
                  <a:pt x="138772" y="1343964"/>
                </a:moveTo>
                <a:lnTo>
                  <a:pt x="113966" y="1303028"/>
                </a:lnTo>
                <a:lnTo>
                  <a:pt x="91658" y="1261287"/>
                </a:lnTo>
                <a:lnTo>
                  <a:pt x="71827" y="1218832"/>
                </a:lnTo>
                <a:lnTo>
                  <a:pt x="54455" y="1175756"/>
                </a:lnTo>
                <a:lnTo>
                  <a:pt x="39521" y="1132150"/>
                </a:lnTo>
                <a:lnTo>
                  <a:pt x="27005" y="1088106"/>
                </a:lnTo>
                <a:lnTo>
                  <a:pt x="16887" y="1043717"/>
                </a:lnTo>
                <a:lnTo>
                  <a:pt x="9148" y="999073"/>
                </a:lnTo>
                <a:lnTo>
                  <a:pt x="3766" y="954268"/>
                </a:lnTo>
                <a:lnTo>
                  <a:pt x="724" y="909393"/>
                </a:lnTo>
                <a:lnTo>
                  <a:pt x="0" y="864539"/>
                </a:lnTo>
                <a:lnTo>
                  <a:pt x="1574" y="819800"/>
                </a:lnTo>
                <a:lnTo>
                  <a:pt x="5427" y="775266"/>
                </a:lnTo>
                <a:lnTo>
                  <a:pt x="11538" y="731029"/>
                </a:lnTo>
                <a:lnTo>
                  <a:pt x="19889" y="687182"/>
                </a:lnTo>
                <a:lnTo>
                  <a:pt x="30458" y="643817"/>
                </a:lnTo>
                <a:lnTo>
                  <a:pt x="43226" y="601024"/>
                </a:lnTo>
                <a:lnTo>
                  <a:pt x="58173" y="558897"/>
                </a:lnTo>
                <a:lnTo>
                  <a:pt x="75279" y="517527"/>
                </a:lnTo>
                <a:lnTo>
                  <a:pt x="94524" y="477006"/>
                </a:lnTo>
                <a:lnTo>
                  <a:pt x="115888" y="437426"/>
                </a:lnTo>
                <a:lnTo>
                  <a:pt x="139352" y="398878"/>
                </a:lnTo>
                <a:lnTo>
                  <a:pt x="164895" y="361456"/>
                </a:lnTo>
                <a:lnTo>
                  <a:pt x="192497" y="325250"/>
                </a:lnTo>
                <a:lnTo>
                  <a:pt x="222138" y="290352"/>
                </a:lnTo>
                <a:lnTo>
                  <a:pt x="253799" y="256855"/>
                </a:lnTo>
                <a:lnTo>
                  <a:pt x="287460" y="224850"/>
                </a:lnTo>
                <a:lnTo>
                  <a:pt x="323100" y="194430"/>
                </a:lnTo>
                <a:lnTo>
                  <a:pt x="360700" y="165685"/>
                </a:lnTo>
                <a:lnTo>
                  <a:pt x="400239" y="138709"/>
                </a:lnTo>
                <a:lnTo>
                  <a:pt x="443131" y="112821"/>
                </a:lnTo>
                <a:lnTo>
                  <a:pt x="487291" y="89512"/>
                </a:lnTo>
                <a:lnTo>
                  <a:pt x="532601" y="68815"/>
                </a:lnTo>
                <a:lnTo>
                  <a:pt x="578945" y="50765"/>
                </a:lnTo>
                <a:lnTo>
                  <a:pt x="626204" y="35398"/>
                </a:lnTo>
                <a:lnTo>
                  <a:pt x="674262" y="22747"/>
                </a:lnTo>
                <a:lnTo>
                  <a:pt x="723002" y="12847"/>
                </a:lnTo>
                <a:lnTo>
                  <a:pt x="772305" y="5732"/>
                </a:lnTo>
                <a:lnTo>
                  <a:pt x="822054" y="1438"/>
                </a:lnTo>
                <a:lnTo>
                  <a:pt x="872133" y="0"/>
                </a:lnTo>
                <a:lnTo>
                  <a:pt x="872133" y="218020"/>
                </a:lnTo>
                <a:lnTo>
                  <a:pt x="823320" y="219814"/>
                </a:lnTo>
                <a:lnTo>
                  <a:pt x="775482" y="225112"/>
                </a:lnTo>
                <a:lnTo>
                  <a:pt x="728744" y="233787"/>
                </a:lnTo>
                <a:lnTo>
                  <a:pt x="683233" y="245712"/>
                </a:lnTo>
                <a:lnTo>
                  <a:pt x="639077" y="260761"/>
                </a:lnTo>
                <a:lnTo>
                  <a:pt x="596400" y="278809"/>
                </a:lnTo>
                <a:lnTo>
                  <a:pt x="555331" y="299727"/>
                </a:lnTo>
                <a:lnTo>
                  <a:pt x="515994" y="323391"/>
                </a:lnTo>
                <a:lnTo>
                  <a:pt x="478517" y="349673"/>
                </a:lnTo>
                <a:lnTo>
                  <a:pt x="443027" y="378446"/>
                </a:lnTo>
                <a:lnTo>
                  <a:pt x="409649" y="409586"/>
                </a:lnTo>
                <a:lnTo>
                  <a:pt x="378509" y="442964"/>
                </a:lnTo>
                <a:lnTo>
                  <a:pt x="349736" y="478455"/>
                </a:lnTo>
                <a:lnTo>
                  <a:pt x="323454" y="515931"/>
                </a:lnTo>
                <a:lnTo>
                  <a:pt x="299790" y="555268"/>
                </a:lnTo>
                <a:lnTo>
                  <a:pt x="278872" y="596338"/>
                </a:lnTo>
                <a:lnTo>
                  <a:pt x="260824" y="639014"/>
                </a:lnTo>
                <a:lnTo>
                  <a:pt x="245775" y="683171"/>
                </a:lnTo>
                <a:lnTo>
                  <a:pt x="233849" y="728681"/>
                </a:lnTo>
                <a:lnTo>
                  <a:pt x="225175" y="775419"/>
                </a:lnTo>
                <a:lnTo>
                  <a:pt x="219877" y="823257"/>
                </a:lnTo>
                <a:lnTo>
                  <a:pt x="218083" y="872070"/>
                </a:lnTo>
                <a:lnTo>
                  <a:pt x="220281" y="925657"/>
                </a:lnTo>
                <a:lnTo>
                  <a:pt x="226825" y="978662"/>
                </a:lnTo>
                <a:lnTo>
                  <a:pt x="237641" y="1030829"/>
                </a:lnTo>
                <a:lnTo>
                  <a:pt x="252652" y="1081903"/>
                </a:lnTo>
                <a:lnTo>
                  <a:pt x="271783" y="1131625"/>
                </a:lnTo>
                <a:lnTo>
                  <a:pt x="294961" y="1179741"/>
                </a:lnTo>
                <a:lnTo>
                  <a:pt x="322109" y="1225994"/>
                </a:lnTo>
                <a:lnTo>
                  <a:pt x="138772" y="1343964"/>
                </a:lnTo>
                <a:close/>
              </a:path>
            </a:pathLst>
          </a:custGeom>
          <a:ln w="19812">
            <a:solidFill>
              <a:srgbClr val="FFFFFF"/>
            </a:solidFill>
          </a:ln>
        </p:spPr>
        <p:txBody>
          <a:bodyPr wrap="square" lIns="0" tIns="0" rIns="0" bIns="0" rtlCol="0"/>
          <a:lstStyle/>
          <a:p>
            <a:endParaRPr/>
          </a:p>
        </p:txBody>
      </p:sp>
      <p:sp>
        <p:nvSpPr>
          <p:cNvPr id="13" name="object 13"/>
          <p:cNvSpPr txBox="1"/>
          <p:nvPr/>
        </p:nvSpPr>
        <p:spPr>
          <a:xfrm>
            <a:off x="815289" y="3894897"/>
            <a:ext cx="993140" cy="1068705"/>
          </a:xfrm>
          <a:prstGeom prst="rect">
            <a:avLst/>
          </a:prstGeom>
        </p:spPr>
        <p:txBody>
          <a:bodyPr vert="horz" wrap="square" lIns="0" tIns="12065" rIns="0" bIns="0" rtlCol="0">
            <a:spAutoFit/>
          </a:bodyPr>
          <a:lstStyle/>
          <a:p>
            <a:pPr marL="53340">
              <a:lnSpc>
                <a:spcPct val="100000"/>
              </a:lnSpc>
              <a:spcBef>
                <a:spcPts val="95"/>
              </a:spcBef>
            </a:pPr>
            <a:r>
              <a:rPr sz="2800" spc="-5" dirty="0">
                <a:solidFill>
                  <a:srgbClr val="1F497D"/>
                </a:solidFill>
                <a:latin typeface="Calibri"/>
                <a:cs typeface="Calibri"/>
              </a:rPr>
              <a:t>34.1%</a:t>
            </a:r>
            <a:endParaRPr sz="2800">
              <a:latin typeface="Calibri"/>
              <a:cs typeface="Calibri"/>
            </a:endParaRPr>
          </a:p>
          <a:p>
            <a:pPr marL="12065" marR="5080" indent="-1270" algn="ctr">
              <a:lnSpc>
                <a:spcPct val="100000"/>
              </a:lnSpc>
              <a:spcBef>
                <a:spcPts val="55"/>
              </a:spcBef>
            </a:pPr>
            <a:r>
              <a:rPr sz="2000" spc="-5" dirty="0">
                <a:solidFill>
                  <a:srgbClr val="1F497D"/>
                </a:solidFill>
                <a:latin typeface="Calibri"/>
                <a:cs typeface="Calibri"/>
              </a:rPr>
              <a:t>Public  Co</a:t>
            </a:r>
            <a:r>
              <a:rPr sz="2000" spc="-10" dirty="0">
                <a:solidFill>
                  <a:srgbClr val="1F497D"/>
                </a:solidFill>
                <a:latin typeface="Calibri"/>
                <a:cs typeface="Calibri"/>
              </a:rPr>
              <a:t>v</a:t>
            </a:r>
            <a:r>
              <a:rPr sz="2000" spc="-5" dirty="0">
                <a:solidFill>
                  <a:srgbClr val="1F497D"/>
                </a:solidFill>
                <a:latin typeface="Calibri"/>
                <a:cs typeface="Calibri"/>
              </a:rPr>
              <a:t>er</a:t>
            </a:r>
            <a:r>
              <a:rPr sz="2000" dirty="0">
                <a:solidFill>
                  <a:srgbClr val="1F497D"/>
                </a:solidFill>
                <a:latin typeface="Calibri"/>
                <a:cs typeface="Calibri"/>
              </a:rPr>
              <a:t>age</a:t>
            </a:r>
            <a:endParaRPr sz="2000">
              <a:latin typeface="Calibri"/>
              <a:cs typeface="Calibri"/>
            </a:endParaRPr>
          </a:p>
        </p:txBody>
      </p:sp>
      <p:sp>
        <p:nvSpPr>
          <p:cNvPr id="14" name="object 14"/>
          <p:cNvSpPr txBox="1"/>
          <p:nvPr/>
        </p:nvSpPr>
        <p:spPr>
          <a:xfrm>
            <a:off x="819951" y="1381357"/>
            <a:ext cx="982980" cy="1068705"/>
          </a:xfrm>
          <a:prstGeom prst="rect">
            <a:avLst/>
          </a:prstGeom>
        </p:spPr>
        <p:txBody>
          <a:bodyPr vert="horz" wrap="square" lIns="0" tIns="12065" rIns="0" bIns="0" rtlCol="0">
            <a:spAutoFit/>
          </a:bodyPr>
          <a:lstStyle/>
          <a:p>
            <a:pPr marL="48895">
              <a:lnSpc>
                <a:spcPct val="100000"/>
              </a:lnSpc>
              <a:spcBef>
                <a:spcPts val="95"/>
              </a:spcBef>
            </a:pPr>
            <a:r>
              <a:rPr sz="2800" spc="-5" dirty="0">
                <a:solidFill>
                  <a:srgbClr val="1F497D"/>
                </a:solidFill>
                <a:latin typeface="Calibri"/>
                <a:cs typeface="Calibri"/>
              </a:rPr>
              <a:t>92.0%</a:t>
            </a:r>
            <a:endParaRPr sz="2800">
              <a:latin typeface="Calibri"/>
              <a:cs typeface="Calibri"/>
            </a:endParaRPr>
          </a:p>
          <a:p>
            <a:pPr marL="12700" marR="5080" indent="-55880" algn="ctr">
              <a:lnSpc>
                <a:spcPct val="100000"/>
              </a:lnSpc>
              <a:spcBef>
                <a:spcPts val="55"/>
              </a:spcBef>
            </a:pPr>
            <a:r>
              <a:rPr sz="2000" spc="-10" dirty="0">
                <a:solidFill>
                  <a:srgbClr val="1F497D"/>
                </a:solidFill>
                <a:latin typeface="Calibri"/>
                <a:cs typeface="Calibri"/>
              </a:rPr>
              <a:t>Any  </a:t>
            </a:r>
            <a:r>
              <a:rPr sz="2000" spc="-5" dirty="0">
                <a:solidFill>
                  <a:srgbClr val="1F497D"/>
                </a:solidFill>
                <a:latin typeface="Calibri"/>
                <a:cs typeface="Calibri"/>
              </a:rPr>
              <a:t>C</a:t>
            </a:r>
            <a:r>
              <a:rPr sz="2000" spc="-15" dirty="0">
                <a:solidFill>
                  <a:srgbClr val="1F497D"/>
                </a:solidFill>
                <a:latin typeface="Calibri"/>
                <a:cs typeface="Calibri"/>
              </a:rPr>
              <a:t>o</a:t>
            </a:r>
            <a:r>
              <a:rPr sz="2000" spc="-30" dirty="0">
                <a:solidFill>
                  <a:srgbClr val="1F497D"/>
                </a:solidFill>
                <a:latin typeface="Calibri"/>
                <a:cs typeface="Calibri"/>
              </a:rPr>
              <a:t>v</a:t>
            </a:r>
            <a:r>
              <a:rPr sz="2000" spc="-5" dirty="0">
                <a:solidFill>
                  <a:srgbClr val="1F497D"/>
                </a:solidFill>
                <a:latin typeface="Calibri"/>
                <a:cs typeface="Calibri"/>
              </a:rPr>
              <a:t>e</a:t>
            </a:r>
            <a:r>
              <a:rPr sz="2000" spc="-40" dirty="0">
                <a:solidFill>
                  <a:srgbClr val="1F497D"/>
                </a:solidFill>
                <a:latin typeface="Calibri"/>
                <a:cs typeface="Calibri"/>
              </a:rPr>
              <a:t>r</a:t>
            </a:r>
            <a:r>
              <a:rPr sz="2000" dirty="0">
                <a:solidFill>
                  <a:srgbClr val="1F497D"/>
                </a:solidFill>
                <a:latin typeface="Calibri"/>
                <a:cs typeface="Calibri"/>
              </a:rPr>
              <a:t>a</a:t>
            </a:r>
            <a:r>
              <a:rPr sz="2000" spc="-10" dirty="0">
                <a:solidFill>
                  <a:srgbClr val="1F497D"/>
                </a:solidFill>
                <a:latin typeface="Calibri"/>
                <a:cs typeface="Calibri"/>
              </a:rPr>
              <a:t>g</a:t>
            </a:r>
            <a:r>
              <a:rPr sz="2000" dirty="0">
                <a:solidFill>
                  <a:srgbClr val="1F497D"/>
                </a:solidFill>
                <a:latin typeface="Calibri"/>
                <a:cs typeface="Calibri"/>
              </a:rPr>
              <a:t>e</a:t>
            </a:r>
            <a:endParaRPr sz="2000">
              <a:latin typeface="Calibri"/>
              <a:cs typeface="Calibri"/>
            </a:endParaRPr>
          </a:p>
        </p:txBody>
      </p:sp>
      <p:sp>
        <p:nvSpPr>
          <p:cNvPr id="15" name="object 15"/>
          <p:cNvSpPr txBox="1"/>
          <p:nvPr/>
        </p:nvSpPr>
        <p:spPr>
          <a:xfrm>
            <a:off x="4652431" y="1265534"/>
            <a:ext cx="6697345" cy="112268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a:t>
            </a:r>
            <a:r>
              <a:rPr sz="2400" spc="-15" dirty="0">
                <a:latin typeface="Calibri"/>
                <a:cs typeface="Calibri"/>
              </a:rPr>
              <a:t>percentage </a:t>
            </a:r>
            <a:r>
              <a:rPr sz="2400" spc="-5" dirty="0">
                <a:latin typeface="Calibri"/>
                <a:cs typeface="Calibri"/>
              </a:rPr>
              <a:t>of people without health </a:t>
            </a:r>
            <a:r>
              <a:rPr sz="2400" spc="-10" dirty="0">
                <a:latin typeface="Calibri"/>
                <a:cs typeface="Calibri"/>
              </a:rPr>
              <a:t>insurance  </a:t>
            </a:r>
            <a:r>
              <a:rPr sz="2400" spc="-20" dirty="0">
                <a:latin typeface="Calibri"/>
                <a:cs typeface="Calibri"/>
              </a:rPr>
              <a:t>coverage for </a:t>
            </a:r>
            <a:r>
              <a:rPr sz="2400" spc="-5" dirty="0">
                <a:latin typeface="Calibri"/>
                <a:cs typeface="Calibri"/>
              </a:rPr>
              <a:t>the </a:t>
            </a:r>
            <a:r>
              <a:rPr sz="2400" spc="-10" dirty="0">
                <a:latin typeface="Calibri"/>
                <a:cs typeface="Calibri"/>
              </a:rPr>
              <a:t>entire </a:t>
            </a:r>
            <a:r>
              <a:rPr sz="2400" spc="-5" dirty="0">
                <a:latin typeface="Calibri"/>
                <a:cs typeface="Calibri"/>
              </a:rPr>
              <a:t>calendar year </a:t>
            </a:r>
            <a:r>
              <a:rPr sz="2400" spc="-10" dirty="0">
                <a:latin typeface="Calibri"/>
                <a:cs typeface="Calibri"/>
              </a:rPr>
              <a:t>was </a:t>
            </a:r>
            <a:r>
              <a:rPr sz="2400" spc="-5" dirty="0">
                <a:latin typeface="Calibri"/>
                <a:cs typeface="Calibri"/>
              </a:rPr>
              <a:t>8.0  </a:t>
            </a:r>
            <a:r>
              <a:rPr sz="2400" spc="-10" dirty="0">
                <a:latin typeface="Calibri"/>
                <a:cs typeface="Calibri"/>
              </a:rPr>
              <a:t>percent, </a:t>
            </a:r>
            <a:r>
              <a:rPr sz="2400" spc="-5" dirty="0">
                <a:latin typeface="Calibri"/>
                <a:cs typeface="Calibri"/>
              </a:rPr>
              <a:t>or 26.1 million</a:t>
            </a:r>
            <a:r>
              <a:rPr sz="2400" spc="-30" dirty="0">
                <a:latin typeface="Calibri"/>
                <a:cs typeface="Calibri"/>
              </a:rPr>
              <a:t> </a:t>
            </a:r>
            <a:r>
              <a:rPr sz="2400" spc="-5" dirty="0">
                <a:latin typeface="Calibri"/>
                <a:cs typeface="Calibri"/>
              </a:rPr>
              <a:t>people.</a:t>
            </a:r>
            <a:endParaRPr sz="2400">
              <a:latin typeface="Calibri"/>
              <a:cs typeface="Calibri"/>
            </a:endParaRPr>
          </a:p>
        </p:txBody>
      </p:sp>
      <p:sp>
        <p:nvSpPr>
          <p:cNvPr id="16" name="object 16"/>
          <p:cNvSpPr txBox="1"/>
          <p:nvPr/>
        </p:nvSpPr>
        <p:spPr>
          <a:xfrm>
            <a:off x="4697256" y="4458126"/>
            <a:ext cx="4970145" cy="75692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a:t>
            </a:r>
            <a:r>
              <a:rPr sz="2400" spc="-15" dirty="0">
                <a:latin typeface="Calibri"/>
                <a:cs typeface="Calibri"/>
              </a:rPr>
              <a:t>percentage </a:t>
            </a:r>
            <a:r>
              <a:rPr sz="2400" spc="-5" dirty="0">
                <a:latin typeface="Calibri"/>
                <a:cs typeface="Calibri"/>
              </a:rPr>
              <a:t>of people </a:t>
            </a:r>
            <a:r>
              <a:rPr sz="2400" dirty="0">
                <a:latin typeface="Calibri"/>
                <a:cs typeface="Calibri"/>
              </a:rPr>
              <a:t>with </a:t>
            </a:r>
            <a:r>
              <a:rPr sz="2400" spc="-5" dirty="0">
                <a:latin typeface="Calibri"/>
                <a:cs typeface="Calibri"/>
              </a:rPr>
              <a:t>public  </a:t>
            </a:r>
            <a:r>
              <a:rPr sz="2400" spc="-20" dirty="0">
                <a:latin typeface="Calibri"/>
                <a:cs typeface="Calibri"/>
              </a:rPr>
              <a:t>coverage </a:t>
            </a:r>
            <a:r>
              <a:rPr sz="2400" spc="-10" dirty="0">
                <a:latin typeface="Calibri"/>
                <a:cs typeface="Calibri"/>
              </a:rPr>
              <a:t>was </a:t>
            </a:r>
            <a:r>
              <a:rPr sz="2400" spc="-5" dirty="0">
                <a:latin typeface="Calibri"/>
                <a:cs typeface="Calibri"/>
              </a:rPr>
              <a:t>34.1</a:t>
            </a:r>
            <a:r>
              <a:rPr sz="2400" spc="-10" dirty="0">
                <a:latin typeface="Calibri"/>
                <a:cs typeface="Calibri"/>
              </a:rPr>
              <a:t> percent</a:t>
            </a:r>
            <a:endParaRPr sz="2400">
              <a:latin typeface="Calibri"/>
              <a:cs typeface="Calibri"/>
            </a:endParaRPr>
          </a:p>
        </p:txBody>
      </p:sp>
      <p:sp>
        <p:nvSpPr>
          <p:cNvPr id="17" name="object 17"/>
          <p:cNvSpPr txBox="1"/>
          <p:nvPr/>
        </p:nvSpPr>
        <p:spPr>
          <a:xfrm>
            <a:off x="4652431" y="2759134"/>
            <a:ext cx="5288280" cy="112268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68.0 </a:t>
            </a:r>
            <a:r>
              <a:rPr sz="2400" spc="-10" dirty="0">
                <a:latin typeface="Calibri"/>
                <a:cs typeface="Calibri"/>
              </a:rPr>
              <a:t>percent </a:t>
            </a:r>
            <a:r>
              <a:rPr sz="2400" spc="-5" dirty="0">
                <a:latin typeface="Calibri"/>
                <a:cs typeface="Calibri"/>
              </a:rPr>
              <a:t>of people </a:t>
            </a:r>
            <a:r>
              <a:rPr sz="2400" spc="-15" dirty="0">
                <a:latin typeface="Calibri"/>
                <a:cs typeface="Calibri"/>
              </a:rPr>
              <a:t>were covered </a:t>
            </a:r>
            <a:r>
              <a:rPr sz="2400" spc="-10" dirty="0">
                <a:latin typeface="Calibri"/>
                <a:cs typeface="Calibri"/>
              </a:rPr>
              <a:t>by  </a:t>
            </a:r>
            <a:r>
              <a:rPr sz="2400" spc="-15" dirty="0">
                <a:latin typeface="Calibri"/>
                <a:cs typeface="Calibri"/>
              </a:rPr>
              <a:t>private </a:t>
            </a:r>
            <a:r>
              <a:rPr sz="2400" spc="-5" dirty="0">
                <a:latin typeface="Calibri"/>
                <a:cs typeface="Calibri"/>
              </a:rPr>
              <a:t>health </a:t>
            </a:r>
            <a:r>
              <a:rPr sz="2400" spc="-10" dirty="0">
                <a:latin typeface="Calibri"/>
                <a:cs typeface="Calibri"/>
              </a:rPr>
              <a:t>insurance </a:t>
            </a:r>
            <a:r>
              <a:rPr sz="2400" spc="-15" dirty="0">
                <a:latin typeface="Calibri"/>
                <a:cs typeface="Calibri"/>
              </a:rPr>
              <a:t>at </a:t>
            </a:r>
            <a:r>
              <a:rPr sz="2400" spc="-5" dirty="0">
                <a:latin typeface="Calibri"/>
                <a:cs typeface="Calibri"/>
              </a:rPr>
              <a:t>some </a:t>
            </a:r>
            <a:r>
              <a:rPr sz="2400" spc="-10" dirty="0">
                <a:latin typeface="Calibri"/>
                <a:cs typeface="Calibri"/>
              </a:rPr>
              <a:t>point  </a:t>
            </a:r>
            <a:r>
              <a:rPr sz="2400" spc="-5" dirty="0">
                <a:latin typeface="Calibri"/>
                <a:cs typeface="Calibri"/>
              </a:rPr>
              <a:t>during </a:t>
            </a:r>
            <a:r>
              <a:rPr sz="2400" dirty="0">
                <a:latin typeface="Calibri"/>
                <a:cs typeface="Calibri"/>
              </a:rPr>
              <a:t>the</a:t>
            </a:r>
            <a:r>
              <a:rPr sz="2400" spc="-20" dirty="0">
                <a:latin typeface="Calibri"/>
                <a:cs typeface="Calibri"/>
              </a:rPr>
              <a:t> </a:t>
            </a:r>
            <a:r>
              <a:rPr sz="2400" spc="-55" dirty="0">
                <a:latin typeface="Calibri"/>
                <a:cs typeface="Calibri"/>
              </a:rPr>
              <a:t>year.</a:t>
            </a:r>
            <a:endParaRPr sz="2400">
              <a:latin typeface="Calibri"/>
              <a:cs typeface="Calibri"/>
            </a:endParaRPr>
          </a:p>
        </p:txBody>
      </p:sp>
      <p:sp>
        <p:nvSpPr>
          <p:cNvPr id="18" name="object 18"/>
          <p:cNvSpPr txBox="1"/>
          <p:nvPr/>
        </p:nvSpPr>
        <p:spPr>
          <a:xfrm>
            <a:off x="2934026" y="6053947"/>
            <a:ext cx="8340090" cy="580390"/>
          </a:xfrm>
          <a:prstGeom prst="rect">
            <a:avLst/>
          </a:prstGeom>
        </p:spPr>
        <p:txBody>
          <a:bodyPr vert="horz" wrap="square" lIns="0" tIns="12700" rIns="0" bIns="0" rtlCol="0">
            <a:spAutoFit/>
          </a:bodyPr>
          <a:lstStyle/>
          <a:p>
            <a:pPr marL="12700" marR="676910" indent="-635">
              <a:lnSpc>
                <a:spcPct val="100000"/>
              </a:lnSpc>
              <a:spcBef>
                <a:spcPts val="100"/>
              </a:spcBef>
            </a:pPr>
            <a:r>
              <a:rPr sz="1100" dirty="0">
                <a:latin typeface="Calibri"/>
                <a:cs typeface="Calibri"/>
              </a:rPr>
              <a:t>Note: The estimates </a:t>
            </a:r>
            <a:r>
              <a:rPr sz="1100" spc="-5" dirty="0">
                <a:latin typeface="Calibri"/>
                <a:cs typeface="Calibri"/>
              </a:rPr>
              <a:t>by </a:t>
            </a:r>
            <a:r>
              <a:rPr sz="1100" dirty="0">
                <a:latin typeface="Calibri"/>
                <a:cs typeface="Calibri"/>
              </a:rPr>
              <a:t>type of coverage </a:t>
            </a:r>
            <a:r>
              <a:rPr sz="1100" spc="-5" dirty="0">
                <a:latin typeface="Calibri"/>
                <a:cs typeface="Calibri"/>
              </a:rPr>
              <a:t>are </a:t>
            </a:r>
            <a:r>
              <a:rPr sz="1100" dirty="0">
                <a:latin typeface="Calibri"/>
                <a:cs typeface="Calibri"/>
              </a:rPr>
              <a:t>not </a:t>
            </a:r>
            <a:r>
              <a:rPr sz="1100" spc="-5" dirty="0">
                <a:latin typeface="Calibri"/>
                <a:cs typeface="Calibri"/>
              </a:rPr>
              <a:t>mutually </a:t>
            </a:r>
            <a:r>
              <a:rPr sz="1100" dirty="0">
                <a:latin typeface="Calibri"/>
                <a:cs typeface="Calibri"/>
              </a:rPr>
              <a:t>exclusive; people can </a:t>
            </a:r>
            <a:r>
              <a:rPr sz="1100" spc="-5" dirty="0">
                <a:latin typeface="Calibri"/>
                <a:cs typeface="Calibri"/>
              </a:rPr>
              <a:t>be </a:t>
            </a:r>
            <a:r>
              <a:rPr sz="1100" dirty="0">
                <a:latin typeface="Calibri"/>
                <a:cs typeface="Calibri"/>
              </a:rPr>
              <a:t>covered </a:t>
            </a:r>
            <a:r>
              <a:rPr sz="1100" spc="-5" dirty="0">
                <a:latin typeface="Calibri"/>
                <a:cs typeface="Calibri"/>
              </a:rPr>
              <a:t>by </a:t>
            </a:r>
            <a:r>
              <a:rPr sz="1100" dirty="0">
                <a:latin typeface="Calibri"/>
                <a:cs typeface="Calibri"/>
              </a:rPr>
              <a:t>more </a:t>
            </a:r>
            <a:r>
              <a:rPr sz="1100" spc="-5" dirty="0">
                <a:latin typeface="Calibri"/>
                <a:cs typeface="Calibri"/>
              </a:rPr>
              <a:t>than </a:t>
            </a:r>
            <a:r>
              <a:rPr sz="1100" dirty="0">
                <a:latin typeface="Calibri"/>
                <a:cs typeface="Calibri"/>
              </a:rPr>
              <a:t>one type of </a:t>
            </a:r>
            <a:r>
              <a:rPr sz="1100" spc="-5" dirty="0">
                <a:latin typeface="Calibri"/>
                <a:cs typeface="Calibri"/>
              </a:rPr>
              <a:t>health insurance.  </a:t>
            </a:r>
            <a:r>
              <a:rPr sz="1100" dirty="0">
                <a:latin typeface="Calibri"/>
                <a:cs typeface="Calibri"/>
              </a:rPr>
              <a:t>Source:</a:t>
            </a:r>
            <a:r>
              <a:rPr sz="1100" spc="-20" dirty="0">
                <a:latin typeface="Calibri"/>
                <a:cs typeface="Calibri"/>
              </a:rPr>
              <a:t> </a:t>
            </a:r>
            <a:r>
              <a:rPr sz="1100" dirty="0">
                <a:latin typeface="Calibri"/>
                <a:cs typeface="Calibri"/>
              </a:rPr>
              <a:t>2020</a:t>
            </a:r>
            <a:r>
              <a:rPr sz="1100" spc="-5" dirty="0">
                <a:latin typeface="Calibri"/>
                <a:cs typeface="Calibri"/>
              </a:rPr>
              <a:t> Current</a:t>
            </a:r>
            <a:r>
              <a:rPr sz="1100" spc="5" dirty="0">
                <a:latin typeface="Calibri"/>
                <a:cs typeface="Calibri"/>
              </a:rPr>
              <a:t> </a:t>
            </a:r>
            <a:r>
              <a:rPr sz="1100" spc="-5" dirty="0">
                <a:latin typeface="Calibri"/>
                <a:cs typeface="Calibri"/>
              </a:rPr>
              <a:t>Population</a:t>
            </a:r>
            <a:r>
              <a:rPr sz="1100" spc="-40" dirty="0">
                <a:latin typeface="Calibri"/>
                <a:cs typeface="Calibri"/>
              </a:rPr>
              <a:t> </a:t>
            </a:r>
            <a:r>
              <a:rPr sz="1100" dirty="0">
                <a:latin typeface="Calibri"/>
                <a:cs typeface="Calibri"/>
              </a:rPr>
              <a:t>Survey,</a:t>
            </a:r>
            <a:r>
              <a:rPr sz="1100" spc="-20" dirty="0">
                <a:latin typeface="Calibri"/>
                <a:cs typeface="Calibri"/>
              </a:rPr>
              <a:t> </a:t>
            </a:r>
            <a:r>
              <a:rPr sz="1100" spc="-5" dirty="0">
                <a:latin typeface="Calibri"/>
                <a:cs typeface="Calibri"/>
              </a:rPr>
              <a:t>Annual</a:t>
            </a:r>
            <a:r>
              <a:rPr sz="1100" dirty="0">
                <a:latin typeface="Calibri"/>
                <a:cs typeface="Calibri"/>
              </a:rPr>
              <a:t> </a:t>
            </a:r>
            <a:r>
              <a:rPr sz="1100" spc="-5" dirty="0">
                <a:latin typeface="Calibri"/>
                <a:cs typeface="Calibri"/>
              </a:rPr>
              <a:t>Social</a:t>
            </a:r>
            <a:r>
              <a:rPr sz="1100" spc="-35" dirty="0">
                <a:latin typeface="Calibri"/>
                <a:cs typeface="Calibri"/>
              </a:rPr>
              <a:t> </a:t>
            </a:r>
            <a:r>
              <a:rPr sz="1100" spc="-5" dirty="0">
                <a:latin typeface="Calibri"/>
                <a:cs typeface="Calibri"/>
              </a:rPr>
              <a:t>and</a:t>
            </a:r>
            <a:r>
              <a:rPr sz="1100" spc="-15" dirty="0">
                <a:latin typeface="Calibri"/>
                <a:cs typeface="Calibri"/>
              </a:rPr>
              <a:t> </a:t>
            </a:r>
            <a:r>
              <a:rPr sz="1100" dirty="0">
                <a:latin typeface="Calibri"/>
                <a:cs typeface="Calibri"/>
              </a:rPr>
              <a:t>Economic</a:t>
            </a:r>
            <a:r>
              <a:rPr sz="1100" spc="-30" dirty="0">
                <a:latin typeface="Calibri"/>
                <a:cs typeface="Calibri"/>
              </a:rPr>
              <a:t> </a:t>
            </a:r>
            <a:r>
              <a:rPr sz="1100" spc="-5" dirty="0">
                <a:latin typeface="Calibri"/>
                <a:cs typeface="Calibri"/>
              </a:rPr>
              <a:t>Supplement</a:t>
            </a:r>
            <a:r>
              <a:rPr sz="1100" spc="-45" dirty="0">
                <a:latin typeface="Calibri"/>
                <a:cs typeface="Calibri"/>
              </a:rPr>
              <a:t> </a:t>
            </a:r>
            <a:r>
              <a:rPr sz="1100" dirty="0">
                <a:latin typeface="Calibri"/>
                <a:cs typeface="Calibri"/>
              </a:rPr>
              <a:t>(CPS</a:t>
            </a:r>
            <a:r>
              <a:rPr sz="1100" spc="-15" dirty="0">
                <a:latin typeface="Calibri"/>
                <a:cs typeface="Calibri"/>
              </a:rPr>
              <a:t> </a:t>
            </a:r>
            <a:r>
              <a:rPr sz="1100" spc="-5" dirty="0">
                <a:latin typeface="Calibri"/>
                <a:cs typeface="Calibri"/>
              </a:rPr>
              <a:t>ASEC).</a:t>
            </a:r>
            <a:endParaRPr sz="1100" dirty="0">
              <a:latin typeface="Calibri"/>
              <a:cs typeface="Calibri"/>
            </a:endParaRPr>
          </a:p>
          <a:p>
            <a:pPr marR="5080" algn="r">
              <a:lnSpc>
                <a:spcPct val="100000"/>
              </a:lnSpc>
              <a:spcBef>
                <a:spcPts val="285"/>
              </a:spcBef>
            </a:pPr>
            <a:endParaRPr sz="1200" dirty="0">
              <a:latin typeface="Calibri"/>
              <a:cs typeface="Calibri"/>
            </a:endParaRPr>
          </a:p>
        </p:txBody>
      </p:sp>
    </p:spTree>
    <p:extLst>
      <p:ext uri="{BB962C8B-B14F-4D97-AF65-F5344CB8AC3E}">
        <p14:creationId xmlns:p14="http://schemas.microsoft.com/office/powerpoint/2010/main" val="3809750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Logo Template 8-15-2019" id="{3FFBC4BD-9825-41E2-B05C-4B985CAA0F8A}" vid="{D869993E-6812-4EA8-B405-EA237542C5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temNotes xmlns="8557a95a-962d-47e7-8af1-548f79049771">Drops DOC Endorsement/lockup.</ItemNotes>
    <_dlc_DocId xmlns="8557a95a-962d-47e7-8af1-548f79049771">CNMPDOCID-171-168</_dlc_DocId>
    <_dlc_DocIdUrl xmlns="8557a95a-962d-47e7-8af1-548f79049771">
      <Url>https://collab.ecm.census.gov/div/cnmp/intranet/CIDB/_layouts/DocIdRedir.aspx?ID=CNMPDOCID-171-168</Url>
      <Description>CNMPDOCID-171-168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8CF64-03C1-47F9-9C45-C7DC5D15715F}">
  <ds:schemaRefs>
    <ds:schemaRef ds:uri="http://schemas.microsoft.com/sharepoint/events"/>
  </ds:schemaRefs>
</ds:datastoreItem>
</file>

<file path=customXml/itemProps2.xml><?xml version="1.0" encoding="utf-8"?>
<ds:datastoreItem xmlns:ds="http://schemas.openxmlformats.org/officeDocument/2006/customXml" ds:itemID="{87A8305A-9A4D-4B1B-8E15-8D35654B7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9D7FDE-784D-4DEC-B49C-6F84CF51374D}">
  <ds:schemaRefs>
    <ds:schemaRef ds:uri="http://schemas.microsoft.com/office/2006/metadata/properties"/>
    <ds:schemaRef ds:uri="8557a95a-962d-47e7-8af1-548f790497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4.xml><?xml version="1.0" encoding="utf-8"?>
<ds:datastoreItem xmlns:ds="http://schemas.openxmlformats.org/officeDocument/2006/customXml" ds:itemID="{EAABB135-AD88-424B-A70F-93719B4573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Standard Logo Template 8-15-2019 (1)</Template>
  <TotalTime>961</TotalTime>
  <Words>3483</Words>
  <Application>Microsoft Office PowerPoint</Application>
  <PresentationFormat>Widescreen</PresentationFormat>
  <Paragraphs>498</Paragraphs>
  <Slides>40</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Lucida Grande</vt:lpstr>
      <vt:lpstr>Times New Roman</vt:lpstr>
      <vt:lpstr>Wingdings</vt:lpstr>
      <vt:lpstr>Office Theme</vt:lpstr>
      <vt:lpstr>PowerPoint Presentation</vt:lpstr>
      <vt:lpstr>PowerPoint Presentation</vt:lpstr>
      <vt:lpstr>Current Population Survey ASEC </vt:lpstr>
      <vt:lpstr>PowerPoint Presentation</vt:lpstr>
      <vt:lpstr>Highlights: Income, earnings and workers</vt:lpstr>
      <vt:lpstr>Highlights: Official Poverty</vt:lpstr>
      <vt:lpstr>Highlights</vt:lpstr>
      <vt:lpstr>Health Insurance Coverage</vt:lpstr>
      <vt:lpstr>Calendar-Year Coverage in 2019</vt:lpstr>
      <vt:lpstr>Percentage of People by Type of Health Insurance Coverage: 2019</vt:lpstr>
      <vt:lpstr>Change in Uninsured Rate by State: 2018 to 2019</vt:lpstr>
      <vt:lpstr>CPS ASEC Highlights</vt:lpstr>
      <vt:lpstr>For More Information:</vt:lpstr>
      <vt:lpstr>2019 American Community Survey  1-Year Release: Sept 17</vt:lpstr>
      <vt:lpstr>ACS Product Release</vt:lpstr>
      <vt:lpstr>ACS Content Changes Impacting Data Products</vt:lpstr>
      <vt:lpstr>ACS Content Changes Impacting Data Products (cont.)</vt:lpstr>
      <vt:lpstr>ACS New Tables</vt:lpstr>
      <vt:lpstr>ACS Modified Tables</vt:lpstr>
      <vt:lpstr>ACS Modified Tables (cont.)</vt:lpstr>
      <vt:lpstr>ACS Deleted Tables</vt:lpstr>
      <vt:lpstr>ACS Geography Update</vt:lpstr>
      <vt:lpstr>ACS Geography Update</vt:lpstr>
      <vt:lpstr>ACS vs. CPS</vt:lpstr>
      <vt:lpstr>ACS Website</vt:lpstr>
      <vt:lpstr>Comparison Guidance</vt:lpstr>
      <vt:lpstr>Data</vt:lpstr>
      <vt:lpstr>2019 Data Release Information</vt:lpstr>
      <vt:lpstr>Future ACS Data Releases</vt:lpstr>
      <vt:lpstr>Application Programming Interface (API)</vt:lpstr>
      <vt:lpstr>Data Tell Stories. Tell Us Yours!</vt:lpstr>
      <vt:lpstr>Statistics in Schools - New Materials</vt:lpstr>
      <vt:lpstr> Census Academy &amp; Additional Resources</vt:lpstr>
      <vt:lpstr>PowerPoint Presentation</vt:lpstr>
      <vt:lpstr>US Census Bureau - Profile | Tableau Public</vt:lpstr>
      <vt:lpstr>Interactive Maps</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 Coyle (CENSUS/CLMSO FED)</dc:creator>
  <cp:lastModifiedBy>Eric A Coyle (CENSUS/CLMSO FED)</cp:lastModifiedBy>
  <cp:revision>209</cp:revision>
  <dcterms:created xsi:type="dcterms:W3CDTF">2019-11-19T23:48:01Z</dcterms:created>
  <dcterms:modified xsi:type="dcterms:W3CDTF">2020-09-15T16:05:52Z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0x01010036213640342B0D4180DE23B27D24F75A</vt:lpwstr>
  </property>
  <property fmtid="{D5CDD505-2E9C-101B-9397-08002B2CF9AE}" pid="3" name="_dlc_DocIdItemGuid">
    <vt:lpwstr>d72f99e7-0983-4ea9-afc0-71dddf885d65</vt:lpwstr>
  </property>
</Properties>
</file>