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4"/>
  </p:notesMasterIdLst>
  <p:handoutMasterIdLst>
    <p:handoutMasterId r:id="rId25"/>
  </p:handoutMasterIdLst>
  <p:sldIdLst>
    <p:sldId id="257" r:id="rId6"/>
    <p:sldId id="258" r:id="rId7"/>
    <p:sldId id="262" r:id="rId8"/>
    <p:sldId id="267" r:id="rId9"/>
    <p:sldId id="303" r:id="rId10"/>
    <p:sldId id="277" r:id="rId11"/>
    <p:sldId id="305" r:id="rId12"/>
    <p:sldId id="300" r:id="rId13"/>
    <p:sldId id="301" r:id="rId14"/>
    <p:sldId id="304" r:id="rId15"/>
    <p:sldId id="317" r:id="rId16"/>
    <p:sldId id="320" r:id="rId17"/>
    <p:sldId id="321" r:id="rId18"/>
    <p:sldId id="322" r:id="rId19"/>
    <p:sldId id="323" r:id="rId20"/>
    <p:sldId id="324" r:id="rId21"/>
    <p:sldId id="319" r:id="rId22"/>
    <p:sldId id="276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G Frauenfelder (CENSUS/ERD FED)" initials="MGF(F" lastIdx="10" clrIdx="0">
    <p:extLst>
      <p:ext uri="{19B8F6BF-5375-455C-9EA6-DF929625EA0E}">
        <p15:presenceInfo xmlns:p15="http://schemas.microsoft.com/office/powerpoint/2012/main" userId="S-1-5-21-2418650581-3053253586-2785318765-19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9435" autoAdjust="0"/>
  </p:normalViewPr>
  <p:slideViewPr>
    <p:cSldViewPr snapToGrid="0">
      <p:cViewPr varScale="1">
        <p:scale>
          <a:sx n="78" d="100"/>
          <a:sy n="78" d="100"/>
        </p:scale>
        <p:origin x="1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EABAD-8718-4BFA-81D1-AEE924A682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CAE28F-237C-41B6-87E1-BACFB5013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35F9E-7F22-46ED-A69C-0DF20990157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3367-C7DD-4070-8A8A-4A94FB71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E174-8A2A-45BA-8A3C-FDCF205800B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9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5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88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14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8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7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712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E174-8A2A-45BA-8A3C-FDCF205800B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7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Covers almost 8 million employer businesses… excludes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nonemployers</a:t>
            </a:r>
            <a:r>
              <a:rPr lang="en-US" baseline="0" dirty="0" smtClean="0"/>
              <a:t> (which are insignificant in some industries in this sector but NOT others!)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</a:t>
            </a:r>
            <a:r>
              <a:rPr lang="en-US" dirty="0" err="1" smtClean="0"/>
              <a:t>compled</a:t>
            </a:r>
            <a:r>
              <a:rPr lang="en-US" baseline="0" dirty="0" smtClean="0"/>
              <a:t> GAS releases on 8/20… EARLY!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7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though</a:t>
            </a:r>
            <a:r>
              <a:rPr lang="en-US" baseline="0" dirty="0" smtClean="0"/>
              <a:t> series is now complete (all data released) this </a:t>
            </a:r>
            <a:r>
              <a:rPr lang="en-US" baseline="0" dirty="0" err="1" smtClean="0"/>
              <a:t>viz</a:t>
            </a:r>
            <a:r>
              <a:rPr lang="en-US" baseline="0" dirty="0" smtClean="0"/>
              <a:t> is still useful as it provides deep links into data.census.gov to data by state and sector. </a:t>
            </a:r>
          </a:p>
          <a:p>
            <a:r>
              <a:rPr lang="en-US" baseline="0" dirty="0" smtClean="0"/>
              <a:t>(User can also use menus to drill down by geo and industry.)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7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712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2017 EC data will be</a:t>
            </a:r>
            <a:r>
              <a:rPr lang="en-US" baseline="0" dirty="0" smtClean="0"/>
              <a:t> added to CBB in the August 3.1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E174-8A2A-45BA-8A3C-FDCF205800B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06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9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8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57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9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19DCB-FFC4-2F43-8715-1E9317051FE8}"/>
              </a:ext>
            </a:extLst>
          </p:cNvPr>
          <p:cNvSpPr/>
          <p:nvPr userDrawn="1"/>
        </p:nvSpPr>
        <p:spPr>
          <a:xfrm>
            <a:off x="2210" y="-17464"/>
            <a:ext cx="12192000" cy="5808617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01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BFA62-040F-334A-9EB7-E4345FA0DB12}"/>
              </a:ext>
            </a:extLst>
          </p:cNvPr>
          <p:cNvSpPr/>
          <p:nvPr userDrawn="1"/>
        </p:nvSpPr>
        <p:spPr>
          <a:xfrm>
            <a:off x="8153400" y="0"/>
            <a:ext cx="4038600" cy="5834743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2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9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3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8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0AA7F91-C713-4022-9E21-1A01660E5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2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7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DBF00-6528-42F1-B328-44F742AF3A8A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2" y="6013680"/>
            <a:ext cx="3877392" cy="55478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945418" y="6310993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+mn-lt"/>
              </a:rPr>
              <a:t>U.S.</a:t>
            </a:r>
            <a:r>
              <a:rPr lang="en-US" sz="1050" baseline="0" dirty="0">
                <a:latin typeface="+mn-lt"/>
              </a:rPr>
              <a:t> Census Bureau Briefing  |  </a:t>
            </a:r>
            <a:r>
              <a:rPr lang="en-US" sz="1050" baseline="0" dirty="0" smtClean="0">
                <a:latin typeface="+mn-lt"/>
              </a:rPr>
              <a:t>September </a:t>
            </a:r>
            <a:r>
              <a:rPr lang="en-US" sz="1050" baseline="0" dirty="0">
                <a:latin typeface="+mn-lt"/>
              </a:rPr>
              <a:t>2019  </a:t>
            </a:r>
            <a:r>
              <a:rPr lang="en-US" sz="1050" dirty="0">
                <a:latin typeface="+mn-lt"/>
              </a:rPr>
              <a:t>|  </a:t>
            </a:r>
            <a:fld id="{C57923EB-5663-814D-8520-41A222571678}" type="slidenum">
              <a:rPr lang="en-US" sz="1050" smtClean="0">
                <a:latin typeface="+mn-lt"/>
              </a:rPr>
              <a:t>‹#›</a:t>
            </a:fld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2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quickfacts/fact/table/US/PST04521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ensus.gov/programs-surveys/economic-census/guidance/understanding-napcs.html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ensus.gov/programs-surveys/ab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econ/bfs/index.html?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ensus.gov/library/visualizations/interactive/bfs-weekly-business-applications.html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data/experimental-data-products/small-business-pulse-surve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ensus.gov/programs-surveys/household-pulse-survey/data.html" TargetMode="External"/><Relationship Id="rId4" Type="http://schemas.openxmlformats.org/officeDocument/2006/relationships/hyperlink" Target="https://www.census.gov/data-tools/demo/hhp/#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topics/preparedness/events/pandemics/covid-19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covid19.census.gov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programs-surveys/economic-census/news-updates/releases.html" TargetMode="External"/><Relationship Id="rId2" Type="http://schemas.openxmlformats.org/officeDocument/2006/relationships/hyperlink" Target="https://www.census.gov/programs-surveys/economic-census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ensus.gov/eos/www/naic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programs-surveys/economic-census/guidance/understanding-naics.html#par_textim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ensus.gov/programs-surveys/economic-census/about/release-schedules.htm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hyperlink" Target="https://www.census.gov/programs-surveys/economic-census/news-updates/releases.html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data/academy/webinars/2019/2017-econ-census.html" TargetMode="External"/><Relationship Id="rId2" Type="http://schemas.openxmlformats.org/officeDocument/2006/relationships/hyperlink" Target="https://www.census.gov/programs-surveys/economic-census/geographies/change-notes.html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eos/www/naic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8" b="218"/>
          <a:stretch/>
        </p:blipFill>
        <p:spPr>
          <a:xfrm>
            <a:off x="3900425" y="0"/>
            <a:ext cx="8291575" cy="60017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6EB6BB-F24A-3B4E-A345-99F5E23F9AB9}"/>
              </a:ext>
            </a:extLst>
          </p:cNvPr>
          <p:cNvSpPr/>
          <p:nvPr/>
        </p:nvSpPr>
        <p:spPr>
          <a:xfrm>
            <a:off x="0" y="0"/>
            <a:ext cx="12192000" cy="6001788"/>
          </a:xfrm>
          <a:prstGeom prst="rect">
            <a:avLst/>
          </a:prstGeom>
          <a:gradFill flip="none" rotWithShape="1">
            <a:gsLst>
              <a:gs pos="54000">
                <a:srgbClr val="7F8796">
                  <a:alpha val="85000"/>
                </a:srgbClr>
              </a:gs>
              <a:gs pos="44000">
                <a:srgbClr val="162E48"/>
              </a:gs>
              <a:gs pos="70000">
                <a:schemeClr val="bg1">
                  <a:lumMod val="8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030504E1-1C56-7E49-B997-17D750055E0C}"/>
              </a:ext>
            </a:extLst>
          </p:cNvPr>
          <p:cNvSpPr txBox="1">
            <a:spLocks/>
          </p:cNvSpPr>
          <p:nvPr/>
        </p:nvSpPr>
        <p:spPr>
          <a:xfrm>
            <a:off x="434833" y="580103"/>
            <a:ext cx="5051567" cy="33109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3600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Census Has Business Data?  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800" spc="1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 Update on the 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800" i="1" spc="1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2017 Economic Census</a:t>
            </a:r>
            <a:r>
              <a:rPr lang="en-US" sz="2800" spc="1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spc="1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</a:t>
            </a:r>
            <a:r>
              <a:rPr lang="en-US" sz="2800" spc="1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ata for </a:t>
            </a:r>
            <a:r>
              <a:rPr lang="en-US" sz="2800" spc="1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Arizon</a:t>
            </a:r>
            <a:r>
              <a:rPr lang="en-US" sz="2800" spc="1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(and a brief overview of the COVID data)</a:t>
            </a:r>
            <a:endParaRPr lang="en-US" sz="28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9A5EF4D1-6F76-5140-809A-537885EB9CB3}"/>
              </a:ext>
            </a:extLst>
          </p:cNvPr>
          <p:cNvSpPr txBox="1">
            <a:spLocks/>
          </p:cNvSpPr>
          <p:nvPr/>
        </p:nvSpPr>
        <p:spPr>
          <a:xfrm>
            <a:off x="434833" y="4026147"/>
            <a:ext cx="5584965" cy="18135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SDC webinar</a:t>
            </a: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0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Hait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U.S. Census Bureau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+mn-lt"/>
              </a:rPr>
              <a:t>AZ SDC  </a:t>
            </a:r>
            <a:r>
              <a:rPr lang="en-US" sz="1050" dirty="0" smtClean="0">
                <a:latin typeface="+mn-lt"/>
              </a:rPr>
              <a:t>webinar </a:t>
            </a:r>
            <a:r>
              <a:rPr lang="en-US" sz="1050" baseline="0" dirty="0" smtClean="0">
                <a:latin typeface="+mn-lt"/>
              </a:rPr>
              <a:t>|  Sept 2020|  1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5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5FBF25-A7DB-A949-A929-CA604842F578}"/>
              </a:ext>
            </a:extLst>
          </p:cNvPr>
          <p:cNvGrpSpPr/>
          <p:nvPr/>
        </p:nvGrpSpPr>
        <p:grpSpPr>
          <a:xfrm>
            <a:off x="858443" y="1154100"/>
            <a:ext cx="4915650" cy="2170728"/>
            <a:chOff x="1023778" y="898923"/>
            <a:chExt cx="4915650" cy="2170728"/>
          </a:xfrm>
        </p:grpSpPr>
        <p:sp>
          <p:nvSpPr>
            <p:cNvPr id="5" name="Title 10">
              <a:extLst>
                <a:ext uri="{FF2B5EF4-FFF2-40B4-BE49-F238E27FC236}">
                  <a16:creationId xmlns:a16="http://schemas.microsoft.com/office/drawing/2014/main" id="{9D54191D-7AD1-574A-BF02-65538226E660}"/>
                </a:ext>
              </a:extLst>
            </p:cNvPr>
            <p:cNvSpPr txBox="1">
              <a:spLocks/>
            </p:cNvSpPr>
            <p:nvPr/>
          </p:nvSpPr>
          <p:spPr>
            <a:xfrm>
              <a:off x="1023778" y="898923"/>
              <a:ext cx="3580263" cy="3666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algn="l" fontAlgn="auto">
                <a:lnSpc>
                  <a:spcPts val="2700"/>
                </a:lnSpc>
                <a:spcAft>
                  <a:spcPts val="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+mn-lt"/>
                  <a:ea typeface="Calibri" charset="0"/>
                  <a:cs typeface="Gotham Medium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QuickFacts</a:t>
              </a:r>
              <a:endParaRPr lang="en-US" sz="1500" dirty="0">
                <a:solidFill>
                  <a:schemeClr val="bg1"/>
                </a:solidFill>
                <a:latin typeface="+mn-lt"/>
                <a:cs typeface="Gotham Medium" pitchFamily="2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0E46D0-7777-6944-906A-163A6C93836C}"/>
                </a:ext>
              </a:extLst>
            </p:cNvPr>
            <p:cNvGrpSpPr/>
            <p:nvPr/>
          </p:nvGrpSpPr>
          <p:grpSpPr>
            <a:xfrm>
              <a:off x="1023779" y="1153936"/>
              <a:ext cx="4915649" cy="1915715"/>
              <a:chOff x="1023779" y="1153936"/>
              <a:chExt cx="4915649" cy="1915715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CF0EA83-35F4-3345-9F68-B33C336A9E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715" b="35118"/>
              <a:stretch/>
            </p:blipFill>
            <p:spPr>
              <a:xfrm>
                <a:off x="1103787" y="1520492"/>
                <a:ext cx="4835641" cy="1549159"/>
              </a:xfrm>
              <a:prstGeom prst="rect">
                <a:avLst/>
              </a:prstGeom>
            </p:spPr>
          </p:pic>
          <p:sp>
            <p:nvSpPr>
              <p:cNvPr id="7" name="Content Placeholder 11">
                <a:extLst>
                  <a:ext uri="{FF2B5EF4-FFF2-40B4-BE49-F238E27FC236}">
                    <a16:creationId xmlns:a16="http://schemas.microsoft.com/office/drawing/2014/main" id="{9ADB5B3A-89D3-ED48-B65B-9C3E93C7E6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3779" y="1153936"/>
                <a:ext cx="4509902" cy="292234"/>
              </a:xfrm>
              <a:prstGeom prst="rect">
                <a:avLst/>
              </a:prstGeom>
              <a:effectLst/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1"/>
                  </a:buClr>
                  <a:buNone/>
                </a:pPr>
                <a:r>
                  <a:rPr lang="en-US" sz="1200" dirty="0">
                    <a:solidFill>
                      <a:schemeClr val="bg1"/>
                    </a:solidFill>
                    <a:cs typeface="Gotham Book" pitchFamily="2" charset="0"/>
                  </a:rPr>
                  <a:t>Data for cities and towns with population 5,000 or more</a:t>
                </a:r>
              </a:p>
            </p:txBody>
          </p:sp>
        </p:grpSp>
      </p:grpSp>
      <p:sp>
        <p:nvSpPr>
          <p:cNvPr id="16" name="Title 10"/>
          <p:cNvSpPr txBox="1">
            <a:spLocks/>
          </p:cNvSpPr>
          <p:nvPr/>
        </p:nvSpPr>
        <p:spPr>
          <a:xfrm>
            <a:off x="396057" y="282627"/>
            <a:ext cx="10890100" cy="6597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Where to Access the 2017 Economic Census Data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921" y="3773905"/>
            <a:ext cx="6336371" cy="278924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263" y="1219911"/>
            <a:ext cx="4249996" cy="22764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9D54191D-7AD1-574A-BF02-65538226E660}"/>
              </a:ext>
            </a:extLst>
          </p:cNvPr>
          <p:cNvSpPr txBox="1">
            <a:spLocks/>
          </p:cNvSpPr>
          <p:nvPr/>
        </p:nvSpPr>
        <p:spPr>
          <a:xfrm>
            <a:off x="6785263" y="787464"/>
            <a:ext cx="3580263" cy="3666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700"/>
              </a:lnSpc>
              <a:spcAft>
                <a:spcPts val="0"/>
              </a:spcAft>
            </a:pPr>
            <a:r>
              <a:rPr lang="en-US" sz="150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charset="0"/>
                <a:cs typeface="Gotham Medium" pitchFamily="2" charset="0"/>
              </a:rPr>
              <a:t>Census Business Builder 3.1</a:t>
            </a:r>
            <a:endParaRPr lang="en-US" sz="1500" u="sng" dirty="0">
              <a:solidFill>
                <a:schemeClr val="accent1">
                  <a:lumMod val="75000"/>
                </a:schemeClr>
              </a:solidFill>
              <a:latin typeface="+mn-lt"/>
              <a:cs typeface="Gotham Medium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</a:t>
            </a:r>
            <a:r>
              <a:rPr lang="en-US" sz="1050" dirty="0"/>
              <a:t>|  </a:t>
            </a:r>
            <a:r>
              <a:rPr lang="en-US" sz="1050" baseline="0" dirty="0" smtClean="0">
                <a:latin typeface="+mn-lt"/>
              </a:rPr>
              <a:t>13</a:t>
            </a:r>
            <a:endParaRPr lang="en-US" sz="1050" dirty="0">
              <a:latin typeface="+mn-lt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9D54191D-7AD1-574A-BF02-65538226E660}"/>
              </a:ext>
            </a:extLst>
          </p:cNvPr>
          <p:cNvSpPr txBox="1">
            <a:spLocks/>
          </p:cNvSpPr>
          <p:nvPr/>
        </p:nvSpPr>
        <p:spPr>
          <a:xfrm>
            <a:off x="2699415" y="3324828"/>
            <a:ext cx="3580263" cy="3666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700"/>
              </a:lnSpc>
              <a:spcAft>
                <a:spcPts val="0"/>
              </a:spcAft>
            </a:pPr>
            <a:r>
              <a:rPr lang="en-US" sz="150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charset="0"/>
                <a:cs typeface="Gotham Medium" pitchFamily="2" charset="0"/>
              </a:rPr>
              <a:t>Data.census.gov</a:t>
            </a:r>
          </a:p>
        </p:txBody>
      </p:sp>
    </p:spTree>
    <p:extLst>
      <p:ext uri="{BB962C8B-B14F-4D97-AF65-F5344CB8AC3E}">
        <p14:creationId xmlns:p14="http://schemas.microsoft.com/office/powerpoint/2010/main" val="13970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 txBox="1">
            <a:spLocks/>
          </p:cNvSpPr>
          <p:nvPr/>
        </p:nvSpPr>
        <p:spPr>
          <a:xfrm>
            <a:off x="425302" y="378173"/>
            <a:ext cx="4105134" cy="5938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What’s Coming Next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5303" y="1330960"/>
            <a:ext cx="5703124" cy="48816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North American Product Classification System Data </a:t>
            </a:r>
            <a:r>
              <a:rPr lang="en-US" sz="2400" dirty="0" smtClean="0"/>
              <a:t>(Nov. 2020)</a:t>
            </a:r>
            <a:endParaRPr lang="en-US" sz="2400" dirty="0"/>
          </a:p>
          <a:p>
            <a:pPr lvl="1"/>
            <a:r>
              <a:rPr lang="en-US" sz="1600" dirty="0" smtClean="0"/>
              <a:t>Learn more at </a:t>
            </a:r>
            <a:r>
              <a:rPr lang="en-US" sz="1600" dirty="0">
                <a:hlinkClick r:id="rId2"/>
              </a:rPr>
              <a:t>https://www.census.gov/programs-surveys/economic-census/guidance/understanding-napcs.html</a:t>
            </a:r>
            <a:endParaRPr lang="en-US" sz="16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Establishment and Firm Size Data </a:t>
            </a:r>
            <a:r>
              <a:rPr lang="en-US" sz="2400" dirty="0"/>
              <a:t>(Nov. 2020 </a:t>
            </a:r>
            <a:r>
              <a:rPr lang="en-US" sz="2400" dirty="0" smtClean="0"/>
              <a:t>thru Sept 2021)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1900" dirty="0" smtClean="0"/>
              <a:t>Revenue size, establishment size, single/multi-unit, concentration of largest firms, legal form of organization, and franchise status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Miscellaneous Subjects Data </a:t>
            </a:r>
            <a:r>
              <a:rPr lang="en-US" sz="2400" dirty="0"/>
              <a:t>(Nov. 2020 thru Sept </a:t>
            </a:r>
            <a:r>
              <a:rPr lang="en-US" sz="2400" dirty="0" smtClean="0"/>
              <a:t>2021)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</a:t>
            </a:r>
            <a:r>
              <a:rPr lang="en-US" sz="1050" dirty="0"/>
              <a:t>|  </a:t>
            </a:r>
            <a:r>
              <a:rPr lang="en-US" sz="1050" dirty="0" smtClean="0"/>
              <a:t>21</a:t>
            </a:r>
            <a:endParaRPr lang="en-US" sz="105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97" y="337121"/>
            <a:ext cx="5387807" cy="58755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38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 txBox="1">
            <a:spLocks/>
          </p:cNvSpPr>
          <p:nvPr/>
        </p:nvSpPr>
        <p:spPr>
          <a:xfrm>
            <a:off x="581464" y="370023"/>
            <a:ext cx="10804574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Annual Business Survey</a:t>
            </a:r>
            <a:endParaRPr kumimoji="0" lang="en-US" sz="3400" b="1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763579" y="6255535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</a:t>
            </a:r>
            <a:r>
              <a:rPr lang="en-US" sz="1050" dirty="0" smtClean="0"/>
              <a:t>SDC </a:t>
            </a:r>
            <a:r>
              <a:rPr lang="en-US" sz="1050" dirty="0" smtClean="0"/>
              <a:t>webinar |  </a:t>
            </a:r>
            <a:r>
              <a:rPr lang="en-US" sz="1050" dirty="0" smtClean="0"/>
              <a:t>Sept </a:t>
            </a:r>
            <a:r>
              <a:rPr lang="en-US" sz="1050" dirty="0"/>
              <a:t>2020 | </a:t>
            </a:r>
            <a:r>
              <a:rPr lang="en-US" sz="1050" dirty="0" smtClean="0"/>
              <a:t>7</a:t>
            </a:r>
            <a:endParaRPr lang="en-US" sz="105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000" y="1055366"/>
            <a:ext cx="7919147" cy="5070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4466" y="1411860"/>
            <a:ext cx="29352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Provides similar data as the SBO and ASE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on business ownership by race, ethnicity, gender, and veteran status for employer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Geographies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 and State by 2- thru 6-digit NAICS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County, Metro, and Place by 2-digit NAICS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Released May 19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5822" y="6324785"/>
            <a:ext cx="512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https://www.census.gov/programs-surveys/abs.html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 txBox="1">
            <a:spLocks/>
          </p:cNvSpPr>
          <p:nvPr/>
        </p:nvSpPr>
        <p:spPr>
          <a:xfrm>
            <a:off x="415210" y="716733"/>
            <a:ext cx="5790761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Business Formation Statistics</a:t>
            </a:r>
            <a:endParaRPr kumimoji="0" lang="en-US" sz="3400" b="1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763579" y="6255535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</a:t>
            </a:r>
            <a:r>
              <a:rPr lang="en-US" sz="1050" dirty="0" smtClean="0"/>
              <a:t>SDC </a:t>
            </a:r>
            <a:r>
              <a:rPr lang="en-US" sz="1050" dirty="0" smtClean="0"/>
              <a:t>webinar |  </a:t>
            </a:r>
            <a:r>
              <a:rPr lang="en-US" sz="1050" dirty="0" smtClean="0"/>
              <a:t>Sept </a:t>
            </a:r>
            <a:r>
              <a:rPr lang="en-US" sz="1050" dirty="0"/>
              <a:t>2020 | </a:t>
            </a:r>
            <a:r>
              <a:rPr lang="en-US" sz="1050" dirty="0" smtClean="0"/>
              <a:t>8</a:t>
            </a:r>
            <a:endParaRPr lang="en-US" sz="105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566" y="1871809"/>
            <a:ext cx="55438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Provides weekly data on Business Applications and Formations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on Total Business Applications, plus breakout for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BAs from Corporations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Propensity Bas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BAs with Planned Wages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and Year-to-Year %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Geographies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Nation, Region, and State (no NAICS detail)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Released May 21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262" y="5302875"/>
            <a:ext cx="4696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https://www.census.gov/econ/bfs/index.html?#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356" y="231088"/>
            <a:ext cx="5274786" cy="58577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17090" y="6271730"/>
            <a:ext cx="7282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https://www.census.gov/library/visualizations/interactive/bfs-weekly-business-applications.html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36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 txBox="1">
            <a:spLocks/>
          </p:cNvSpPr>
          <p:nvPr/>
        </p:nvSpPr>
        <p:spPr>
          <a:xfrm>
            <a:off x="581464" y="370023"/>
            <a:ext cx="10804574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Small Business Pulse Survey</a:t>
            </a:r>
            <a:endParaRPr kumimoji="0" lang="en-US" sz="3400" b="1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763579" y="6255535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</a:t>
            </a:r>
            <a:r>
              <a:rPr lang="en-US" sz="1050" dirty="0" smtClean="0"/>
              <a:t>SDC </a:t>
            </a:r>
            <a:r>
              <a:rPr lang="en-US" sz="1050" dirty="0" smtClean="0"/>
              <a:t>webinar |  </a:t>
            </a:r>
            <a:r>
              <a:rPr lang="en-US" sz="1050" dirty="0" smtClean="0"/>
              <a:t>Sept </a:t>
            </a:r>
            <a:r>
              <a:rPr lang="en-US" sz="1050" dirty="0"/>
              <a:t>2020 | </a:t>
            </a:r>
            <a:r>
              <a:rPr lang="en-US" sz="1050" dirty="0" smtClean="0"/>
              <a:t>9</a:t>
            </a:r>
            <a:endParaRPr lang="en-US" sz="105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323" y="1161225"/>
            <a:ext cx="23730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Measures the changes in business conditions on small businesses during the COVID-19 pandemic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on the impact of COVID-19 on small employer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Geographies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 and State by 2-digit NAICS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Released May 14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1011" y="6255535"/>
            <a:ext cx="6953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https://www.census.gov/data/experimental-data-products/small-business-pulse-survey.html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419" y="1083872"/>
            <a:ext cx="9261688" cy="46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956782"/>
            <a:ext cx="8099913" cy="4744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9855" y="5828329"/>
            <a:ext cx="489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>
                <a:hlinkClick r:id="rId4"/>
              </a:rPr>
              <a:t>https://www.census.gov/data-tools/demo/hhp/#/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125" y="4454448"/>
            <a:ext cx="2886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hlinkClick r:id="rId5"/>
              </a:rPr>
              <a:t>https://www.census.gov/programs-surveys/household-pulse-survey/data.html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125" y="852011"/>
            <a:ext cx="2886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Household </a:t>
            </a:r>
            <a:r>
              <a:rPr lang="en-US" dirty="0"/>
              <a:t>Pulse Survey is designed to deploy quickly, and efficiently collect data to measure household experiences during the Coronavirus (COVID-19) pandemic.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 is being </a:t>
            </a:r>
            <a:r>
              <a:rPr lang="en-US" dirty="0"/>
              <a:t>disseminated in near real-time to inform federal and state response and recovery planning. </a:t>
            </a:r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581464" y="245331"/>
            <a:ext cx="10804574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Household Pulse Survey</a:t>
            </a:r>
            <a:endParaRPr kumimoji="0" lang="en-US" sz="3400" b="1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01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763579" y="6255535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</a:t>
            </a:r>
            <a:r>
              <a:rPr lang="en-US" sz="1050" dirty="0" smtClean="0"/>
              <a:t>SDC </a:t>
            </a:r>
            <a:r>
              <a:rPr lang="en-US" sz="1050" dirty="0" smtClean="0"/>
              <a:t>webinar </a:t>
            </a:r>
            <a:r>
              <a:rPr lang="en-US" sz="1050" dirty="0"/>
              <a:t>|  </a:t>
            </a:r>
            <a:r>
              <a:rPr lang="en-US" sz="1050" dirty="0" smtClean="0"/>
              <a:t>Sept </a:t>
            </a:r>
            <a:r>
              <a:rPr lang="en-US" sz="1050" dirty="0"/>
              <a:t>2020 | </a:t>
            </a:r>
            <a:r>
              <a:rPr lang="en-US" sz="1050" dirty="0" smtClean="0"/>
              <a:t>11</a:t>
            </a:r>
            <a:endParaRPr lang="en-US" sz="105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2413" y="631422"/>
            <a:ext cx="494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COVID-19 Hub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34297" y="5209821"/>
            <a:ext cx="527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www.census.gov/topics/preparedness/events/pandemics/covid-19.html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08606" y="1249778"/>
            <a:ext cx="286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https://covid19.census.gov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94" y="954587"/>
            <a:ext cx="6131992" cy="3730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976" y="2437531"/>
            <a:ext cx="5988159" cy="37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 txBox="1">
            <a:spLocks/>
          </p:cNvSpPr>
          <p:nvPr/>
        </p:nvSpPr>
        <p:spPr>
          <a:xfrm>
            <a:off x="425302" y="378173"/>
            <a:ext cx="2317898" cy="5938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Summary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72835" y="1392383"/>
            <a:ext cx="10754591" cy="43953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Economic Census </a:t>
            </a:r>
            <a:r>
              <a:rPr lang="en-US" sz="2400" dirty="0" smtClean="0"/>
              <a:t>provides a wealth of business data</a:t>
            </a:r>
          </a:p>
          <a:p>
            <a:pPr lvl="1"/>
            <a:r>
              <a:rPr lang="en-US" sz="2000" dirty="0" smtClean="0"/>
              <a:t>Learn more at </a:t>
            </a:r>
            <a:r>
              <a:rPr lang="en-US" sz="2000" dirty="0">
                <a:hlinkClick r:id="rId2"/>
              </a:rPr>
              <a:t>https://www.census.gov/programs-surveys/economic-census.html</a:t>
            </a:r>
            <a:endParaRPr lang="en-US" sz="2000" dirty="0" smtClean="0"/>
          </a:p>
          <a:p>
            <a:r>
              <a:rPr lang="en-US" sz="2400" dirty="0" smtClean="0"/>
              <a:t>The data are released on a </a:t>
            </a:r>
            <a:r>
              <a:rPr lang="en-US" sz="2400" dirty="0" smtClean="0">
                <a:solidFill>
                  <a:srgbClr val="C00000"/>
                </a:solidFill>
              </a:rPr>
              <a:t>flow </a:t>
            </a:r>
            <a:r>
              <a:rPr lang="en-US" sz="2400" dirty="0" smtClean="0">
                <a:solidFill>
                  <a:srgbClr val="C00000"/>
                </a:solidFill>
              </a:rPr>
              <a:t>basis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dirty="0"/>
              <a:t>Learn more </a:t>
            </a:r>
            <a:r>
              <a:rPr lang="en-US" dirty="0" smtClean="0"/>
              <a:t>at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www.census.gov/programs-surveys/economic-census/news-updates/releases.html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NAICS changes </a:t>
            </a:r>
            <a:r>
              <a:rPr lang="en-US" sz="2400" dirty="0" smtClean="0"/>
              <a:t>every 5 years… make sure data are comparable</a:t>
            </a:r>
          </a:p>
          <a:p>
            <a:pPr lvl="1"/>
            <a:r>
              <a:rPr lang="en-US" sz="1900" dirty="0" smtClean="0"/>
              <a:t>Learn more at </a:t>
            </a:r>
            <a:r>
              <a:rPr lang="en-US" sz="2000" dirty="0">
                <a:hlinkClick r:id="rId4"/>
              </a:rPr>
              <a:t>https://www.census.gov/eos/www/naics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r>
              <a:rPr lang="en-US" sz="2400" dirty="0" smtClean="0"/>
              <a:t>The data are now being released on </a:t>
            </a:r>
            <a:r>
              <a:rPr lang="en-US" sz="2400" dirty="0" smtClean="0">
                <a:solidFill>
                  <a:srgbClr val="C00000"/>
                </a:solidFill>
              </a:rPr>
              <a:t>data.census.gov</a:t>
            </a:r>
          </a:p>
          <a:p>
            <a:r>
              <a:rPr lang="en-US" sz="2400" dirty="0" smtClean="0"/>
              <a:t>More </a:t>
            </a:r>
            <a:r>
              <a:rPr lang="en-US" sz="2400" dirty="0" smtClean="0"/>
              <a:t>EC data </a:t>
            </a:r>
            <a:r>
              <a:rPr lang="en-US" sz="2400" dirty="0" smtClean="0"/>
              <a:t>are coming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The new COVID programs and Hub provide a glimpse into the impacts of the pandemic on households and businesses</a:t>
            </a:r>
            <a:endParaRPr lang="en-US" sz="2400" dirty="0" smtClean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</a:t>
            </a:r>
            <a:r>
              <a:rPr lang="en-US" sz="1050" dirty="0"/>
              <a:t>|  </a:t>
            </a:r>
            <a:r>
              <a:rPr lang="en-US" sz="1050" dirty="0" smtClean="0"/>
              <a:t>22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1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42281F-F28C-704A-B078-3FE8E650512B}"/>
              </a:ext>
            </a:extLst>
          </p:cNvPr>
          <p:cNvGrpSpPr/>
          <p:nvPr/>
        </p:nvGrpSpPr>
        <p:grpSpPr>
          <a:xfrm>
            <a:off x="7445829" y="-13855"/>
            <a:ext cx="4746171" cy="6015644"/>
            <a:chOff x="4441744" y="-8688"/>
            <a:chExt cx="4702256" cy="60607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38A234-B200-A845-B1B8-C89D07AB4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0" r="22051"/>
            <a:stretch/>
          </p:blipFill>
          <p:spPr>
            <a:xfrm>
              <a:off x="6857994" y="-8688"/>
              <a:ext cx="2286005" cy="236168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9"/>
            <a:stretch/>
          </p:blipFill>
          <p:spPr>
            <a:xfrm>
              <a:off x="4441744" y="1976278"/>
              <a:ext cx="2416251" cy="20060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4" t="14350" r="8817" b="10646"/>
            <a:stretch/>
          </p:blipFill>
          <p:spPr>
            <a:xfrm>
              <a:off x="6857995" y="3994698"/>
              <a:ext cx="2286004" cy="2057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2634" t="340" r="27580" b="10656"/>
            <a:stretch/>
          </p:blipFill>
          <p:spPr>
            <a:xfrm>
              <a:off x="4443930" y="4005562"/>
              <a:ext cx="2414065" cy="20465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35503" r="4120" b="19508"/>
            <a:stretch/>
          </p:blipFill>
          <p:spPr>
            <a:xfrm>
              <a:off x="6857996" y="1991567"/>
              <a:ext cx="2286004" cy="20113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5" t="7670" r="28342" b="22192"/>
            <a:stretch/>
          </p:blipFill>
          <p:spPr>
            <a:xfrm>
              <a:off x="4441744" y="4465"/>
              <a:ext cx="2416250" cy="198923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112578" y="6504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58E5-060B-9E49-99C0-78060A09AA1B}"/>
              </a:ext>
            </a:extLst>
          </p:cNvPr>
          <p:cNvSpPr/>
          <p:nvPr/>
        </p:nvSpPr>
        <p:spPr>
          <a:xfrm>
            <a:off x="0" y="-4619"/>
            <a:ext cx="11899075" cy="6006408"/>
          </a:xfrm>
          <a:prstGeom prst="rect">
            <a:avLst/>
          </a:prstGeom>
          <a:gradFill flip="none" rotWithShape="1">
            <a:gsLst>
              <a:gs pos="63000">
                <a:srgbClr val="162E48"/>
              </a:gs>
              <a:gs pos="69000">
                <a:schemeClr val="bg1">
                  <a:lumMod val="85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0FD2685C-E8BE-F342-A7FB-7E527E330CF2}"/>
              </a:ext>
            </a:extLst>
          </p:cNvPr>
          <p:cNvSpPr txBox="1">
            <a:spLocks/>
          </p:cNvSpPr>
          <p:nvPr/>
        </p:nvSpPr>
        <p:spPr>
          <a:xfrm>
            <a:off x="842216" y="1016000"/>
            <a:ext cx="5310785" cy="43431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3800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 &amp; </a:t>
            </a:r>
            <a:r>
              <a:rPr lang="en-US" sz="3800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and Thank You!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endParaRPr lang="en-US" sz="3800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800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Contact </a:t>
            </a:r>
            <a:r>
              <a:rPr lang="en-US" sz="2800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 </a:t>
            </a:r>
            <a:r>
              <a:rPr lang="en-US" sz="2800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at</a:t>
            </a:r>
            <a:r>
              <a:rPr lang="en-US" sz="2800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  <a:endParaRPr lang="en-US" sz="2000" spc="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0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Andrew.W.Hait@census.gov</a:t>
            </a:r>
            <a:endParaRPr lang="en-US" sz="20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000" spc="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</a:t>
            </a:r>
            <a:r>
              <a:rPr lang="en-US" sz="2000" spc="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301)763-6747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endParaRPr lang="en-US" sz="2000" spc="1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endParaRPr lang="en-US" sz="2000" spc="1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</a:t>
            </a:r>
            <a:r>
              <a:rPr lang="en-US" sz="1050" dirty="0"/>
              <a:t>|  </a:t>
            </a:r>
            <a:r>
              <a:rPr lang="en-US" sz="1050" dirty="0" smtClean="0"/>
              <a:t>23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2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/>
          <p:cNvSpPr txBox="1">
            <a:spLocks/>
          </p:cNvSpPr>
          <p:nvPr/>
        </p:nvSpPr>
        <p:spPr>
          <a:xfrm>
            <a:off x="171450" y="1195754"/>
            <a:ext cx="7257120" cy="4738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marR="0" lvl="0" indent="-295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U.S. Census Bureau is the federal government’s largest statistical agency.</a:t>
            </a:r>
          </a:p>
          <a:p>
            <a:pPr marL="295275" marR="0" lvl="0" indent="-295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We conduct more than 130 censuses and surveys each year, including </a:t>
            </a:r>
          </a:p>
          <a:p>
            <a:pPr marL="6350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Decennial Census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the once-a-decade population and housing count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United States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635000" lvl="1" indent="-339725" fontAlgn="auto">
              <a:spcBef>
                <a:spcPts val="0"/>
              </a:spcBef>
              <a:spcAft>
                <a:spcPts val="1400"/>
              </a:spcAft>
              <a:buFont typeface=".AppleSystemUIFont" charset="-120"/>
              <a:buChar char="-"/>
              <a:defRPr/>
            </a:pPr>
            <a:r>
              <a:rPr lang="en-US" sz="1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The American Community Survey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18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the ongoing annual survey of the nation’s population </a:t>
            </a:r>
          </a:p>
          <a:p>
            <a:pPr marL="6350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Census of Governments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identifies the scope and nature of the nation's state and local government sector</a:t>
            </a:r>
          </a:p>
          <a:p>
            <a:pPr marL="6350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Economic Census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the official five-year measure of American business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Our mission is to serve as the leading source of quality data about America’s people, places, and economy. </a:t>
            </a:r>
          </a:p>
        </p:txBody>
      </p:sp>
      <p:sp>
        <p:nvSpPr>
          <p:cNvPr id="11" name="Title 10"/>
          <p:cNvSpPr txBox="1">
            <a:spLocks/>
          </p:cNvSpPr>
          <p:nvPr/>
        </p:nvSpPr>
        <p:spPr>
          <a:xfrm>
            <a:off x="581464" y="370023"/>
            <a:ext cx="6237549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About the Census Bureau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9368" y="0"/>
            <a:ext cx="4652632" cy="6096000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751" y="232134"/>
            <a:ext cx="3502953" cy="52544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82512" y="5578023"/>
            <a:ext cx="256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https://www.census.gov/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</a:t>
            </a:r>
            <a:r>
              <a:rPr lang="en-US" sz="1050" dirty="0"/>
              <a:t>|  </a:t>
            </a:r>
            <a:r>
              <a:rPr lang="en-US" sz="1050" dirty="0" smtClean="0"/>
              <a:t>3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82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632" b="-503"/>
          <a:stretch/>
        </p:blipFill>
        <p:spPr>
          <a:xfrm>
            <a:off x="0" y="0"/>
            <a:ext cx="6537714" cy="42965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2121"/>
            <a:ext cx="12192000" cy="5956418"/>
          </a:xfrm>
          <a:prstGeom prst="rect">
            <a:avLst/>
          </a:prstGeom>
          <a:gradFill flip="none" rotWithShape="1">
            <a:gsLst>
              <a:gs pos="44000">
                <a:srgbClr val="162E48"/>
              </a:gs>
              <a:gs pos="62000">
                <a:schemeClr val="bg1">
                  <a:lumMod val="85000"/>
                  <a:alpha val="3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6086" y="-1327"/>
            <a:ext cx="6105914" cy="3578147"/>
          </a:xfrm>
          <a:prstGeom prst="rect">
            <a:avLst/>
          </a:prstGeom>
          <a:gradFill flip="none" rotWithShape="1">
            <a:gsLst>
              <a:gs pos="28000">
                <a:srgbClr val="162E48"/>
              </a:gs>
              <a:gs pos="81000">
                <a:schemeClr val="bg1">
                  <a:lumMod val="75000"/>
                  <a:alpha val="8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456132" y="4163239"/>
            <a:ext cx="11045479" cy="1910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Bureau Economic Surveys are a key source for official statistics companies can use: 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–"/>
              <a:defRPr/>
            </a:pPr>
            <a:r>
              <a:rPr lang="en-US" sz="1700" dirty="0">
                <a:solidFill>
                  <a:prstClr val="white"/>
                </a:solidFill>
              </a:rPr>
              <a:t>Monthly and Quarterly are small sample surveys that provide the most </a:t>
            </a:r>
            <a:r>
              <a:rPr lang="en-US" sz="1700" b="1" dirty="0">
                <a:solidFill>
                  <a:srgbClr val="FF0000"/>
                </a:solidFill>
              </a:rPr>
              <a:t>TIMELY </a:t>
            </a:r>
            <a:r>
              <a:rPr lang="en-US" sz="1700" dirty="0">
                <a:solidFill>
                  <a:prstClr val="white"/>
                </a:solidFill>
              </a:rPr>
              <a:t>data available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–"/>
              <a:defRPr/>
            </a:pPr>
            <a:r>
              <a:rPr lang="en-US" sz="1700" dirty="0">
                <a:solidFill>
                  <a:prstClr val="white"/>
                </a:solidFill>
              </a:rPr>
              <a:t>Annual surveys have larger samples and provide the most up-to-date </a:t>
            </a:r>
            <a:r>
              <a:rPr lang="en-US" sz="1700" b="1" dirty="0">
                <a:solidFill>
                  <a:srgbClr val="3B983C"/>
                </a:solidFill>
              </a:rPr>
              <a:t>TREND</a:t>
            </a:r>
            <a:r>
              <a:rPr lang="en-US" sz="1700" dirty="0">
                <a:solidFill>
                  <a:prstClr val="white"/>
                </a:solidFill>
              </a:rPr>
              <a:t> data available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–"/>
              <a:defRPr/>
            </a:pPr>
            <a:r>
              <a:rPr lang="en-US" sz="1700" dirty="0">
                <a:solidFill>
                  <a:prstClr val="white"/>
                </a:solidFill>
              </a:rPr>
              <a:t>Every 5 years, the Economic Census measures all businesses and provides the most </a:t>
            </a:r>
            <a:r>
              <a:rPr lang="en-US" sz="1700" b="1" dirty="0">
                <a:solidFill>
                  <a:srgbClr val="509BD7"/>
                </a:solidFill>
              </a:rPr>
              <a:t>COMPREHENSIVE</a:t>
            </a:r>
            <a:r>
              <a:rPr lang="en-US" sz="1700" dirty="0">
                <a:solidFill>
                  <a:prstClr val="white"/>
                </a:solidFill>
              </a:rPr>
              <a:t> data available </a:t>
            </a:r>
          </a:p>
          <a:p>
            <a:pPr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surveys set the standard for U.S. economic statistics, and are fueled by the data provided by individual businesses</a:t>
            </a:r>
          </a:p>
        </p:txBody>
      </p:sp>
      <p:sp>
        <p:nvSpPr>
          <p:cNvPr id="21" name="Isosceles Triangle 10">
            <a:extLst>
              <a:ext uri="{FF2B5EF4-FFF2-40B4-BE49-F238E27FC236}">
                <a16:creationId xmlns:a16="http://schemas.microsoft.com/office/drawing/2014/main" id="{24BB7DE5-42C9-F746-A183-11A066D6B549}"/>
              </a:ext>
            </a:extLst>
          </p:cNvPr>
          <p:cNvSpPr/>
          <p:nvPr/>
        </p:nvSpPr>
        <p:spPr>
          <a:xfrm>
            <a:off x="8302339" y="538415"/>
            <a:ext cx="1659463" cy="1363163"/>
          </a:xfrm>
          <a:prstGeom prst="triangle">
            <a:avLst>
              <a:gd name="adj" fmla="val 49186"/>
            </a:avLst>
          </a:prstGeom>
          <a:solidFill>
            <a:srgbClr val="BA37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1440" rIns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Monthly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and Quarterly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Surveys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0A36185C-0019-8349-80B8-1B84796AB436}"/>
              </a:ext>
            </a:extLst>
          </p:cNvPr>
          <p:cNvSpPr/>
          <p:nvPr/>
        </p:nvSpPr>
        <p:spPr>
          <a:xfrm>
            <a:off x="7779915" y="1879239"/>
            <a:ext cx="2704311" cy="849454"/>
          </a:xfrm>
          <a:prstGeom prst="trapezoid">
            <a:avLst>
              <a:gd name="adj" fmla="val 62899"/>
            </a:avLst>
          </a:prstGeom>
          <a:solidFill>
            <a:srgbClr val="3B98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Annual Surveys</a:t>
            </a: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880044EF-8033-1448-82A1-3040640D78F2}"/>
              </a:ext>
            </a:extLst>
          </p:cNvPr>
          <p:cNvSpPr/>
          <p:nvPr/>
        </p:nvSpPr>
        <p:spPr>
          <a:xfrm>
            <a:off x="7256362" y="2728693"/>
            <a:ext cx="3751414" cy="849454"/>
          </a:xfrm>
          <a:prstGeom prst="trapezoid">
            <a:avLst>
              <a:gd name="adj" fmla="val 61792"/>
            </a:avLst>
          </a:prstGeom>
          <a:solidFill>
            <a:srgbClr val="509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Economic Census – Every 5 years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B818BE78-D66F-4E4B-8A6C-B44EA3625073}"/>
              </a:ext>
            </a:extLst>
          </p:cNvPr>
          <p:cNvSpPr txBox="1">
            <a:spLocks/>
          </p:cNvSpPr>
          <p:nvPr/>
        </p:nvSpPr>
        <p:spPr>
          <a:xfrm>
            <a:off x="335865" y="3510208"/>
            <a:ext cx="5414356" cy="623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Economic Surveys</a:t>
            </a:r>
            <a:endParaRPr lang="en-US" sz="1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</a:t>
            </a:r>
            <a:r>
              <a:rPr lang="en-US" sz="1050" dirty="0"/>
              <a:t>|  </a:t>
            </a:r>
            <a:r>
              <a:rPr lang="en-US" sz="1050" dirty="0" smtClean="0"/>
              <a:t>4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6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/>
          <p:cNvSpPr txBox="1">
            <a:spLocks/>
          </p:cNvSpPr>
          <p:nvPr/>
        </p:nvSpPr>
        <p:spPr>
          <a:xfrm>
            <a:off x="386505" y="1018587"/>
            <a:ext cx="7038387" cy="4901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 smtClean="0">
                <a:cs typeface="Arial" panose="020B0604020202020204" pitchFamily="34" charset="0"/>
              </a:rPr>
              <a:t>NAICS: Every 2- thru 6-digit code covered by the Census Bureau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dirty="0" smtClean="0">
                <a:cs typeface="Arial" panose="020B0604020202020204" pitchFamily="34" charset="0"/>
              </a:rPr>
              <a:t>Excludes Agriculture (NAICS 11) and other selected types of business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smtClean="0">
                <a:cs typeface="Arial" panose="020B0604020202020204" pitchFamily="34" charset="0"/>
              </a:rPr>
              <a:t>(see </a:t>
            </a:r>
            <a:r>
              <a:rPr lang="en-US" sz="1200" dirty="0">
                <a:cs typeface="Arial" panose="020B0604020202020204" pitchFamily="34" charset="0"/>
                <a:hlinkClick r:id="rId3"/>
              </a:rPr>
              <a:t>https://www.census.gov/programs-surveys/economic-census/guidance/understanding-naics.html#par_textimage</a:t>
            </a:r>
            <a:r>
              <a:rPr lang="en-US" sz="1200" dirty="0" smtClean="0">
                <a:cs typeface="Arial" panose="020B0604020202020204" pitchFamily="34" charset="0"/>
              </a:rPr>
              <a:t> </a:t>
            </a:r>
            <a:r>
              <a:rPr lang="en-US" sz="1400" dirty="0" smtClean="0">
                <a:cs typeface="Arial" panose="020B0604020202020204" pitchFamily="34" charset="0"/>
              </a:rPr>
              <a:t>for full list of exclusions) </a:t>
            </a:r>
            <a:endParaRPr lang="en-US" sz="1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 smtClean="0">
                <a:cs typeface="Arial" panose="020B0604020202020204" pitchFamily="34" charset="0"/>
              </a:rPr>
              <a:t>Geography: Provides data at the national, state, metro area, county, and place levels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 smtClean="0">
                <a:cs typeface="Arial" panose="020B0604020202020204" pitchFamily="34" charset="0"/>
              </a:rPr>
              <a:t>Other Dimensions: Data by business size, Franchise status, etc.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 smtClean="0">
                <a:cs typeface="Arial" panose="020B0604020202020204" pitchFamily="34" charset="0"/>
              </a:rPr>
              <a:t>Over 200 data variables shown, including variables like the number of establishments, employment, payroll, and sales plus sector-specific variables (inventories, assets, expenses, etc.)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 smtClean="0">
                <a:cs typeface="Arial" panose="020B0604020202020204" pitchFamily="34" charset="0"/>
              </a:rPr>
              <a:t>Product Lines data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 smtClean="0">
                <a:cs typeface="Arial" panose="020B0604020202020204" pitchFamily="34" charset="0"/>
              </a:rPr>
              <a:t>Released </a:t>
            </a:r>
            <a:r>
              <a:rPr lang="en-US" sz="1800" dirty="0">
                <a:cs typeface="Arial" panose="020B0604020202020204" pitchFamily="34" charset="0"/>
              </a:rPr>
              <a:t>on </a:t>
            </a:r>
            <a:r>
              <a:rPr lang="en-US" sz="1800" dirty="0" smtClean="0">
                <a:cs typeface="Arial" panose="020B0604020202020204" pitchFamily="34" charset="0"/>
              </a:rPr>
              <a:t>data.census.gov</a:t>
            </a:r>
            <a:r>
              <a:rPr lang="en-US" sz="1800" dirty="0">
                <a:cs typeface="Arial" panose="020B0604020202020204" pitchFamily="34" charset="0"/>
              </a:rPr>
              <a:t>, </a:t>
            </a:r>
            <a:r>
              <a:rPr lang="en-US" sz="1800" i="1" dirty="0">
                <a:cs typeface="Arial" panose="020B0604020202020204" pitchFamily="34" charset="0"/>
              </a:rPr>
              <a:t>Census Business </a:t>
            </a:r>
            <a:r>
              <a:rPr lang="en-US" sz="1800" i="1" dirty="0" smtClean="0">
                <a:cs typeface="Arial" panose="020B0604020202020204" pitchFamily="34" charset="0"/>
              </a:rPr>
              <a:t>Builder, </a:t>
            </a:r>
            <a:r>
              <a:rPr lang="en-US" sz="1800" dirty="0" smtClean="0">
                <a:cs typeface="Arial" panose="020B0604020202020204" pitchFamily="34" charset="0"/>
              </a:rPr>
              <a:t>and </a:t>
            </a:r>
            <a:r>
              <a:rPr lang="en-US" sz="1800" dirty="0">
                <a:cs typeface="Arial" panose="020B0604020202020204" pitchFamily="34" charset="0"/>
              </a:rPr>
              <a:t>other Census tools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cs typeface="Arial" panose="020B0604020202020204" pitchFamily="34" charset="0"/>
              </a:rPr>
              <a:t>Also have related data based on the race, ethnicity, gender, and veteran status of the business owner in the </a:t>
            </a:r>
            <a:r>
              <a:rPr lang="en-US" sz="1400" b="1" i="1" dirty="0" smtClean="0">
                <a:solidFill>
                  <a:srgbClr val="00B050"/>
                </a:solidFill>
                <a:cs typeface="Arial" panose="020B0604020202020204" pitchFamily="34" charset="0"/>
              </a:rPr>
              <a:t>Survey of Business Owners </a:t>
            </a:r>
            <a:r>
              <a:rPr lang="en-US" sz="1400" dirty="0" smtClean="0">
                <a:cs typeface="Arial" panose="020B0604020202020204" pitchFamily="34" charset="0"/>
              </a:rPr>
              <a:t>and  the </a:t>
            </a:r>
            <a:r>
              <a:rPr lang="en-US" sz="1400" b="1" i="1" dirty="0" smtClean="0">
                <a:solidFill>
                  <a:srgbClr val="00B050"/>
                </a:solidFill>
                <a:cs typeface="Arial" panose="020B0604020202020204" pitchFamily="34" charset="0"/>
              </a:rPr>
              <a:t>Annual Survey of Entrepreneurs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 smtClean="0">
              <a:cs typeface="Arial" panose="020B0604020202020204" pitchFamily="34" charset="0"/>
            </a:endParaRPr>
          </a:p>
        </p:txBody>
      </p:sp>
      <p:sp>
        <p:nvSpPr>
          <p:cNvPr id="11" name="Title 10"/>
          <p:cNvSpPr txBox="1">
            <a:spLocks/>
          </p:cNvSpPr>
          <p:nvPr/>
        </p:nvSpPr>
        <p:spPr>
          <a:xfrm>
            <a:off x="581464" y="370023"/>
            <a:ext cx="6237549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>
                <a:solidFill>
                  <a:srgbClr val="1E2F4D"/>
                </a:solidFill>
                <a:latin typeface="Calibri"/>
              </a:rPr>
              <a:t>The </a:t>
            </a:r>
            <a:r>
              <a:rPr lang="en-US" sz="3400" i="1" dirty="0" smtClean="0">
                <a:solidFill>
                  <a:srgbClr val="1E2F4D"/>
                </a:solidFill>
                <a:latin typeface="Calibri"/>
              </a:rPr>
              <a:t>Economic </a:t>
            </a:r>
            <a:r>
              <a:rPr lang="en-US" sz="3400" i="1" dirty="0">
                <a:solidFill>
                  <a:srgbClr val="1E2F4D"/>
                </a:solidFill>
                <a:latin typeface="Calibri"/>
              </a:rPr>
              <a:t>Census (EC)</a:t>
            </a:r>
            <a:endParaRPr lang="en-US" sz="3200" i="1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600" dirty="0"/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800"/>
              </a:spcAft>
              <a:buNone/>
            </a:pPr>
            <a:endParaRPr lang="en-US" sz="1600" dirty="0">
              <a:solidFill>
                <a:srgbClr val="5E8EB4"/>
              </a:solidFill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solidFill>
                <a:srgbClr val="172F4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9368" y="0"/>
            <a:ext cx="4652632" cy="6161826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46" y="2919916"/>
            <a:ext cx="3086683" cy="3070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224" y="100516"/>
            <a:ext cx="4329300" cy="2718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</a:t>
            </a:r>
            <a:r>
              <a:rPr lang="en-US" sz="1050" dirty="0"/>
              <a:t>|  </a:t>
            </a:r>
            <a:r>
              <a:rPr lang="en-US" sz="1050" dirty="0" smtClean="0"/>
              <a:t>5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0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|  6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32" y="181256"/>
            <a:ext cx="5448772" cy="5456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97" y="337121"/>
            <a:ext cx="5387807" cy="5875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083614" y="5779265"/>
            <a:ext cx="4244451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://www.census.gov/programs-surveys/economic-census/about/release-schedules.html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 txBox="1">
            <a:spLocks/>
          </p:cNvSpPr>
          <p:nvPr/>
        </p:nvSpPr>
        <p:spPr>
          <a:xfrm>
            <a:off x="581464" y="370023"/>
            <a:ext cx="8500191" cy="5938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2017 Economic Census GAS Release Resources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</a:t>
            </a:r>
            <a:r>
              <a:rPr lang="en-US" sz="1050" dirty="0"/>
              <a:t>|  </a:t>
            </a:r>
            <a:r>
              <a:rPr lang="en-US" sz="1050" dirty="0" smtClean="0"/>
              <a:t>7</a:t>
            </a:r>
            <a:endParaRPr lang="en-US" sz="105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4" y="2308773"/>
            <a:ext cx="5692633" cy="20118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640" y="4655127"/>
            <a:ext cx="5094101" cy="1118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35509" y="1298327"/>
            <a:ext cx="5434118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www.census.gov/programs-surveys/economic-census/news-updates/releases.html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640" y="963827"/>
            <a:ext cx="5272387" cy="52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 txBox="1">
            <a:spLocks/>
          </p:cNvSpPr>
          <p:nvPr/>
        </p:nvSpPr>
        <p:spPr>
          <a:xfrm>
            <a:off x="581464" y="370023"/>
            <a:ext cx="8144247" cy="5938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Key Changes in the 2017 Economic Census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268627"/>
            <a:ext cx="10515600" cy="4667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Geographic area changes (counties, places, metros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www.census.gov/programs-surveys/economic-census/geographies/change-notes.html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North American Industry Classification System (NAICS)</a:t>
            </a:r>
            <a:r>
              <a:rPr lang="en-US" dirty="0" smtClean="0"/>
              <a:t> </a:t>
            </a:r>
            <a:r>
              <a:rPr lang="en-US" dirty="0" smtClean="0"/>
              <a:t>changes</a:t>
            </a:r>
            <a:endParaRPr lang="en-US" dirty="0" smtClean="0"/>
          </a:p>
          <a:p>
            <a:r>
              <a:rPr lang="en-US" dirty="0" smtClean="0"/>
              <a:t>The New North American Product Classification System (NAPCS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Other changes</a:t>
            </a:r>
          </a:p>
          <a:p>
            <a:pPr lvl="1"/>
            <a:r>
              <a:rPr lang="en-US" dirty="0"/>
              <a:t>Dropped and Changed </a:t>
            </a:r>
            <a:r>
              <a:rPr lang="en-US" dirty="0" smtClean="0"/>
              <a:t>“Miscellaneous Subjects” tables</a:t>
            </a:r>
            <a:endParaRPr lang="en-US" dirty="0"/>
          </a:p>
          <a:p>
            <a:pPr lvl="1"/>
            <a:r>
              <a:rPr lang="en-US" dirty="0" smtClean="0"/>
              <a:t>New Disclosure Rules (and their impacts)</a:t>
            </a:r>
          </a:p>
          <a:p>
            <a:pPr lvl="1"/>
            <a:r>
              <a:rPr lang="en-US" dirty="0" smtClean="0"/>
              <a:t>New Data.census.gov dissemination platform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</a:t>
            </a:r>
            <a:r>
              <a:rPr lang="en-US" sz="1050" dirty="0"/>
              <a:t>|  </a:t>
            </a:r>
            <a:r>
              <a:rPr lang="en-US" sz="1050" dirty="0" smtClean="0"/>
              <a:t>9</a:t>
            </a:r>
            <a:endParaRPr lang="en-US" sz="105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0972" y="5476115"/>
            <a:ext cx="771005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a summary of the key changes, view our </a:t>
            </a:r>
            <a:r>
              <a:rPr lang="en-US" dirty="0"/>
              <a:t>recorded webinar at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www.census.gov/data/academy/webinars/2019/2017-econ-census.html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 txBox="1">
            <a:spLocks/>
          </p:cNvSpPr>
          <p:nvPr/>
        </p:nvSpPr>
        <p:spPr>
          <a:xfrm>
            <a:off x="581464" y="370023"/>
            <a:ext cx="4564468" cy="6514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NAICS Changes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for 2017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0086" y="1449523"/>
            <a:ext cx="11532118" cy="4793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Mining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Manufacturing</a:t>
            </a:r>
          </a:p>
          <a:p>
            <a:r>
              <a:rPr lang="en-US" sz="2400" dirty="0" smtClean="0"/>
              <a:t>Retail Trade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45124" y="5145946"/>
            <a:ext cx="4466462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Visit the NAICS website for more information (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://www.census.gov/eos/www/naics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384" y="1041060"/>
            <a:ext cx="4874728" cy="1729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658" y="2892504"/>
            <a:ext cx="5783395" cy="1825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00" y="3638430"/>
            <a:ext cx="5799945" cy="21589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</a:t>
            </a:r>
            <a:r>
              <a:rPr lang="en-US" sz="1050" dirty="0"/>
              <a:t>|  </a:t>
            </a:r>
            <a:r>
              <a:rPr lang="en-US" sz="1050" dirty="0" smtClean="0"/>
              <a:t>11</a:t>
            </a:r>
            <a:endParaRPr lang="en-US" sz="105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30621" y="3082174"/>
            <a:ext cx="3756037" cy="51963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6" y="4125962"/>
            <a:ext cx="7422523" cy="1684166"/>
          </a:xfrm>
          <a:prstGeom prst="rect">
            <a:avLst/>
          </a:prstGeom>
        </p:spPr>
      </p:pic>
      <p:sp>
        <p:nvSpPr>
          <p:cNvPr id="8" name="Title 10"/>
          <p:cNvSpPr txBox="1">
            <a:spLocks/>
          </p:cNvSpPr>
          <p:nvPr/>
        </p:nvSpPr>
        <p:spPr>
          <a:xfrm>
            <a:off x="581463" y="126830"/>
            <a:ext cx="5897158" cy="6514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NAICS Changes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for 2017 (cont.)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0086" y="1449523"/>
            <a:ext cx="11532118" cy="4793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Information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Real </a:t>
            </a:r>
            <a:r>
              <a:rPr lang="en-US" sz="2400" dirty="0"/>
              <a:t>Estate &amp; Rental &amp; </a:t>
            </a:r>
            <a:r>
              <a:rPr lang="en-US" sz="2400" dirty="0" smtClean="0"/>
              <a:t>Leasing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Professional</a:t>
            </a:r>
            <a:r>
              <a:rPr lang="en-US" sz="2400" dirty="0"/>
              <a:t>, Scientific, and Technical Services</a:t>
            </a:r>
          </a:p>
          <a:p>
            <a:pPr lvl="1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05" y="736834"/>
            <a:ext cx="6523097" cy="193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696" y="2751756"/>
            <a:ext cx="5359091" cy="2043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AZ SDC  </a:t>
            </a:r>
            <a:r>
              <a:rPr lang="en-US" sz="1050" dirty="0"/>
              <a:t>webinar | </a:t>
            </a:r>
            <a:r>
              <a:rPr lang="en-US" sz="1050" dirty="0" smtClean="0"/>
              <a:t>Sept 2020 </a:t>
            </a:r>
            <a:r>
              <a:rPr lang="en-US" sz="1050" dirty="0"/>
              <a:t>|  </a:t>
            </a:r>
            <a:r>
              <a:rPr lang="en-US" sz="1050" baseline="0" dirty="0" smtClean="0">
                <a:latin typeface="+mn-lt"/>
              </a:rPr>
              <a:t>12</a:t>
            </a:r>
            <a:endParaRPr lang="en-US" sz="1050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372" y="3042705"/>
            <a:ext cx="2305324" cy="23887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9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Logo Template 8-15-2019" id="{3FFBC4BD-9825-41E2-B05C-4B985CAA0F8A}" vid="{D869993E-6812-4EA8-B405-EA237542C557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Widescreen Template" id="{8196AB31-EAC9-43A6-AB09-884533ACEA3D}" vid="{AEF36F8B-787C-4517-817E-50F3CC1D1B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E28DCF60A55469A767A693C98DF30" ma:contentTypeVersion="10" ma:contentTypeDescription="Create a new document." ma:contentTypeScope="" ma:versionID="e0bc40e4f4f12f4dceb063310c90ada6">
  <xsd:schema xmlns:xsd="http://www.w3.org/2001/XMLSchema" xmlns:xs="http://www.w3.org/2001/XMLSchema" xmlns:p="http://schemas.microsoft.com/office/2006/metadata/properties" xmlns:ns3="caecc2cd-c125-47bb-b7d8-61f5602bf9df" xmlns:ns4="f42af4b1-c551-450a-9f89-76df0847d194" targetNamespace="http://schemas.microsoft.com/office/2006/metadata/properties" ma:root="true" ma:fieldsID="15f19969dc6852ee092a94684074bc51" ns3:_="" ns4:_="">
    <xsd:import namespace="caecc2cd-c125-47bb-b7d8-61f5602bf9df"/>
    <xsd:import namespace="f42af4b1-c551-450a-9f89-76df0847d1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cc2cd-c125-47bb-b7d8-61f5602bf9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af4b1-c551-450a-9f89-76df0847d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3EECA-45CF-4896-985C-C04416334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cc2cd-c125-47bb-b7d8-61f5602bf9df"/>
    <ds:schemaRef ds:uri="f42af4b1-c551-450a-9f89-76df0847d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9D7FDE-784D-4DEC-B49C-6F84CF51374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aecc2cd-c125-47bb-b7d8-61f5602bf9df"/>
    <ds:schemaRef ds:uri="http://purl.org/dc/elements/1.1/"/>
    <ds:schemaRef ds:uri="http://schemas.microsoft.com/office/2006/metadata/properties"/>
    <ds:schemaRef ds:uri="f42af4b1-c551-450a-9f89-76df0847d19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ABB135-AD88-424B-A70F-93719B4573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Standard Logo Template 8-15-2019</Template>
  <TotalTime>3412</TotalTime>
  <Words>1170</Words>
  <Application>Microsoft Office PowerPoint</Application>
  <PresentationFormat>Widescreen</PresentationFormat>
  <Paragraphs>170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.AppleSystemUIFont</vt:lpstr>
      <vt:lpstr>Arial</vt:lpstr>
      <vt:lpstr>Calibri</vt:lpstr>
      <vt:lpstr>Calibri Light</vt:lpstr>
      <vt:lpstr>Gotham Book</vt:lpstr>
      <vt:lpstr>Gotham Medium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 Grundy (CENSUS/GTMD FED)</dc:creator>
  <cp:lastModifiedBy>Andrew W Hait (CENSUS/EMD FED)</cp:lastModifiedBy>
  <cp:revision>328</cp:revision>
  <cp:lastPrinted>2020-02-27T16:27:52Z</cp:lastPrinted>
  <dcterms:created xsi:type="dcterms:W3CDTF">2019-08-21T15:21:53Z</dcterms:created>
  <dcterms:modified xsi:type="dcterms:W3CDTF">2020-09-14T11:51:58Z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0x01010019FE28DCF60A55469A767A693C98DF30</vt:lpwstr>
  </property>
</Properties>
</file>