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4"/>
  </p:notesMasterIdLst>
  <p:handoutMasterIdLst>
    <p:handoutMasterId r:id="rId35"/>
  </p:handoutMasterIdLst>
  <p:sldIdLst>
    <p:sldId id="259" r:id="rId5"/>
    <p:sldId id="283" r:id="rId6"/>
    <p:sldId id="277" r:id="rId7"/>
    <p:sldId id="278" r:id="rId8"/>
    <p:sldId id="284" r:id="rId9"/>
    <p:sldId id="274" r:id="rId10"/>
    <p:sldId id="285" r:id="rId11"/>
    <p:sldId id="311" r:id="rId12"/>
    <p:sldId id="312" r:id="rId13"/>
    <p:sldId id="2143030154" r:id="rId14"/>
    <p:sldId id="276" r:id="rId15"/>
    <p:sldId id="288" r:id="rId16"/>
    <p:sldId id="299" r:id="rId17"/>
    <p:sldId id="301" r:id="rId18"/>
    <p:sldId id="300" r:id="rId19"/>
    <p:sldId id="2147309615" r:id="rId20"/>
    <p:sldId id="2147309468" r:id="rId21"/>
    <p:sldId id="2147309614" r:id="rId22"/>
    <p:sldId id="2147309609" r:id="rId23"/>
    <p:sldId id="2143030853" r:id="rId24"/>
    <p:sldId id="2147309471" r:id="rId25"/>
    <p:sldId id="2143030152" r:id="rId26"/>
    <p:sldId id="2143030150" r:id="rId27"/>
    <p:sldId id="2143030173" r:id="rId28"/>
    <p:sldId id="2143029993" r:id="rId29"/>
    <p:sldId id="324" r:id="rId30"/>
    <p:sldId id="2147309617" r:id="rId31"/>
    <p:sldId id="293" r:id="rId32"/>
    <p:sldId id="895" r:id="rId33"/>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AD"/>
    <a:srgbClr val="ECECEB"/>
    <a:srgbClr val="0A3161"/>
    <a:srgbClr val="61913D"/>
    <a:srgbClr val="009FDA"/>
    <a:srgbClr val="009BDF"/>
    <a:srgbClr val="00599C"/>
    <a:srgbClr val="B31942"/>
    <a:srgbClr val="E7E6E6"/>
    <a:srgbClr val="8F2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76" autoAdjust="0"/>
    <p:restoredTop sz="51081" autoAdjust="0"/>
  </p:normalViewPr>
  <p:slideViewPr>
    <p:cSldViewPr snapToGrid="0" snapToObjects="1">
      <p:cViewPr varScale="1">
        <p:scale>
          <a:sx n="128" d="100"/>
          <a:sy n="128" d="100"/>
        </p:scale>
        <p:origin x="800" y="68"/>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54" d="100"/>
          <a:sy n="154" d="100"/>
        </p:scale>
        <p:origin x="404" y="-5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FF3734-841F-424C-B18C-44186F4BCBF1}" type="datetimeFigureOut">
              <a:rPr lang="en-US" smtClean="0"/>
              <a:t>1/31/2024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150A5-5F0E-3742-8500-A40C98495B92}" type="slidenum">
              <a:rPr lang="en-US" smtClean="0"/>
              <a:t>‹#›</a:t>
            </a:fld>
            <a:endParaRPr lang="en-US"/>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9CF1-8D23-A44D-BA94-00A0F831414A}" type="datetimeFigureOut">
              <a:rPr lang="en-US" smtClean="0"/>
              <a:t>1/31/2024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21C9-9A53-B447-BED6-8A1239BBCD0B}" type="slidenum">
              <a:rPr lang="en-US" smtClean="0"/>
              <a:t>‹#›</a:t>
            </a:fld>
            <a:endParaRPr lang="en-US"/>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rs.gov/Businesses/Small-Businesses-&amp;-Self-Employed/Starting-a-Busine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rs.gov/uac"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irs.gov/uac/IRS-Releases-the-Dirty-Dozen-Tax-Scams-for-2012" TargetMode="External"/><Relationship Id="rId4" Type="http://schemas.openxmlformats.org/officeDocument/2006/relationships/hyperlink" Target="http://www.irs.gov/Businesses/Small-Businesses-&amp;-Self-Employed/Tax-Scams-How-to-Report-The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rs.gov/ippi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rs.gov/paym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rs.gov/forms-pubs/about-publication-587"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hyperlink" Target="https://www.irs.gov/publications/p46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rs.gov/Individuals/Now-you-can-buy-U.S.-Series-I-Savings-Bonds-with-your-tax-refund-for-anyon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irs.gov/uac/Electronic-Payment-Options-Home-Pag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newsroom/how-to-know-its-really-the-irs-calling-or-knocking-on-your-door-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rs.gov/uac/new-irs-tool-can-help-you-find-a-tax-prepar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rs.gov/tax-professionals/choosing-a-tax-profession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E117ED1-8F5E-43F3-AA67-B405530A74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123D56-39CA-4EE8-A66E-B28853D8BB4D}" type="slidenum">
              <a:rPr lang="en-GB" altLang="en-US" smtClean="0"/>
              <a:pPr>
                <a:spcBef>
                  <a:spcPct val="0"/>
                </a:spcBef>
              </a:pPr>
              <a:t>1</a:t>
            </a:fld>
            <a:endParaRPr lang="en-GB" altLang="en-US"/>
          </a:p>
        </p:txBody>
      </p:sp>
      <p:sp>
        <p:nvSpPr>
          <p:cNvPr id="11267" name="Rectangle 2">
            <a:extLst>
              <a:ext uri="{FF2B5EF4-FFF2-40B4-BE49-F238E27FC236}">
                <a16:creationId xmlns:a16="http://schemas.microsoft.com/office/drawing/2014/main" id="{5916B4F7-1643-4B9B-AD7F-8D5C49B35E55}"/>
              </a:ext>
            </a:extLst>
          </p:cNvPr>
          <p:cNvSpPr>
            <a:spLocks noGrp="1" noRot="1" noChangeAspect="1" noChangeArrowheads="1" noTextEdit="1"/>
          </p:cNvSpPr>
          <p:nvPr>
            <p:ph type="sldImg"/>
          </p:nvPr>
        </p:nvSpPr>
        <p:spPr>
          <a:xfrm>
            <a:off x="1360488" y="377825"/>
            <a:ext cx="4114800" cy="3086100"/>
          </a:xfrm>
          <a:ln/>
        </p:spPr>
      </p:sp>
      <p:sp>
        <p:nvSpPr>
          <p:cNvPr id="11268" name="Rectangle 3">
            <a:extLst>
              <a:ext uri="{FF2B5EF4-FFF2-40B4-BE49-F238E27FC236}">
                <a16:creationId xmlns:a16="http://schemas.microsoft.com/office/drawing/2014/main" id="{E1911A0A-6C79-4743-8641-4B57B5B265E9}"/>
              </a:ext>
            </a:extLst>
          </p:cNvPr>
          <p:cNvSpPr>
            <a:spLocks noGrp="1" noChangeArrowheads="1"/>
          </p:cNvSpPr>
          <p:nvPr>
            <p:ph type="body" idx="1"/>
          </p:nvPr>
        </p:nvSpPr>
        <p:spPr>
          <a:xfrm>
            <a:off x="162339" y="3630957"/>
            <a:ext cx="6533322" cy="51352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latin typeface="Arial" panose="020B0604020202020204" pitchFamily="34" charset="0"/>
              </a:rPr>
              <a:t>Good morning everyone. On behalf of IRS, I would like to thank you for inviting me to share information with you today. </a:t>
            </a:r>
          </a:p>
          <a:p>
            <a:pPr eaLnBrk="1" hangingPunct="1"/>
            <a:endParaRPr lang="en-US" altLang="en-US" b="1" dirty="0">
              <a:latin typeface="Arial" panose="020B0604020202020204" pitchFamily="34" charset="0"/>
            </a:endParaRPr>
          </a:p>
          <a:p>
            <a:pPr eaLnBrk="1" hangingPunct="1"/>
            <a:r>
              <a:rPr lang="en-US" altLang="en-US" dirty="0">
                <a:latin typeface="Arial" panose="020B0604020202020204" pitchFamily="34" charset="0"/>
              </a:rPr>
              <a:t>My name is Lisa Novack and I am a Sr. Stakeholder Liaison with the Communication and Liaison Division within the IRS.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 little about myself…I have been with IRS since 1987, starting as a Tax Auditor and eventually getting into education and outreach around 2001</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a small business owner, there is a lot for you to know…not only tax rules but you have to be aware of other guidance as well, So it’s good to review the basics, even if you have a tax preparer or someone assisting you.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it’s important to ensure that you’re filing taxes correctly, not only to ensure that you only pay taxes on what you’re required to but you also want to reflect an accurate picture of your finances on your tax return, especially if you’re seeking financing, either for personal or business.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 today, I’d like to share some information about how to avoid some common tax pitfalls that small business makes and I’ll also share some helpful resources with you that you can refer to later. And since we just kicked off the new filing season, I wanted to share some of the newest messaging with you that might be helpful to you as you get ready to file.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It’s important for you to know where to go to get the latest, greatest information, rather than listening to your neighbor Bob and doing things the way he does it. </a:t>
            </a:r>
            <a:r>
              <a:rPr lang="en-US" altLang="en-US" dirty="0">
                <a:latin typeface="Arial" panose="020B0604020202020204" pitchFamily="34" charset="0"/>
                <a:sym typeface="Wingdings" panose="05000000000000000000" pitchFamily="2" charset="2"/>
              </a:rPr>
              <a:t></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hope you will find this presentation both helpful and informative. </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98425"/>
            <a:ext cx="3622675" cy="2717800"/>
          </a:xfrm>
        </p:spPr>
      </p:sp>
      <p:sp>
        <p:nvSpPr>
          <p:cNvPr id="3" name="Notes Placeholder 2"/>
          <p:cNvSpPr>
            <a:spLocks noGrp="1"/>
          </p:cNvSpPr>
          <p:nvPr>
            <p:ph type="body" idx="1"/>
          </p:nvPr>
        </p:nvSpPr>
        <p:spPr>
          <a:xfrm>
            <a:off x="282871" y="2833479"/>
            <a:ext cx="6486320" cy="5952711"/>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You don’t need to be a “tax expert” to run your business, but you do need some tax basics to educate yourself</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Check out our web site, at IRS.gov.  Just type in the keyword “Business” </a:t>
            </a:r>
            <a:r>
              <a:rPr lang="en-US" altLang="en-US" b="1" dirty="0">
                <a:solidFill>
                  <a:prstClr val="black"/>
                </a:solidFill>
                <a:latin typeface="Arial" panose="020B0604020202020204" pitchFamily="34" charset="0"/>
              </a:rPr>
              <a:t>and you can navigate to the Tax Information for Business page and locate all this great info.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It has a comprehensive list of helpful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publications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small businesses and other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small business tools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 the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Small Business and Self-Employed Center web page</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 Small Business and Self-Employed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Tax Center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has information on taxes, recordkeeping, accounting practices, completing federal business and employment tax returns, and meeting other federal tax obligations.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if you are just starting a business, a good place to begin is the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Starting a Business</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page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on IRS.gov.</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IRS Video Portal site</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will give you the information you need to stay tax compliant.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Also, </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bookmark our Online Learning and Educational Products page where you can choose products such as the Tax Calendar desktop tool and view videos on a variety of topics, to help you learn more about business taxes on your own time and at your own pace. You </a:t>
            </a:r>
            <a:r>
              <a:rPr kumimoji="0" lang="en-US"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cn</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even access the Virtual Small Business Tax Workshop from here</a:t>
            </a:r>
          </a:p>
        </p:txBody>
      </p:sp>
      <p:sp>
        <p:nvSpPr>
          <p:cNvPr id="4" name="Slide Number Placeholder 3"/>
          <p:cNvSpPr>
            <a:spLocks noGrp="1"/>
          </p:cNvSpPr>
          <p:nvPr>
            <p:ph type="sldNum" sz="quarter" idx="5"/>
          </p:nvPr>
        </p:nvSpPr>
        <p:spPr/>
        <p:txBody>
          <a:bodyPr/>
          <a:lstStyle/>
          <a:p>
            <a:fld id="{B5A621C9-9A53-B447-BED6-8A1239BBCD0B}" type="slidenum">
              <a:rPr lang="en-US" smtClean="0"/>
              <a:t>10</a:t>
            </a:fld>
            <a:endParaRPr lang="en-US"/>
          </a:p>
        </p:txBody>
      </p:sp>
    </p:spTree>
    <p:extLst>
      <p:ext uri="{BB962C8B-B14F-4D97-AF65-F5344CB8AC3E}">
        <p14:creationId xmlns:p14="http://schemas.microsoft.com/office/powerpoint/2010/main" val="259226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3787681-A351-4A1D-A8B0-0D186EBCE0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CA69A2-C28E-4659-8812-9928E61139DC}" type="slidenum">
              <a:rPr lang="en-GB" altLang="en-US" smtClean="0"/>
              <a:pPr>
                <a:spcBef>
                  <a:spcPct val="0"/>
                </a:spcBef>
              </a:pPr>
              <a:t>11</a:t>
            </a:fld>
            <a:endParaRPr lang="en-GB" altLang="en-US"/>
          </a:p>
        </p:txBody>
      </p:sp>
      <p:sp>
        <p:nvSpPr>
          <p:cNvPr id="31747" name="Rectangle 2">
            <a:extLst>
              <a:ext uri="{FF2B5EF4-FFF2-40B4-BE49-F238E27FC236}">
                <a16:creationId xmlns:a16="http://schemas.microsoft.com/office/drawing/2014/main" id="{67FD56D3-6E15-4927-AFD8-83823C7D3D1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DE80E97-EBC9-4C3D-B8FF-C91E677EFB9E}"/>
              </a:ext>
            </a:extLst>
          </p:cNvPr>
          <p:cNvSpPr>
            <a:spLocks noGrp="1" noChangeArrowheads="1"/>
          </p:cNvSpPr>
          <p:nvPr>
            <p:ph type="body" idx="1"/>
          </p:nvPr>
        </p:nvSpPr>
        <p:spPr>
          <a:xfrm>
            <a:off x="701675" y="4287838"/>
            <a:ext cx="5827713" cy="4311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We have more tips and information on IRS.gov to help you plan, claim loses and get assistance from us that you can look at anytime you need to.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Here are some of our top recommendations for </a:t>
            </a:r>
            <a:r>
              <a:rPr lang="en-US" altLang="en-US" b="1" dirty="0">
                <a:latin typeface="Arial" panose="020B0604020202020204" pitchFamily="34" charset="0"/>
              </a:rPr>
              <a:t>resources</a:t>
            </a:r>
            <a:r>
              <a:rPr lang="en-US" altLang="en-US" dirty="0">
                <a:latin typeface="Arial" panose="020B0604020202020204" pitchFamily="34" charset="0"/>
              </a:rPr>
              <a:t> for you to review:  </a:t>
            </a:r>
            <a:endParaRPr lang="en-US" altLang="en-US" b="1" u="sng" dirty="0">
              <a:latin typeface="Arial" panose="020B0604020202020204" pitchFamily="34" charset="0"/>
            </a:endParaRPr>
          </a:p>
          <a:p>
            <a:pPr eaLnBrk="1" hangingPunct="1"/>
            <a:endParaRPr lang="en-US" altLang="en-US" b="1" u="sng" dirty="0">
              <a:latin typeface="Arial" panose="020B0604020202020204" pitchFamily="34" charset="0"/>
            </a:endParaRPr>
          </a:p>
          <a:p>
            <a:pPr eaLnBrk="1" hangingPunct="1"/>
            <a:r>
              <a:rPr lang="en-US" altLang="en-US" dirty="0">
                <a:latin typeface="Arial" panose="020B0604020202020204" pitchFamily="34" charset="0"/>
              </a:rPr>
              <a:t>Publication 583 – Recordkeeping</a:t>
            </a:r>
          </a:p>
          <a:p>
            <a:pPr eaLnBrk="1" hangingPunct="1"/>
            <a:r>
              <a:rPr lang="en-US" altLang="en-US" dirty="0">
                <a:latin typeface="Arial" panose="020B0604020202020204" pitchFamily="34" charset="0"/>
              </a:rPr>
              <a:t>Publication 525 – Taxable and Nontaxable Income</a:t>
            </a:r>
          </a:p>
          <a:p>
            <a:pPr eaLnBrk="1" hangingPunct="1"/>
            <a:r>
              <a:rPr lang="en-US" altLang="en-US" dirty="0">
                <a:latin typeface="Arial" panose="020B0604020202020204" pitchFamily="34" charset="0"/>
              </a:rPr>
              <a:t>Publication 587 – Business Use of Your Home</a:t>
            </a:r>
          </a:p>
          <a:p>
            <a:pPr eaLnBrk="1" hangingPunct="1"/>
            <a:r>
              <a:rPr lang="en-US" altLang="en-US" dirty="0">
                <a:latin typeface="Arial" panose="020B0604020202020204" pitchFamily="34" charset="0"/>
              </a:rPr>
              <a:t>Pub 463 has info on a variety of topics, including the Standard Mileage rates (</a:t>
            </a:r>
            <a:r>
              <a:rPr lang="en-US" altLang="en-US" dirty="0">
                <a:latin typeface="Arial" panose="020B0604020202020204" pitchFamily="34" charset="0"/>
                <a:hlinkClick r:id="rId3"/>
              </a:rPr>
              <a:t>http://www.irs.gov/uac</a:t>
            </a:r>
            <a:r>
              <a:rPr lang="en-US" altLang="en-US" dirty="0">
                <a:latin typeface="Arial" panose="020B0604020202020204" pitchFamily="34" charset="0"/>
              </a:rPr>
              <a:t>) and information about entertainment.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these particular pages on IRS.gov;</a:t>
            </a:r>
          </a:p>
          <a:p>
            <a:pPr eaLnBrk="1" hangingPunct="1"/>
            <a:r>
              <a:rPr lang="en-US" altLang="en-US" dirty="0">
                <a:latin typeface="Arial" panose="020B0604020202020204" pitchFamily="34" charset="0"/>
                <a:hlinkClick r:id="rId4"/>
              </a:rPr>
              <a:t>Tax Scams — How to Recognize and Avoid Them</a:t>
            </a:r>
            <a:r>
              <a:rPr lang="en-US" altLang="en-US" dirty="0">
                <a:latin typeface="Arial" panose="020B0604020202020204" pitchFamily="34" charset="0"/>
              </a:rPr>
              <a:t> </a:t>
            </a:r>
          </a:p>
          <a:p>
            <a:pPr eaLnBrk="1" hangingPunct="1"/>
            <a:r>
              <a:rPr lang="en-US" altLang="en-US" dirty="0">
                <a:latin typeface="Arial" panose="020B0604020202020204" pitchFamily="34" charset="0"/>
                <a:hlinkClick r:id="rId5"/>
              </a:rPr>
              <a:t>IRS Releases the Dirty Dozen Tax Scams for 2012</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Tax booklets are also available at IRS.gov or by calling 800-TAX-FORM (800-829-3676)</a:t>
            </a:r>
          </a:p>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843" y="4400550"/>
            <a:ext cx="5602357" cy="4564546"/>
          </a:xfrm>
        </p:spPr>
        <p:txBody>
          <a:bodyPr/>
          <a:lstStyle/>
          <a:p>
            <a:r>
              <a:rPr lang="en-US" sz="1600" b="1" dirty="0">
                <a:latin typeface="Arial" panose="020B0604020202020204" pitchFamily="34" charset="0"/>
                <a:cs typeface="Arial" panose="020B0604020202020204" pitchFamily="34" charset="0"/>
              </a:rPr>
              <a:t>Time for a little test for you</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True or False</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 business owner can decide whether to treat a worker as an employee (and withhold taxes) or as an independent contractor.</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Answer: False. Classification of workers depends upon a number of different factors that must be addressed.</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This is another area where there seems to be a lot of misunderstanding. So if you have or plan to hire workers, you’ll want to make sure to classify them correctly.</a:t>
            </a:r>
          </a:p>
        </p:txBody>
      </p:sp>
      <p:sp>
        <p:nvSpPr>
          <p:cNvPr id="4" name="Slide Number Placeholder 3"/>
          <p:cNvSpPr>
            <a:spLocks noGrp="1"/>
          </p:cNvSpPr>
          <p:nvPr>
            <p:ph type="sldNum" sz="quarter" idx="5"/>
          </p:nvPr>
        </p:nvSpPr>
        <p:spPr/>
        <p:txBody>
          <a:bodyPr/>
          <a:lstStyle/>
          <a:p>
            <a:fld id="{B5A621C9-9A53-B447-BED6-8A1239BBCD0B}" type="slidenum">
              <a:rPr lang="en-US" smtClean="0"/>
              <a:t>12</a:t>
            </a:fld>
            <a:endParaRPr lang="en-US"/>
          </a:p>
        </p:txBody>
      </p:sp>
    </p:spTree>
    <p:extLst>
      <p:ext uri="{BB962C8B-B14F-4D97-AF65-F5344CB8AC3E}">
        <p14:creationId xmlns:p14="http://schemas.microsoft.com/office/powerpoint/2010/main" val="113406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215900"/>
            <a:ext cx="3603625" cy="2703513"/>
          </a:xfrm>
        </p:spPr>
      </p:sp>
      <p:sp>
        <p:nvSpPr>
          <p:cNvPr id="3" name="Notes Placeholder 2"/>
          <p:cNvSpPr>
            <a:spLocks noGrp="1"/>
          </p:cNvSpPr>
          <p:nvPr>
            <p:ph type="body" idx="1"/>
          </p:nvPr>
        </p:nvSpPr>
        <p:spPr>
          <a:xfrm>
            <a:off x="318053" y="3081499"/>
            <a:ext cx="6334538" cy="5544448"/>
          </a:xfrm>
        </p:spPr>
        <p:txBody>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If a worker is an employee, then the employer is responsible for withholding income tax and the employee’s portion of Social Security and Medicare tax from amounts paid to the worker.  The employer is also responsible for paying over to the IRS the employer’s portion of Social Security and Medicare tax, as well as paying the Federal Unemployment Tax.  </a:t>
            </a: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On the other hand, the business is not responsible for any payroll taxes for independent contractors.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Many companies believe that they can choose whether to treat any given worker as an employee or independent contractor.  However,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there are laws which determine whether the worker is an employee or an independent contractor.  So the first step is to properly classify the worker.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screen shows you a picture of our Publication 1779, Independent Contractor or Employee.  The information we are covering is discussed in the publication, as well as on the IRS web site,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links to both the publication and the web pages are on the Resources slide at the end of this topic.</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5A621C9-9A53-B447-BED6-8A1239BBCD0B}" type="slidenum">
              <a:rPr lang="en-US" smtClean="0"/>
              <a:t>13</a:t>
            </a:fld>
            <a:endParaRPr lang="en-US"/>
          </a:p>
        </p:txBody>
      </p:sp>
    </p:spTree>
    <p:extLst>
      <p:ext uri="{BB962C8B-B14F-4D97-AF65-F5344CB8AC3E}">
        <p14:creationId xmlns:p14="http://schemas.microsoft.com/office/powerpoint/2010/main" val="56997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88900"/>
            <a:ext cx="3281362" cy="2460625"/>
          </a:xfrm>
        </p:spPr>
      </p:sp>
      <p:sp>
        <p:nvSpPr>
          <p:cNvPr id="3" name="Notes Placeholder 2"/>
          <p:cNvSpPr>
            <a:spLocks noGrp="1"/>
          </p:cNvSpPr>
          <p:nvPr>
            <p:ph type="body" idx="1"/>
          </p:nvPr>
        </p:nvSpPr>
        <p:spPr>
          <a:xfrm>
            <a:off x="262467" y="2662767"/>
            <a:ext cx="6303433" cy="6275824"/>
          </a:xfrm>
        </p:spPr>
        <p:txBody>
          <a:bodyPr/>
          <a:lstStyle/>
          <a:p>
            <a:pPr eaLnBrk="1" fontAlgn="auto" hangingPunct="1">
              <a:spcBef>
                <a:spcPts val="0"/>
              </a:spcBef>
              <a:spcAft>
                <a:spcPts val="0"/>
              </a:spcAft>
              <a:defRPr/>
            </a:pPr>
            <a:r>
              <a:rPr lang="en-US" u="sng" dirty="0">
                <a:latin typeface="Arial" panose="020B0604020202020204" pitchFamily="34" charset="0"/>
                <a:cs typeface="Arial" panose="020B0604020202020204" pitchFamily="34" charset="0"/>
              </a:rPr>
              <a:t>Employee vs. Independent Contractor</a:t>
            </a: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b="1" dirty="0">
                <a:solidFill>
                  <a:prstClr val="black"/>
                </a:solidFill>
                <a:latin typeface="Arial" panose="020B0604020202020204" pitchFamily="34" charset="0"/>
                <a:cs typeface="Arial" panose="020B0604020202020204" pitchFamily="34" charset="0"/>
              </a:rPr>
              <a:t>To determine whether an individual is an employee or an independent contractor under the common law, the relationship of the worker and the business must be examined. </a:t>
            </a:r>
          </a:p>
          <a:p>
            <a:pPr eaLnBrk="1" fontAlgn="auto" hangingPunct="1">
              <a:spcBef>
                <a:spcPts val="0"/>
              </a:spcBef>
              <a:spcAft>
                <a:spcPts val="0"/>
              </a:spcAft>
              <a:defRPr/>
            </a:pPr>
            <a:endParaRPr lang="en-US" altLang="en-US" b="1"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dirty="0">
                <a:solidFill>
                  <a:prstClr val="black"/>
                </a:solidFill>
                <a:latin typeface="Arial" panose="020B0604020202020204" pitchFamily="34" charset="0"/>
                <a:cs typeface="Arial" panose="020B0604020202020204" pitchFamily="34" charset="0"/>
              </a:rPr>
              <a:t>In any employee-independent contractor determination, </a:t>
            </a:r>
            <a:r>
              <a:rPr lang="en-US" altLang="en-US" b="1" dirty="0">
                <a:solidFill>
                  <a:prstClr val="black"/>
                </a:solidFill>
                <a:latin typeface="Arial" panose="020B0604020202020204" pitchFamily="34" charset="0"/>
                <a:cs typeface="Arial" panose="020B0604020202020204" pitchFamily="34" charset="0"/>
              </a:rPr>
              <a:t>You need to consider all information that provides evidence of the degree of control and the degree of independence must be considered.  (Not just one or two factors)</a:t>
            </a:r>
          </a:p>
          <a:p>
            <a:pPr eaLnBrk="1" fontAlgn="auto" hangingPunct="1">
              <a:spcBef>
                <a:spcPts val="0"/>
              </a:spcBef>
              <a:spcAft>
                <a:spcPts val="0"/>
              </a:spcAft>
              <a:defRPr/>
            </a:pPr>
            <a:endParaRPr lang="en-US" altLang="en-US"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dirty="0">
                <a:solidFill>
                  <a:prstClr val="black"/>
                </a:solidFill>
                <a:latin typeface="Arial" panose="020B0604020202020204" pitchFamily="34" charset="0"/>
                <a:cs typeface="Arial" panose="020B0604020202020204" pitchFamily="34" charset="0"/>
              </a:rPr>
              <a:t>Facts that provide evidence of the degree of control and independence </a:t>
            </a:r>
            <a:r>
              <a:rPr lang="en-US" altLang="en-US" b="1" dirty="0">
                <a:solidFill>
                  <a:prstClr val="black"/>
                </a:solidFill>
                <a:latin typeface="Arial" panose="020B0604020202020204" pitchFamily="34" charset="0"/>
                <a:cs typeface="Arial" panose="020B0604020202020204" pitchFamily="34" charset="0"/>
              </a:rPr>
              <a:t>fall into three categories of evidence: </a:t>
            </a:r>
          </a:p>
          <a:p>
            <a:pPr marL="628650" lvl="1" indent="-171450">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behavioral control,</a:t>
            </a:r>
          </a:p>
          <a:p>
            <a:pPr marL="628650" lvl="1" indent="-171450">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financial control, and the </a:t>
            </a:r>
          </a:p>
          <a:p>
            <a:pPr marL="628650" lvl="1" indent="-171450">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type of relationship of the parties. </a:t>
            </a:r>
          </a:p>
          <a:p>
            <a:pPr eaLnBrk="1" fontAlgn="auto" hangingPunct="1">
              <a:spcBef>
                <a:spcPts val="0"/>
              </a:spcBef>
              <a:spcAft>
                <a:spcPts val="0"/>
              </a:spcAft>
              <a:defRPr/>
            </a:pPr>
            <a:endParaRPr lang="en-US" altLang="en-US"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dirty="0">
                <a:solidFill>
                  <a:prstClr val="black"/>
                </a:solidFill>
                <a:latin typeface="Arial" panose="020B0604020202020204" pitchFamily="34" charset="0"/>
                <a:cs typeface="Arial" panose="020B0604020202020204" pitchFamily="34" charset="0"/>
              </a:rPr>
              <a:t>To decide whether the business is exercising the type of control that would classify the worker as an employee (rather than an independent contractor), look at facts in these three categories of evidence:  </a:t>
            </a:r>
          </a:p>
          <a:p>
            <a:pPr eaLnBrk="1" fontAlgn="auto" hangingPunct="1">
              <a:spcBef>
                <a:spcPts val="0"/>
              </a:spcBef>
              <a:spcAft>
                <a:spcPts val="0"/>
              </a:spcAft>
              <a:defRPr/>
            </a:pPr>
            <a:endParaRPr lang="en-US" altLang="en-US" dirty="0">
              <a:solidFill>
                <a:prstClr val="black"/>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Behavioral Control: Does the business control or have the right to control what the worker does and how the worker performs the services?  </a:t>
            </a:r>
          </a:p>
          <a:p>
            <a:pPr eaLnBrk="1" fontAlgn="auto" hangingPunct="1">
              <a:spcBef>
                <a:spcPts val="0"/>
              </a:spcBef>
              <a:spcAft>
                <a:spcPts val="0"/>
              </a:spcAft>
              <a:defRPr/>
            </a:pPr>
            <a:endParaRPr lang="en-US" altLang="en-US" dirty="0">
              <a:solidFill>
                <a:prstClr val="black"/>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Financial Control: Are the business aspects of the worker’s work controlled by the business? (these include things like how the worker is paid, whether expenses are reimbursed, who provides equipment/tools/supplies, etc.) </a:t>
            </a:r>
          </a:p>
          <a:p>
            <a:pPr marL="628650" lvl="1" indent="-171450">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Could the worker face a loss on the job? </a:t>
            </a:r>
          </a:p>
          <a:p>
            <a:pPr marL="628650" lvl="1" indent="-171450">
              <a:buFont typeface="Arial" panose="020B0604020202020204" pitchFamily="34" charset="0"/>
              <a:buChar char="•"/>
              <a:defRPr/>
            </a:pPr>
            <a:r>
              <a:rPr lang="en-US" altLang="en-US" b="1" dirty="0">
                <a:solidFill>
                  <a:prstClr val="black"/>
                </a:solidFill>
                <a:latin typeface="Arial" panose="020B0604020202020204" pitchFamily="34" charset="0"/>
                <a:cs typeface="Arial" panose="020B0604020202020204" pitchFamily="34" charset="0"/>
              </a:rPr>
              <a:t>DO they hold themselves out for services to others or do they just primarily work for you?</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b="1" dirty="0">
                <a:solidFill>
                  <a:srgbClr val="000000"/>
                </a:solidFill>
                <a:latin typeface="Arial" panose="020B0604020202020204" pitchFamily="34" charset="0"/>
                <a:cs typeface="Arial" panose="020B0604020202020204" pitchFamily="34" charset="0"/>
              </a:rPr>
              <a:t>Type of Relationship: Are there written contracts or employee-type benefits (i.e. pension plan, insurance, vacation pay, etc.)? Will the relationship continue, and is the work performed a key aspect of the business?</a:t>
            </a:r>
            <a:endParaRPr lang="en-US" b="1" dirty="0">
              <a:solidFill>
                <a:srgbClr val="00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14</a:t>
            </a:fld>
            <a:endParaRPr lang="en-US" dirty="0"/>
          </a:p>
        </p:txBody>
      </p:sp>
    </p:spTree>
    <p:extLst>
      <p:ext uri="{BB962C8B-B14F-4D97-AF65-F5344CB8AC3E}">
        <p14:creationId xmlns:p14="http://schemas.microsoft.com/office/powerpoint/2010/main" val="98318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additional resources you can go to for additional information on worker classification.</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latin typeface="Calibri" panose="020F0502020204030204" pitchFamily="34" charset="0"/>
                <a:cs typeface="Times New Roman" panose="02020603050405020304" pitchFamily="18" charset="0"/>
              </a:rPr>
              <a:t>Publication 15-A has some great industry examples </a:t>
            </a:r>
            <a:r>
              <a:rPr lang="en-US" sz="1800" dirty="0">
                <a:latin typeface="Calibri" panose="020F0502020204030204" pitchFamily="34" charset="0"/>
                <a:cs typeface="Times New Roman" panose="02020603050405020304" pitchFamily="18" charset="0"/>
              </a:rPr>
              <a:t>to help make a determination as to worker classification.</a:t>
            </a:r>
          </a:p>
          <a:p>
            <a:endParaRPr lang="en-US" sz="1800" dirty="0">
              <a:latin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The </a:t>
            </a:r>
            <a:r>
              <a:rPr lang="en-US" sz="1800" b="1" dirty="0">
                <a:latin typeface="Calibri" panose="020F0502020204030204" pitchFamily="34" charset="0"/>
                <a:cs typeface="Times New Roman" panose="02020603050405020304" pitchFamily="18" charset="0"/>
              </a:rPr>
              <a:t>second bullet from the bottom actually takes you to real life submissions of Form SS-8 and the outcome. So that is a good resource as well. </a:t>
            </a:r>
          </a:p>
        </p:txBody>
      </p:sp>
      <p:sp>
        <p:nvSpPr>
          <p:cNvPr id="4" name="Slide Number Placeholder 3"/>
          <p:cNvSpPr>
            <a:spLocks noGrp="1"/>
          </p:cNvSpPr>
          <p:nvPr>
            <p:ph type="sldNum" sz="quarter" idx="10"/>
          </p:nvPr>
        </p:nvSpPr>
        <p:spPr/>
        <p:txBody>
          <a:bodyPr/>
          <a:lstStyle/>
          <a:p>
            <a:fld id="{B5A621C9-9A53-B447-BED6-8A1239BBCD0B}" type="slidenum">
              <a:rPr lang="en-US" smtClean="0"/>
              <a:t>15</a:t>
            </a:fld>
            <a:endParaRPr lang="en-US"/>
          </a:p>
        </p:txBody>
      </p:sp>
    </p:spTree>
    <p:extLst>
      <p:ext uri="{BB962C8B-B14F-4D97-AF65-F5344CB8AC3E}">
        <p14:creationId xmlns:p14="http://schemas.microsoft.com/office/powerpoint/2010/main" val="280681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07950"/>
            <a:ext cx="3425825" cy="2568575"/>
          </a:xfrm>
        </p:spPr>
      </p:sp>
      <p:sp>
        <p:nvSpPr>
          <p:cNvPr id="3" name="Notes Placeholder 2"/>
          <p:cNvSpPr>
            <a:spLocks noGrp="1"/>
          </p:cNvSpPr>
          <p:nvPr>
            <p:ph type="body" idx="1"/>
          </p:nvPr>
        </p:nvSpPr>
        <p:spPr>
          <a:xfrm>
            <a:off x="324678" y="2822713"/>
            <a:ext cx="6260272" cy="5862500"/>
          </a:xfrm>
        </p:spPr>
        <p:txBody>
          <a:bodyPr/>
          <a:lstStyle/>
          <a:p>
            <a:pPr algn="l"/>
            <a:r>
              <a:rPr lang="en-US" sz="1400" b="1" dirty="0">
                <a:solidFill>
                  <a:srgbClr val="1B1B1B"/>
                </a:solidFill>
                <a:latin typeface="Arial" panose="020B0604020202020204" pitchFamily="34" charset="0"/>
                <a:cs typeface="Arial" panose="020B0604020202020204" pitchFamily="34" charset="0"/>
              </a:rPr>
              <a:t>How many of you know that you can set up your own account on IRS.gov to access your own information??</a:t>
            </a:r>
          </a:p>
          <a:p>
            <a:pPr algn="l"/>
            <a:endParaRPr lang="en-US" sz="1400" b="1" dirty="0">
              <a:solidFill>
                <a:srgbClr val="1B1B1B"/>
              </a:solidFill>
              <a:latin typeface="Arial" panose="020B0604020202020204" pitchFamily="34" charset="0"/>
              <a:cs typeface="Arial" panose="020B0604020202020204" pitchFamily="34" charset="0"/>
            </a:endParaRPr>
          </a:p>
          <a:p>
            <a:pPr algn="l"/>
            <a:r>
              <a:rPr lang="en-US" sz="1400" b="1" dirty="0">
                <a:solidFill>
                  <a:srgbClr val="1B1B1B"/>
                </a:solidFill>
                <a:latin typeface="Arial" panose="020B0604020202020204" pitchFamily="34" charset="0"/>
                <a:cs typeface="Arial" panose="020B0604020202020204" pitchFamily="34" charset="0"/>
              </a:rPr>
              <a:t>Encourage you to sign up before you may actually need to access. </a:t>
            </a:r>
          </a:p>
          <a:p>
            <a:pPr algn="l"/>
            <a:endParaRPr lang="en-US" sz="1400" b="1" dirty="0">
              <a:solidFill>
                <a:srgbClr val="1B1B1B"/>
              </a:solidFill>
              <a:latin typeface="Arial" panose="020B0604020202020204" pitchFamily="34" charset="0"/>
              <a:cs typeface="Arial" panose="020B0604020202020204" pitchFamily="34" charset="0"/>
            </a:endParaRPr>
          </a:p>
          <a:p>
            <a:pPr algn="l"/>
            <a:r>
              <a:rPr lang="en-US" sz="1400" b="1" dirty="0">
                <a:solidFill>
                  <a:srgbClr val="1B1B1B"/>
                </a:solidFill>
                <a:latin typeface="Arial" panose="020B0604020202020204" pitchFamily="34" charset="0"/>
                <a:cs typeface="Arial" panose="020B0604020202020204" pitchFamily="34" charset="0"/>
              </a:rPr>
              <a:t>ID.me</a:t>
            </a:r>
          </a:p>
          <a:p>
            <a:pPr algn="l"/>
            <a:endParaRPr lang="en-US" sz="1400" b="0" i="0" dirty="0">
              <a:solidFill>
                <a:srgbClr val="1B1B1B"/>
              </a:solidFill>
              <a:effectLst/>
              <a:latin typeface="Arial" panose="020B0604020202020204" pitchFamily="34" charset="0"/>
              <a:cs typeface="Arial" panose="020B0604020202020204" pitchFamily="34" charset="0"/>
            </a:endParaRPr>
          </a:p>
          <a:p>
            <a:pPr algn="l"/>
            <a:r>
              <a:rPr lang="en-US" sz="1400" b="0" i="0" dirty="0">
                <a:solidFill>
                  <a:srgbClr val="1B1B1B"/>
                </a:solidFill>
                <a:effectLst/>
                <a:latin typeface="Arial" panose="020B0604020202020204" pitchFamily="34" charset="0"/>
                <a:cs typeface="Arial" panose="020B0604020202020204" pitchFamily="34" charset="0"/>
              </a:rPr>
              <a:t>There are additional features available to individual taxpayers from their Online Account. Taxpayers can view:</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The amount they owe, updated for the current calendar day</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Their </a:t>
            </a:r>
            <a:r>
              <a:rPr lang="en-US" sz="1400" b="1" i="0" dirty="0">
                <a:solidFill>
                  <a:srgbClr val="1B1B1B"/>
                </a:solidFill>
                <a:effectLst/>
                <a:latin typeface="Arial" panose="020B0604020202020204" pitchFamily="34" charset="0"/>
                <a:cs typeface="Arial" panose="020B0604020202020204" pitchFamily="34" charset="0"/>
              </a:rPr>
              <a:t>balance details by year</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Their </a:t>
            </a:r>
            <a:r>
              <a:rPr lang="en-US" sz="1400" b="1" i="0" dirty="0">
                <a:solidFill>
                  <a:srgbClr val="1B1B1B"/>
                </a:solidFill>
                <a:effectLst/>
                <a:latin typeface="Arial" panose="020B0604020202020204" pitchFamily="34" charset="0"/>
                <a:cs typeface="Arial" panose="020B0604020202020204" pitchFamily="34" charset="0"/>
              </a:rPr>
              <a:t>payment history and any scheduled or pending payments</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Key </a:t>
            </a:r>
            <a:r>
              <a:rPr lang="en-US" sz="1400" b="1" i="0" dirty="0">
                <a:solidFill>
                  <a:srgbClr val="1B1B1B"/>
                </a:solidFill>
                <a:effectLst/>
                <a:latin typeface="Arial" panose="020B0604020202020204" pitchFamily="34" charset="0"/>
                <a:cs typeface="Arial" panose="020B0604020202020204" pitchFamily="34" charset="0"/>
              </a:rPr>
              <a:t>information from their most recent tax return</a:t>
            </a:r>
          </a:p>
          <a:p>
            <a:pPr lvl="1">
              <a:buFont typeface="Arial" panose="020B0604020202020204" pitchFamily="34" charset="0"/>
              <a:buChar char="•"/>
            </a:pPr>
            <a:r>
              <a:rPr lang="en-US" sz="1400" b="1" i="0" dirty="0">
                <a:solidFill>
                  <a:srgbClr val="1B1B1B"/>
                </a:solidFill>
                <a:effectLst/>
                <a:latin typeface="Arial" panose="020B0604020202020204" pitchFamily="34" charset="0"/>
                <a:cs typeface="Arial" panose="020B0604020202020204" pitchFamily="34" charset="0"/>
              </a:rPr>
              <a:t>Payment plan details or request a payment plan</a:t>
            </a:r>
          </a:p>
          <a:p>
            <a:pPr lvl="1">
              <a:buFont typeface="Arial" panose="020B0604020202020204" pitchFamily="34" charset="0"/>
              <a:buChar char="•"/>
            </a:pPr>
            <a:r>
              <a:rPr lang="en-US" sz="1400" b="1" i="0" dirty="0">
                <a:solidFill>
                  <a:srgbClr val="1B1B1B"/>
                </a:solidFill>
                <a:effectLst/>
                <a:latin typeface="Arial" panose="020B0604020202020204" pitchFamily="34" charset="0"/>
                <a:cs typeface="Arial" panose="020B0604020202020204" pitchFamily="34" charset="0"/>
              </a:rPr>
              <a:t>Digital copies of select notices </a:t>
            </a:r>
            <a:r>
              <a:rPr lang="en-US" sz="1400" b="0" i="0" dirty="0">
                <a:solidFill>
                  <a:srgbClr val="1B1B1B"/>
                </a:solidFill>
                <a:effectLst/>
                <a:latin typeface="Arial" panose="020B0604020202020204" pitchFamily="34" charset="0"/>
                <a:cs typeface="Arial" panose="020B0604020202020204" pitchFamily="34" charset="0"/>
              </a:rPr>
              <a:t>from the IRS</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Their Economic Impact Payments, if any</a:t>
            </a:r>
          </a:p>
          <a:p>
            <a:pPr lvl="1">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Their address on file</a:t>
            </a:r>
          </a:p>
          <a:p>
            <a:pPr algn="l"/>
            <a:endParaRPr lang="en-US" sz="1400" b="0" i="0" dirty="0">
              <a:solidFill>
                <a:srgbClr val="1B1B1B"/>
              </a:solidFill>
              <a:effectLst/>
              <a:latin typeface="Arial" panose="020B0604020202020204" pitchFamily="34" charset="0"/>
              <a:cs typeface="Arial" panose="020B0604020202020204" pitchFamily="34" charset="0"/>
            </a:endParaRPr>
          </a:p>
          <a:p>
            <a:pPr algn="l"/>
            <a:r>
              <a:rPr lang="en-US" sz="1400" b="0" i="0" dirty="0">
                <a:solidFill>
                  <a:srgbClr val="1B1B1B"/>
                </a:solidFill>
                <a:effectLst/>
                <a:latin typeface="Arial" panose="020B0604020202020204" pitchFamily="34" charset="0"/>
                <a:cs typeface="Arial" panose="020B0604020202020204" pitchFamily="34" charset="0"/>
              </a:rPr>
              <a:t>Taxpayers can also:</a:t>
            </a:r>
          </a:p>
          <a:p>
            <a:pPr algn="l">
              <a:buFont typeface="Arial" panose="020B0604020202020204" pitchFamily="34" charset="0"/>
              <a:buChar char="•"/>
            </a:pPr>
            <a:r>
              <a:rPr lang="en-US" sz="1400" b="1" i="0" dirty="0">
                <a:solidFill>
                  <a:srgbClr val="1B1B1B"/>
                </a:solidFill>
                <a:effectLst/>
                <a:latin typeface="Arial" panose="020B0604020202020204" pitchFamily="34" charset="0"/>
                <a:cs typeface="Arial" panose="020B0604020202020204" pitchFamily="34" charset="0"/>
              </a:rPr>
              <a:t>Make a payment online</a:t>
            </a:r>
          </a:p>
          <a:p>
            <a:pPr algn="l">
              <a:buFont typeface="Arial" panose="020B0604020202020204" pitchFamily="34" charset="0"/>
              <a:buChar char="•"/>
            </a:pPr>
            <a:r>
              <a:rPr lang="en-US" sz="1400" b="0" i="0" dirty="0">
                <a:solidFill>
                  <a:srgbClr val="1B1B1B"/>
                </a:solidFill>
                <a:effectLst/>
                <a:latin typeface="Arial" panose="020B0604020202020204" pitchFamily="34" charset="0"/>
                <a:cs typeface="Arial" panose="020B0604020202020204" pitchFamily="34" charset="0"/>
              </a:rPr>
              <a:t>See payment plan options and request a plan via Online Payment Agreement</a:t>
            </a:r>
          </a:p>
          <a:p>
            <a:pPr algn="l">
              <a:buFont typeface="Arial" panose="020B0604020202020204" pitchFamily="34" charset="0"/>
              <a:buChar char="•"/>
            </a:pPr>
            <a:r>
              <a:rPr lang="en-US" sz="1400" b="1" i="0" dirty="0">
                <a:solidFill>
                  <a:srgbClr val="1B1B1B"/>
                </a:solidFill>
                <a:effectLst/>
                <a:latin typeface="Arial" panose="020B0604020202020204" pitchFamily="34" charset="0"/>
                <a:cs typeface="Arial" panose="020B0604020202020204" pitchFamily="34" charset="0"/>
              </a:rPr>
              <a:t>Access their tax records via Get Transcript</a:t>
            </a:r>
          </a:p>
          <a:p>
            <a:pPr algn="l">
              <a:buFont typeface="Arial" panose="020B0604020202020204" pitchFamily="34" charset="0"/>
              <a:buChar char="•"/>
            </a:pPr>
            <a:endParaRPr lang="en-US" sz="1400" dirty="0">
              <a:solidFill>
                <a:srgbClr val="1B1B1B"/>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00" b="1" i="0" dirty="0">
                <a:solidFill>
                  <a:srgbClr val="1B1B1B"/>
                </a:solidFill>
                <a:effectLst/>
                <a:latin typeface="Arial" panose="020B0604020202020204" pitchFamily="34" charset="0"/>
                <a:cs typeface="Arial" panose="020B0604020202020204" pitchFamily="34" charset="0"/>
              </a:rPr>
              <a:t>Tax Pro Account </a:t>
            </a:r>
            <a:r>
              <a:rPr lang="en-US" sz="1400" b="0" i="0" dirty="0">
                <a:solidFill>
                  <a:srgbClr val="1B1B1B"/>
                </a:solidFill>
                <a:effectLst/>
                <a:latin typeface="Arial" panose="020B0604020202020204" pitchFamily="34" charset="0"/>
                <a:cs typeface="Arial" panose="020B0604020202020204" pitchFamily="34" charset="0"/>
              </a:rPr>
              <a:t>– can be used to submit POA electronically (processed automatically), can review and withdraw POAs on file, view TP info such as </a:t>
            </a:r>
            <a:r>
              <a:rPr lang="en-US" sz="1400" b="0" i="0" dirty="0" err="1">
                <a:solidFill>
                  <a:srgbClr val="1B1B1B"/>
                </a:solidFill>
                <a:effectLst/>
                <a:latin typeface="Arial" panose="020B0604020202020204" pitchFamily="34" charset="0"/>
                <a:cs typeface="Arial" panose="020B0604020202020204" pitchFamily="34" charset="0"/>
              </a:rPr>
              <a:t>bal</a:t>
            </a:r>
            <a:r>
              <a:rPr lang="en-US" sz="1400" b="0" i="0" dirty="0">
                <a:solidFill>
                  <a:srgbClr val="1B1B1B"/>
                </a:solidFill>
                <a:effectLst/>
                <a:latin typeface="Arial" panose="020B0604020202020204" pitchFamily="34" charset="0"/>
                <a:cs typeface="Arial" panose="020B0604020202020204" pitchFamily="34" charset="0"/>
              </a:rPr>
              <a:t> due.</a:t>
            </a:r>
          </a:p>
          <a:p>
            <a:pPr algn="l">
              <a:buFont typeface="Arial" panose="020B0604020202020204" pitchFamily="34" charset="0"/>
              <a:buChar char="•"/>
            </a:pPr>
            <a:endParaRPr lang="en-US" sz="1400" dirty="0">
              <a:solidFill>
                <a:srgbClr val="1B1B1B"/>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16</a:t>
            </a:fld>
            <a:endParaRPr lang="en-US"/>
          </a:p>
        </p:txBody>
      </p:sp>
    </p:spTree>
    <p:extLst>
      <p:ext uri="{BB962C8B-B14F-4D97-AF65-F5344CB8AC3E}">
        <p14:creationId xmlns:p14="http://schemas.microsoft.com/office/powerpoint/2010/main" val="1855358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5888"/>
            <a:ext cx="4114800" cy="3086100"/>
          </a:xfrm>
        </p:spPr>
      </p:sp>
      <p:sp>
        <p:nvSpPr>
          <p:cNvPr id="3" name="Notes Placeholder 2"/>
          <p:cNvSpPr>
            <a:spLocks noGrp="1"/>
          </p:cNvSpPr>
          <p:nvPr>
            <p:ph type="body" idx="1"/>
          </p:nvPr>
        </p:nvSpPr>
        <p:spPr>
          <a:xfrm>
            <a:off x="331304" y="3385930"/>
            <a:ext cx="6281531" cy="5508832"/>
          </a:xfrm>
        </p:spPr>
        <p:txBody>
          <a:bodyPr/>
          <a:lstStyle/>
          <a:p>
            <a:pPr algn="ctr"/>
            <a:r>
              <a:rPr lang="en-US" sz="1400" b="0" i="0" u="none" strike="noStrike" baseline="0" dirty="0">
                <a:latin typeface="HelveticaNeueLT Std Med"/>
              </a:rPr>
              <a:t> </a:t>
            </a:r>
            <a:r>
              <a:rPr lang="en-US" sz="900" b="0" i="0" u="sng" strike="noStrike" baseline="0" dirty="0">
                <a:solidFill>
                  <a:srgbClr val="0064A4"/>
                </a:solidFill>
                <a:latin typeface="HelveticaNeueLT Std Med"/>
              </a:rPr>
              <a:t>IRS.gov/</a:t>
            </a:r>
            <a:r>
              <a:rPr lang="en-US" sz="900" b="0" i="0" u="sng" strike="noStrike" baseline="0" dirty="0" err="1">
                <a:solidFill>
                  <a:srgbClr val="0064A4"/>
                </a:solidFill>
                <a:latin typeface="HelveticaNeueLT Std Med"/>
              </a:rPr>
              <a:t>businessaccount</a:t>
            </a:r>
            <a:endParaRPr lang="en-US" sz="900" b="0" i="0" u="none" strike="noStrike" baseline="0" dirty="0">
              <a:solidFill>
                <a:srgbClr val="0064A4"/>
              </a:solidFill>
              <a:latin typeface="HelveticaNeueLT Std Med"/>
            </a:endParaRPr>
          </a:p>
          <a:p>
            <a:r>
              <a:rPr lang="en-US" sz="1200" b="1" i="0" u="none" strike="noStrike" baseline="0" dirty="0">
                <a:solidFill>
                  <a:srgbClr val="071D3E"/>
                </a:solidFill>
                <a:latin typeface="HelveticaNeueLT Std"/>
              </a:rPr>
              <a:t>Sole proprietorships, partnerships and S corporations can view their tax information with the IRS and do more with </a:t>
            </a:r>
            <a:r>
              <a:rPr lang="en-US" sz="1200" b="1" i="0" u="sng" strike="noStrike" baseline="0" dirty="0">
                <a:solidFill>
                  <a:srgbClr val="0064A4"/>
                </a:solidFill>
                <a:latin typeface="HelveticaNeueLT Std Med"/>
              </a:rPr>
              <a:t>Business Tax Account</a:t>
            </a:r>
            <a:r>
              <a:rPr lang="en-US" sz="1200" b="1" i="0" u="none" strike="noStrike" baseline="0" dirty="0">
                <a:solidFill>
                  <a:srgbClr val="071D3E"/>
                </a:solidFill>
                <a:latin typeface="HelveticaNeueLT Std"/>
              </a:rPr>
              <a:t>. </a:t>
            </a:r>
          </a:p>
          <a:p>
            <a:r>
              <a:rPr lang="en-US" sz="1200" b="0" i="0" u="none" strike="noStrike" baseline="0" dirty="0">
                <a:solidFill>
                  <a:srgbClr val="071D3E"/>
                </a:solidFill>
                <a:latin typeface="HelveticaNeueLT Std"/>
              </a:rPr>
              <a:t>Depending on your business type, you can access several account features to manage your federal tax obligations. Access to some features may be limited or unavailable depending on your role in the business.</a:t>
            </a:r>
          </a:p>
          <a:p>
            <a:endParaRPr lang="en-US" sz="1200" b="0" i="0" u="none" strike="noStrike" baseline="0" dirty="0">
              <a:latin typeface="HelveticaNeueLT Std"/>
            </a:endParaRPr>
          </a:p>
          <a:p>
            <a:r>
              <a:rPr lang="en-US" sz="1600" b="1" i="0" u="none" strike="noStrike" baseline="0" dirty="0">
                <a:solidFill>
                  <a:srgbClr val="C20F3B"/>
                </a:solidFill>
                <a:latin typeface="HelveticaNeueLT Std"/>
              </a:rPr>
              <a:t>Sole proprietorships</a:t>
            </a:r>
            <a:endParaRPr lang="en-US" sz="1600" b="0" i="0" u="none" strike="noStrike" baseline="0" dirty="0">
              <a:solidFill>
                <a:srgbClr val="C20F3B"/>
              </a:solidFill>
              <a:latin typeface="HelveticaNeueLT Std"/>
            </a:endParaRPr>
          </a:p>
          <a:p>
            <a:r>
              <a:rPr lang="en-US" sz="1050" b="1" i="0" u="none" strike="noStrike" baseline="0" dirty="0">
                <a:solidFill>
                  <a:srgbClr val="071D3E"/>
                </a:solidFill>
                <a:latin typeface="HelveticaNeueLT Std"/>
              </a:rPr>
              <a:t>A </a:t>
            </a:r>
            <a:r>
              <a:rPr lang="en-US" sz="1050" b="1" i="0" u="sng" strike="noStrike" baseline="0" dirty="0">
                <a:solidFill>
                  <a:srgbClr val="0064A4"/>
                </a:solidFill>
                <a:latin typeface="HelveticaNeueLT Std Med"/>
              </a:rPr>
              <a:t>sole proprietor </a:t>
            </a:r>
            <a:r>
              <a:rPr lang="en-US" sz="1050" b="1" i="0" u="none" strike="noStrike" baseline="0" dirty="0">
                <a:solidFill>
                  <a:srgbClr val="071D3E"/>
                </a:solidFill>
                <a:latin typeface="HelveticaNeueLT Std"/>
              </a:rPr>
              <a:t>who files with an </a:t>
            </a:r>
            <a:r>
              <a:rPr lang="en-US" sz="1050" b="1" i="0" u="sng" strike="noStrike" baseline="0" dirty="0">
                <a:solidFill>
                  <a:srgbClr val="0064A4"/>
                </a:solidFill>
                <a:latin typeface="HelveticaNeueLT Std Med"/>
              </a:rPr>
              <a:t>employer identification number (EIN) </a:t>
            </a:r>
            <a:r>
              <a:rPr lang="en-US" sz="1050" b="1" i="0" u="none" strike="noStrike" baseline="0" dirty="0">
                <a:solidFill>
                  <a:srgbClr val="071D3E"/>
                </a:solidFill>
                <a:latin typeface="HelveticaNeueLT Std"/>
              </a:rPr>
              <a:t>can use Business Tax Account to: </a:t>
            </a:r>
          </a:p>
          <a:p>
            <a:r>
              <a:rPr lang="en-US" sz="1050" b="0"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balance due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tax records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select digital notices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Request a tax compliance check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name and address on file</a:t>
            </a:r>
          </a:p>
          <a:p>
            <a:r>
              <a:rPr lang="en-US" sz="1600" b="1" i="0" u="none" strike="noStrike" baseline="0" dirty="0">
                <a:solidFill>
                  <a:srgbClr val="C20F3B"/>
                </a:solidFill>
                <a:latin typeface="HelveticaNeueLT Std"/>
              </a:rPr>
              <a:t>Partnerships and S corporations</a:t>
            </a:r>
            <a:endParaRPr lang="en-US" sz="1600" b="0" i="0" u="none" strike="noStrike" baseline="0" dirty="0">
              <a:solidFill>
                <a:srgbClr val="C20F3B"/>
              </a:solidFill>
              <a:latin typeface="HelveticaNeueLT Std"/>
            </a:endParaRPr>
          </a:p>
          <a:p>
            <a:r>
              <a:rPr lang="en-US" sz="1050" b="1" i="0" u="none" strike="noStrike" baseline="0" dirty="0">
                <a:solidFill>
                  <a:srgbClr val="071D3E"/>
                </a:solidFill>
                <a:latin typeface="HelveticaNeueLT Std"/>
              </a:rPr>
              <a:t>An individual partner or individual shareholder who has a Schedule K-1 on file for eligible years can use Business Tax Account to: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balance due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tax transcripts </a:t>
            </a:r>
          </a:p>
          <a:p>
            <a:r>
              <a:rPr lang="en-US" sz="1050" b="1" i="0" u="none" strike="noStrike" baseline="0" dirty="0">
                <a:solidFill>
                  <a:srgbClr val="0064A4"/>
                </a:solidFill>
                <a:latin typeface="Wingdings" panose="05000000000000000000" pitchFamily="2" charset="2"/>
              </a:rPr>
              <a:t>.</a:t>
            </a:r>
            <a:r>
              <a:rPr lang="en-US" sz="1050" b="1" i="0" u="none" strike="noStrike" baseline="0" dirty="0">
                <a:solidFill>
                  <a:srgbClr val="071D3E"/>
                </a:solidFill>
                <a:latin typeface="HelveticaNeueLT Std"/>
              </a:rPr>
              <a:t>View business name on file</a:t>
            </a:r>
          </a:p>
          <a:p>
            <a:r>
              <a:rPr lang="en-US" sz="1050" b="1" i="0" u="none" strike="noStrike" baseline="0" dirty="0">
                <a:solidFill>
                  <a:srgbClr val="071D3E"/>
                </a:solidFill>
                <a:latin typeface="HelveticaNeueLT Std"/>
              </a:rPr>
              <a:t>A partner or shareholder can only access Business Tax Account for the years they received a Schedule K-1.</a:t>
            </a:r>
          </a:p>
          <a:p>
            <a:endParaRPr lang="en-US" sz="1050" dirty="0">
              <a:solidFill>
                <a:srgbClr val="071D3E"/>
              </a:solidFill>
              <a:latin typeface="HelveticaNeueLT Std"/>
            </a:endParaRPr>
          </a:p>
          <a:p>
            <a:r>
              <a:rPr lang="en-US" sz="1800" b="0" i="0" u="none" strike="noStrike" baseline="0" dirty="0">
                <a:latin typeface="HelveticaNeueLT Std"/>
              </a:rPr>
              <a:t> </a:t>
            </a:r>
            <a:r>
              <a:rPr lang="en-US" sz="1800" b="1" i="0" u="none" strike="noStrike" baseline="0" dirty="0">
                <a:solidFill>
                  <a:srgbClr val="C20F3B"/>
                </a:solidFill>
                <a:latin typeface="HelveticaNeueLT Std"/>
              </a:rPr>
              <a:t>How to use it</a:t>
            </a:r>
            <a:endParaRPr lang="en-US" sz="1800" b="0" i="0" u="none" strike="noStrike" baseline="0" dirty="0">
              <a:solidFill>
                <a:srgbClr val="C20F3B"/>
              </a:solidFill>
              <a:latin typeface="HelveticaNeueLT Std"/>
            </a:endParaRPr>
          </a:p>
          <a:p>
            <a:r>
              <a:rPr lang="en-US" dirty="0">
                <a:solidFill>
                  <a:srgbClr val="071D3E"/>
                </a:solidFill>
                <a:latin typeface="HelveticaNeueLT Std"/>
              </a:rPr>
              <a:t>If you have an IRS Individual Online Account, use the same login at </a:t>
            </a:r>
            <a:r>
              <a:rPr lang="en-US" sz="1400" b="0" i="0" u="sng" strike="noStrike" baseline="0" dirty="0">
                <a:solidFill>
                  <a:srgbClr val="0064A4"/>
                </a:solidFill>
                <a:latin typeface="HelveticaNeueLT Std Med"/>
              </a:rPr>
              <a:t>IRS.gov/</a:t>
            </a:r>
            <a:r>
              <a:rPr lang="en-US" sz="1400" b="0" i="0" u="sng" strike="noStrike" baseline="0" dirty="0" err="1">
                <a:solidFill>
                  <a:srgbClr val="0064A4"/>
                </a:solidFill>
                <a:latin typeface="HelveticaNeueLT Std Med"/>
              </a:rPr>
              <a:t>businessaccount</a:t>
            </a:r>
            <a:r>
              <a:rPr lang="en-US" sz="1800" b="0" i="0" u="none" strike="noStrike" baseline="0" dirty="0">
                <a:solidFill>
                  <a:srgbClr val="071D3E"/>
                </a:solidFill>
                <a:latin typeface="HelveticaNeueLT Std"/>
              </a:rPr>
              <a:t>. </a:t>
            </a:r>
            <a:r>
              <a:rPr lang="en-US" dirty="0">
                <a:solidFill>
                  <a:srgbClr val="071D3E"/>
                </a:solidFill>
                <a:latin typeface="HelveticaNeueLT Std"/>
              </a:rPr>
              <a:t>If you don’t have an account, have your photo ID ready to verify your identity. </a:t>
            </a:r>
          </a:p>
          <a:p>
            <a:r>
              <a:rPr lang="en-US" dirty="0">
                <a:solidFill>
                  <a:srgbClr val="071D3E"/>
                </a:solidFill>
                <a:latin typeface="HelveticaNeueLT Std"/>
              </a:rPr>
              <a:t>For your personal taxes, use </a:t>
            </a:r>
            <a:r>
              <a:rPr lang="en-US" sz="1100" b="0" i="0" u="sng" strike="noStrike" baseline="0" dirty="0">
                <a:solidFill>
                  <a:srgbClr val="0064A4"/>
                </a:solidFill>
                <a:latin typeface="HelveticaNeueLT Std Med"/>
              </a:rPr>
              <a:t>IRS Individual Online </a:t>
            </a:r>
            <a:r>
              <a:rPr lang="en-US" sz="1100" b="0" i="0" u="sng" strike="noStrike" baseline="0" dirty="0" err="1">
                <a:solidFill>
                  <a:srgbClr val="0064A4"/>
                </a:solidFill>
                <a:latin typeface="HelveticaNeueLT Std Med"/>
              </a:rPr>
              <a:t>Account</a:t>
            </a:r>
            <a:r>
              <a:rPr lang="en-US" sz="1100" b="0" i="0" u="none" strike="noStrike" baseline="0" dirty="0" err="1">
                <a:solidFill>
                  <a:srgbClr val="071D3E"/>
                </a:solidFill>
                <a:latin typeface="HelveticaNeueLT Std"/>
              </a:rPr>
              <a:t>.</a:t>
            </a:r>
            <a:r>
              <a:rPr lang="en-US" sz="1100" b="0" i="0" u="none" strike="noStrike" baseline="0" dirty="0" err="1">
                <a:solidFill>
                  <a:srgbClr val="FFFFFF"/>
                </a:solidFill>
                <a:latin typeface="HelveticaNeueLT Std"/>
              </a:rPr>
              <a:t>Publication</a:t>
            </a:r>
            <a:r>
              <a:rPr lang="en-US" sz="1100" b="0" i="0" u="none" strike="noStrike" baseline="0" dirty="0">
                <a:solidFill>
                  <a:srgbClr val="FFFFFF"/>
                </a:solidFill>
                <a:latin typeface="HelveticaNeueLT Std"/>
              </a:rPr>
              <a:t> </a:t>
            </a:r>
            <a:r>
              <a:rPr lang="en-US" sz="900" b="0" i="0" u="none" strike="noStrike" baseline="0" dirty="0">
                <a:solidFill>
                  <a:srgbClr val="FFFFFF"/>
                </a:solidFill>
                <a:latin typeface="HelveticaNeueLT Std"/>
              </a:rPr>
              <a:t>5904 (1-2024) Catalog Number 94579C Department of the Treasury </a:t>
            </a:r>
            <a:r>
              <a:rPr lang="en-US" sz="900" b="1" i="0" u="none" strike="noStrike" baseline="0" dirty="0">
                <a:solidFill>
                  <a:srgbClr val="FFFFFF"/>
                </a:solidFill>
                <a:latin typeface="HelveticaNeueLT Std"/>
              </a:rPr>
              <a:t>Internal Revenue Service </a:t>
            </a:r>
            <a:r>
              <a:rPr lang="en-US" sz="900" b="0" i="0" u="none" strike="noStrike" baseline="0" dirty="0">
                <a:solidFill>
                  <a:srgbClr val="FFFFFF"/>
                </a:solidFill>
                <a:latin typeface="HelveticaNeueLT Std"/>
              </a:rPr>
              <a:t>www.irs.gov</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17</a:t>
            </a:fld>
            <a:endParaRPr lang="en-US"/>
          </a:p>
        </p:txBody>
      </p:sp>
    </p:spTree>
    <p:extLst>
      <p:ext uri="{BB962C8B-B14F-4D97-AF65-F5344CB8AC3E}">
        <p14:creationId xmlns:p14="http://schemas.microsoft.com/office/powerpoint/2010/main" val="371851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4950"/>
            <a:ext cx="4114800" cy="3086100"/>
          </a:xfrm>
        </p:spPr>
      </p:sp>
      <p:sp>
        <p:nvSpPr>
          <p:cNvPr id="3" name="Notes Placeholder 2"/>
          <p:cNvSpPr>
            <a:spLocks noGrp="1"/>
          </p:cNvSpPr>
          <p:nvPr>
            <p:ph type="body" idx="1"/>
          </p:nvPr>
        </p:nvSpPr>
        <p:spPr>
          <a:xfrm>
            <a:off x="384313" y="3551583"/>
            <a:ext cx="6188765" cy="5241233"/>
          </a:xfrm>
        </p:spPr>
        <p:txBody>
          <a:bodyPr/>
          <a:lstStyle/>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Unfortunately, occasionally scammers may get your personal information and use it to file a false tax return using your information. This can create issues in getting it resolved and could potentially delay the processing of your refund.</a:t>
            </a:r>
          </a:p>
          <a:p>
            <a:pPr marL="214313" indent="-214313">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600" dirty="0">
                <a:latin typeface="Arial" panose="020B0604020202020204" pitchFamily="34" charset="0"/>
                <a:cs typeface="Arial" panose="020B0604020202020204" pitchFamily="34" charset="0"/>
              </a:rPr>
              <a:t>To avoid this potential issue, you can apply for an IP PIN and proactively protect your federal tax account from identity theft.</a:t>
            </a:r>
          </a:p>
          <a:p>
            <a:pPr marL="214313" indent="-214313">
              <a:buFont typeface="Arial" panose="020B0604020202020204" pitchFamily="34" charset="0"/>
              <a:buChar char="•"/>
            </a:pPr>
            <a:endParaRPr lang="en-US" sz="1600" dirty="0">
              <a:solidFill>
                <a:srgbClr val="00589C">
                  <a:lumMod val="50000"/>
                </a:srgb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An electronically filed return filed without your IP PIN, or an incorrect IP PIN, will reject, including your return and any fraudulent returns using your Social Security Number. </a:t>
            </a:r>
          </a:p>
          <a:p>
            <a:pPr marL="285750" indent="-285750">
              <a:buFont typeface="Arial" panose="020B0604020202020204" pitchFamily="34" charset="0"/>
              <a:buChar char="•"/>
            </a:pPr>
            <a:endParaRPr lang="en-US" sz="16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Any paper returns filed without your correct IP PIN will undergo additional scrutiny and any fraudulent returns will be removed from your account.  If the return verifies to be yours, we will continue to process it.    </a:t>
            </a:r>
          </a:p>
          <a:p>
            <a:pPr marL="214313" indent="-214313">
              <a:buFont typeface="Arial" panose="020B0604020202020204" pitchFamily="34" charset="0"/>
              <a:buChar char="•"/>
            </a:pPr>
            <a:endParaRPr lang="en-US" sz="1600" dirty="0">
              <a:solidFill>
                <a:srgbClr val="00589C">
                  <a:lumMod val="50000"/>
                </a:srgb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panose="020B0604020202020204" pitchFamily="34" charset="0"/>
                <a:cs typeface="Arial" panose="020B0604020202020204" pitchFamily="34" charset="0"/>
              </a:rPr>
              <a:t>Located on IRS.gov at </a:t>
            </a:r>
            <a:r>
              <a:rPr lang="en-US" sz="1600" dirty="0">
                <a:solidFill>
                  <a:schemeClr val="accent1">
                    <a:lumMod val="50000"/>
                  </a:schemeClr>
                </a:solidFill>
                <a:latin typeface="Arial" panose="020B0604020202020204" pitchFamily="34" charset="0"/>
                <a:cs typeface="Arial" panose="020B0604020202020204" pitchFamily="34" charset="0"/>
                <a:hlinkClick r:id="rId3"/>
              </a:rPr>
              <a:t>www.irs.gov/ippin</a:t>
            </a:r>
            <a:endParaRPr lang="en-US" sz="1600"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B903D0E-F487-45CA-8281-61D3126D2D79}" type="slidenum">
              <a:rPr lang="en-US" smtClean="0"/>
              <a:t>18</a:t>
            </a:fld>
            <a:endParaRPr lang="en-US"/>
          </a:p>
        </p:txBody>
      </p:sp>
    </p:spTree>
    <p:extLst>
      <p:ext uri="{BB962C8B-B14F-4D97-AF65-F5344CB8AC3E}">
        <p14:creationId xmlns:p14="http://schemas.microsoft.com/office/powerpoint/2010/main" val="349942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119063"/>
            <a:ext cx="4114800" cy="3086100"/>
          </a:xfrm>
        </p:spPr>
      </p:sp>
      <p:sp>
        <p:nvSpPr>
          <p:cNvPr id="3" name="Notes Placeholder 2"/>
          <p:cNvSpPr>
            <a:spLocks noGrp="1"/>
          </p:cNvSpPr>
          <p:nvPr>
            <p:ph type="body" idx="1"/>
          </p:nvPr>
        </p:nvSpPr>
        <p:spPr>
          <a:xfrm>
            <a:off x="265043" y="3313044"/>
            <a:ext cx="6493566" cy="5645426"/>
          </a:xfrm>
        </p:spPr>
        <p:txBody>
          <a:bodyPr/>
          <a:lstStyle/>
          <a:p>
            <a:r>
              <a:rPr lang="en-US" sz="1400" b="0" i="0" dirty="0">
                <a:solidFill>
                  <a:srgbClr val="1B1B1B"/>
                </a:solidFill>
                <a:effectLst/>
                <a:latin typeface="Arial" panose="020B0604020202020204" pitchFamily="34" charset="0"/>
                <a:cs typeface="Arial" panose="020B0604020202020204" pitchFamily="34" charset="0"/>
              </a:rPr>
              <a:t>As the </a:t>
            </a:r>
            <a:r>
              <a:rPr lang="en-US" sz="1400" b="1" i="0" dirty="0">
                <a:solidFill>
                  <a:srgbClr val="1B1B1B"/>
                </a:solidFill>
                <a:effectLst/>
                <a:latin typeface="Arial" panose="020B0604020202020204" pitchFamily="34" charset="0"/>
                <a:cs typeface="Arial" panose="020B0604020202020204" pitchFamily="34" charset="0"/>
              </a:rPr>
              <a:t>IRS has been preparing to return to normal collection mailings</a:t>
            </a:r>
            <a:r>
              <a:rPr lang="en-US" sz="1400" b="0" i="0" dirty="0">
                <a:solidFill>
                  <a:srgbClr val="1B1B1B"/>
                </a:solidFill>
                <a:effectLst/>
                <a:latin typeface="Arial" panose="020B0604020202020204" pitchFamily="34" charset="0"/>
                <a:cs typeface="Arial" panose="020B0604020202020204" pitchFamily="34" charset="0"/>
              </a:rPr>
              <a:t>, they have been concerned about taxpayers who haven't heard from us in a while suddenly getting a larger tax bill. </a:t>
            </a:r>
          </a:p>
          <a:p>
            <a:endParaRPr lang="en-US" sz="1400" dirty="0">
              <a:solidFill>
                <a:srgbClr val="1B1B1B"/>
              </a:solidFill>
              <a:latin typeface="Arial" panose="020B0604020202020204" pitchFamily="34" charset="0"/>
              <a:cs typeface="Arial" panose="020B0604020202020204" pitchFamily="34" charset="0"/>
            </a:endParaRPr>
          </a:p>
          <a:p>
            <a:r>
              <a:rPr lang="en-US" sz="1400" dirty="0">
                <a:solidFill>
                  <a:srgbClr val="1B1B1B"/>
                </a:solidFill>
                <a:latin typeface="Arial" panose="020B0604020202020204" pitchFamily="34" charset="0"/>
                <a:cs typeface="Arial" panose="020B0604020202020204" pitchFamily="34" charset="0"/>
              </a:rPr>
              <a:t>The </a:t>
            </a:r>
            <a:r>
              <a:rPr lang="en-US" sz="1400" b="1" dirty="0">
                <a:solidFill>
                  <a:srgbClr val="1B1B1B"/>
                </a:solidFill>
                <a:latin typeface="Arial" panose="020B0604020202020204" pitchFamily="34" charset="0"/>
                <a:cs typeface="Arial" panose="020B0604020202020204" pitchFamily="34" charset="0"/>
              </a:rPr>
              <a:t>IRS temporarily suspended the mailing of automated reminders </a:t>
            </a:r>
            <a:r>
              <a:rPr lang="en-US" sz="1400" dirty="0">
                <a:solidFill>
                  <a:srgbClr val="1B1B1B"/>
                </a:solidFill>
                <a:latin typeface="Arial" panose="020B0604020202020204" pitchFamily="34" charset="0"/>
                <a:cs typeface="Arial" panose="020B0604020202020204" pitchFamily="34" charset="0"/>
              </a:rPr>
              <a:t>to pay overdue tax bills </a:t>
            </a:r>
            <a:r>
              <a:rPr lang="en-US" sz="1400" b="1" dirty="0">
                <a:solidFill>
                  <a:srgbClr val="1B1B1B"/>
                </a:solidFill>
                <a:latin typeface="Arial" panose="020B0604020202020204" pitchFamily="34" charset="0"/>
                <a:cs typeface="Arial" panose="020B0604020202020204" pitchFamily="34" charset="0"/>
              </a:rPr>
              <a:t>starting in February 2022</a:t>
            </a:r>
            <a:r>
              <a:rPr lang="en-US" sz="1400" dirty="0">
                <a:solidFill>
                  <a:srgbClr val="1B1B1B"/>
                </a:solidFill>
                <a:latin typeface="Arial" panose="020B0604020202020204" pitchFamily="34" charset="0"/>
                <a:cs typeface="Arial" panose="020B0604020202020204" pitchFamily="34" charset="0"/>
              </a:rPr>
              <a:t>. These reminders would have normally been issued as a follow up after the initial notice. </a:t>
            </a:r>
            <a:r>
              <a:rPr lang="en-US" sz="1400" b="1" dirty="0">
                <a:solidFill>
                  <a:srgbClr val="1B1B1B"/>
                </a:solidFill>
                <a:latin typeface="Arial" panose="020B0604020202020204" pitchFamily="34" charset="0"/>
                <a:cs typeface="Arial" panose="020B0604020202020204" pitchFamily="34" charset="0"/>
              </a:rPr>
              <a:t>Although these reminder notices were suspended, the failure-to-pay penalty continues to accrue for taxpayers who did not fully pay their bills in response to the initial balance due notice.</a:t>
            </a:r>
          </a:p>
          <a:p>
            <a:endParaRPr lang="en-US" sz="1400" dirty="0">
              <a:solidFill>
                <a:srgbClr val="1B1B1B"/>
              </a:solidFill>
              <a:latin typeface="Arial" panose="020B0604020202020204" pitchFamily="34" charset="0"/>
              <a:cs typeface="Arial" panose="020B0604020202020204" pitchFamily="34" charset="0"/>
            </a:endParaRPr>
          </a:p>
          <a:p>
            <a:r>
              <a:rPr lang="en-US" sz="1400" dirty="0">
                <a:solidFill>
                  <a:srgbClr val="1B1B1B"/>
                </a:solidFill>
                <a:latin typeface="Arial" panose="020B0604020202020204" pitchFamily="34" charset="0"/>
                <a:cs typeface="Arial" panose="020B0604020202020204" pitchFamily="34" charset="0"/>
              </a:rPr>
              <a:t>The IRS is also </a:t>
            </a:r>
            <a:r>
              <a:rPr lang="en-US" sz="1400" b="1" dirty="0">
                <a:solidFill>
                  <a:srgbClr val="1B1B1B"/>
                </a:solidFill>
                <a:latin typeface="Arial" panose="020B0604020202020204" pitchFamily="34" charset="0"/>
                <a:cs typeface="Arial" panose="020B0604020202020204" pitchFamily="34" charset="0"/>
              </a:rPr>
              <a:t>taking steps to waive the failure-to-pay penalties for eligible taxpayers affected by this situation for </a:t>
            </a:r>
            <a:r>
              <a:rPr lang="en-US" sz="1400" b="1" u="sng" dirty="0">
                <a:solidFill>
                  <a:srgbClr val="1B1B1B"/>
                </a:solidFill>
                <a:latin typeface="Arial" panose="020B0604020202020204" pitchFamily="34" charset="0"/>
                <a:cs typeface="Arial" panose="020B0604020202020204" pitchFamily="34" charset="0"/>
              </a:rPr>
              <a:t>tax years 2020 and 2021</a:t>
            </a:r>
            <a:r>
              <a:rPr lang="en-US" sz="1400" b="1" dirty="0">
                <a:solidFill>
                  <a:srgbClr val="1B1B1B"/>
                </a:solidFill>
                <a:latin typeface="Arial" panose="020B0604020202020204" pitchFamily="34" charset="0"/>
                <a:cs typeface="Arial" panose="020B0604020202020204" pitchFamily="34" charset="0"/>
              </a:rPr>
              <a:t>. </a:t>
            </a:r>
          </a:p>
          <a:p>
            <a:endParaRPr lang="en-US" sz="1400" dirty="0">
              <a:solidFill>
                <a:srgbClr val="1B1B1B"/>
              </a:solidFill>
              <a:latin typeface="Arial" panose="020B0604020202020204" pitchFamily="34" charset="0"/>
              <a:cs typeface="Arial" panose="020B0604020202020204" pitchFamily="34" charset="0"/>
            </a:endParaRPr>
          </a:p>
          <a:p>
            <a:pPr algn="l"/>
            <a:r>
              <a:rPr lang="en-US" sz="1400" dirty="0">
                <a:solidFill>
                  <a:srgbClr val="1B1B1B"/>
                </a:solidFill>
                <a:latin typeface="Arial" panose="020B0604020202020204" pitchFamily="34" charset="0"/>
                <a:cs typeface="Arial" panose="020B0604020202020204" pitchFamily="34" charset="0"/>
              </a:rPr>
              <a:t>To help taxpayers as the normal processes resume, </a:t>
            </a:r>
            <a:r>
              <a:rPr lang="en-US" sz="1400" b="1" dirty="0">
                <a:solidFill>
                  <a:srgbClr val="1B1B1B"/>
                </a:solidFill>
                <a:latin typeface="Arial" panose="020B0604020202020204" pitchFamily="34" charset="0"/>
                <a:cs typeface="Arial" panose="020B0604020202020204" pitchFamily="34" charset="0"/>
              </a:rPr>
              <a:t>the IRS will be issuing a special reminder letter starting in January. The letter will alert the taxpayer of their liability, easy ways to pay and the amount of penalty relief, if applied. The IRS urges taxpayers who are unable to pay their full balance due to visit</a:t>
            </a:r>
            <a:r>
              <a:rPr lang="en-US" sz="2000" b="1" i="0" dirty="0">
                <a:solidFill>
                  <a:srgbClr val="1B1B1B"/>
                </a:solidFill>
                <a:effectLst/>
                <a:latin typeface="Source Sans Pro" panose="020B0503030403020204" pitchFamily="34" charset="0"/>
              </a:rPr>
              <a:t> </a:t>
            </a:r>
            <a:r>
              <a:rPr lang="en-US" sz="1400" b="1" i="0" u="sng" dirty="0">
                <a:solidFill>
                  <a:srgbClr val="00599C"/>
                </a:solidFill>
                <a:effectLst/>
                <a:latin typeface="Arial" panose="020B0604020202020204" pitchFamily="34" charset="0"/>
                <a:cs typeface="Arial" panose="020B0604020202020204" pitchFamily="34" charset="0"/>
                <a:hlinkClick r:id="rId3" tooltip="Payments "/>
              </a:rPr>
              <a:t>IRS.gov/payments</a:t>
            </a:r>
            <a:r>
              <a:rPr lang="en-US" sz="1400" b="1" i="0" dirty="0">
                <a:solidFill>
                  <a:srgbClr val="1B1B1B"/>
                </a:solidFill>
                <a:effectLst/>
                <a:latin typeface="Arial" panose="020B0604020202020204" pitchFamily="34" charset="0"/>
                <a:cs typeface="Arial" panose="020B0604020202020204" pitchFamily="34" charset="0"/>
              </a:rPr>
              <a:t> </a:t>
            </a:r>
            <a:r>
              <a:rPr lang="en-US" sz="1400" b="1" dirty="0">
                <a:solidFill>
                  <a:srgbClr val="1B1B1B"/>
                </a:solidFill>
                <a:latin typeface="Arial" panose="020B0604020202020204" pitchFamily="34" charset="0"/>
                <a:cs typeface="Arial" panose="020B0604020202020204" pitchFamily="34" charset="0"/>
              </a:rPr>
              <a:t>to make arrangements to resolve their bill.</a:t>
            </a:r>
          </a:p>
          <a:p>
            <a:pPr algn="l"/>
            <a:endParaRPr lang="en-US" sz="1400" b="1" dirty="0">
              <a:solidFill>
                <a:srgbClr val="1B1B1B"/>
              </a:solidFill>
              <a:latin typeface="Arial" panose="020B0604020202020204" pitchFamily="34" charset="0"/>
              <a:cs typeface="Arial" panose="020B0604020202020204" pitchFamily="34" charset="0"/>
            </a:endParaRPr>
          </a:p>
          <a:p>
            <a:pPr algn="l"/>
            <a:r>
              <a:rPr lang="en-US" sz="1400" dirty="0">
                <a:solidFill>
                  <a:srgbClr val="1B1B1B"/>
                </a:solidFill>
                <a:latin typeface="Arial" panose="020B0604020202020204" pitchFamily="34" charset="0"/>
                <a:cs typeface="Arial" panose="020B0604020202020204" pitchFamily="34" charset="0"/>
              </a:rPr>
              <a:t>This penalty relief is automatic. Eligible taxpayers don't need to take any action to get it. </a:t>
            </a:r>
            <a:r>
              <a:rPr lang="en-US" sz="1400" b="1" dirty="0">
                <a:solidFill>
                  <a:srgbClr val="1B1B1B"/>
                </a:solidFill>
                <a:latin typeface="Arial" panose="020B0604020202020204" pitchFamily="34" charset="0"/>
                <a:cs typeface="Arial" panose="020B0604020202020204" pitchFamily="34" charset="0"/>
              </a:rPr>
              <a:t>Eligible taxpayers who already paid their full balance will benefit from the relief, too; </a:t>
            </a:r>
            <a:r>
              <a:rPr lang="en-US" sz="1400" dirty="0">
                <a:solidFill>
                  <a:srgbClr val="1B1B1B"/>
                </a:solidFill>
                <a:latin typeface="Arial" panose="020B0604020202020204" pitchFamily="34" charset="0"/>
                <a:cs typeface="Arial" panose="020B0604020202020204" pitchFamily="34" charset="0"/>
              </a:rPr>
              <a:t>if a taxpayer already paid failure-to-pay penalties related to their 2020 and 2021 tax years</a:t>
            </a:r>
            <a:r>
              <a:rPr lang="en-US" sz="1400" b="1" dirty="0">
                <a:solidFill>
                  <a:srgbClr val="1B1B1B"/>
                </a:solidFill>
                <a:latin typeface="Arial" panose="020B0604020202020204" pitchFamily="34" charset="0"/>
                <a:cs typeface="Arial" panose="020B0604020202020204" pitchFamily="34" charset="0"/>
              </a:rPr>
              <a:t>, the IRS will issue a refund or credit the payment toward another outstanding tax liability.</a:t>
            </a:r>
          </a:p>
          <a:p>
            <a:br>
              <a:rPr lang="en-US" sz="2000" dirty="0"/>
            </a:br>
            <a:endParaRPr lang="en-US" sz="1400" b="1" dirty="0">
              <a:solidFill>
                <a:srgbClr val="1B1B1B"/>
              </a:solidFill>
              <a:latin typeface="Arial" panose="020B0604020202020204" pitchFamily="34" charset="0"/>
              <a:cs typeface="Arial" panose="020B0604020202020204" pitchFamily="34" charset="0"/>
            </a:endParaRPr>
          </a:p>
          <a:p>
            <a:pPr algn="l"/>
            <a:endParaRPr lang="en-US" sz="1400" dirty="0">
              <a:solidFill>
                <a:srgbClr val="1B1B1B"/>
              </a:solidFill>
              <a:latin typeface="Arial" panose="020B0604020202020204" pitchFamily="34" charset="0"/>
              <a:cs typeface="Arial" panose="020B0604020202020204" pitchFamily="34" charset="0"/>
            </a:endParaRPr>
          </a:p>
          <a:p>
            <a:endParaRPr lang="en-US" sz="1400" dirty="0">
              <a:solidFill>
                <a:srgbClr val="1B1B1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B903D0E-F487-45CA-8281-61D3126D2D79}" type="slidenum">
              <a:rPr lang="en-US" smtClean="0"/>
              <a:t>19</a:t>
            </a:fld>
            <a:endParaRPr lang="en-US"/>
          </a:p>
        </p:txBody>
      </p:sp>
    </p:spTree>
    <p:extLst>
      <p:ext uri="{BB962C8B-B14F-4D97-AF65-F5344CB8AC3E}">
        <p14:creationId xmlns:p14="http://schemas.microsoft.com/office/powerpoint/2010/main" val="215758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48BA452-19F0-433B-AB8A-75B10B1BE9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BD31E1-F2EE-4E9C-AA1A-2A47900EEF09}" type="slidenum">
              <a:rPr lang="en-GB" altLang="en-US" smtClean="0"/>
              <a:pPr>
                <a:spcBef>
                  <a:spcPct val="0"/>
                </a:spcBef>
              </a:pPr>
              <a:t>2</a:t>
            </a:fld>
            <a:endParaRPr lang="en-GB" altLang="en-US"/>
          </a:p>
        </p:txBody>
      </p:sp>
      <p:sp>
        <p:nvSpPr>
          <p:cNvPr id="13315" name="Rectangle 2">
            <a:extLst>
              <a:ext uri="{FF2B5EF4-FFF2-40B4-BE49-F238E27FC236}">
                <a16:creationId xmlns:a16="http://schemas.microsoft.com/office/drawing/2014/main" id="{D5E2DCF2-D84D-42D4-8DE9-EC071179B001}"/>
              </a:ext>
            </a:extLst>
          </p:cNvPr>
          <p:cNvSpPr>
            <a:spLocks noGrp="1" noRot="1" noChangeAspect="1" noChangeArrowheads="1" noTextEdit="1"/>
          </p:cNvSpPr>
          <p:nvPr>
            <p:ph type="sldImg"/>
          </p:nvPr>
        </p:nvSpPr>
        <p:spPr>
          <a:xfrm>
            <a:off x="1293813" y="255588"/>
            <a:ext cx="3025775" cy="2268537"/>
          </a:xfrm>
          <a:ln/>
        </p:spPr>
      </p:sp>
      <p:sp>
        <p:nvSpPr>
          <p:cNvPr id="13316" name="Rectangle 3">
            <a:extLst>
              <a:ext uri="{FF2B5EF4-FFF2-40B4-BE49-F238E27FC236}">
                <a16:creationId xmlns:a16="http://schemas.microsoft.com/office/drawing/2014/main" id="{0F805E2A-72FE-45C9-B667-B6A7E1F670B3}"/>
              </a:ext>
            </a:extLst>
          </p:cNvPr>
          <p:cNvSpPr>
            <a:spLocks noGrp="1" noChangeArrowheads="1"/>
          </p:cNvSpPr>
          <p:nvPr>
            <p:ph type="body" idx="1"/>
          </p:nvPr>
        </p:nvSpPr>
        <p:spPr>
          <a:xfrm>
            <a:off x="172278" y="2671763"/>
            <a:ext cx="6516389" cy="352362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pPr>
            <a:r>
              <a:rPr lang="en-US" altLang="en-US" dirty="0">
                <a:latin typeface="Arial" panose="020B0604020202020204" pitchFamily="34" charset="0"/>
              </a:rPr>
              <a:t>This slide shows you some of the topics that we will be covering today to avoid the top tax mistakes.</a:t>
            </a:r>
          </a:p>
          <a:p>
            <a:pPr eaLnBrk="1" hangingPunct="1">
              <a:lnSpc>
                <a:spcPct val="200000"/>
              </a:lnSpc>
            </a:pPr>
            <a:r>
              <a:rPr lang="en-US" altLang="en-US" dirty="0">
                <a:latin typeface="Arial" panose="020B0604020202020204" pitchFamily="34" charset="0"/>
              </a:rPr>
              <a:t>Not listed are a few topics that you might find helpful as you get ready to file. These are some of IRS Key messages and newer programs.</a:t>
            </a:r>
          </a:p>
          <a:p>
            <a:pPr eaLnBrk="1" hangingPunct="1">
              <a:lnSpc>
                <a:spcPct val="200000"/>
              </a:lnSpc>
            </a:pPr>
            <a:r>
              <a:rPr lang="en-US" altLang="en-US" dirty="0">
                <a:latin typeface="Arial" panose="020B0604020202020204" pitchFamily="34" charset="0"/>
              </a:rPr>
              <a:t>That’s a lot to cover, so let’s begin.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192088"/>
            <a:ext cx="5486400" cy="41148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There have been some changes to the requirement for third party payment networks to issue Form 1099-K.</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Think of some of the payment apps such as Venmo, Cash App, PayPal.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So if you accept payments or get paid through certain apps, you may be getting a 1099-K for the first time. Also if you do business through online market places.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We’ll talk more about this in a coming slide.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69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2575" y="69850"/>
            <a:ext cx="2081213" cy="1560513"/>
          </a:xfrm>
        </p:spPr>
      </p:sp>
      <p:sp>
        <p:nvSpPr>
          <p:cNvPr id="3" name="Notes Placeholder 2"/>
          <p:cNvSpPr>
            <a:spLocks noGrp="1"/>
          </p:cNvSpPr>
          <p:nvPr>
            <p:ph type="body" idx="1"/>
          </p:nvPr>
        </p:nvSpPr>
        <p:spPr>
          <a:xfrm>
            <a:off x="106017" y="1630363"/>
            <a:ext cx="6639339" cy="7354612"/>
          </a:xfrm>
        </p:spPr>
        <p:txBody>
          <a:bodyPr/>
          <a:lstStyle/>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The Form 1099-K reporting threshold for third party payment network transactions was over $20,000 and 200 transactions.</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The American Rescue Plan Act of 2021 lowered the reporting threshold to total gross payments of more than $600 for the year, regardless of the number of transactions for calendar years after December 31, 2021.</a:t>
            </a:r>
            <a:r>
              <a:rPr lang="en-US" sz="1300" dirty="0">
                <a:effectLst/>
                <a:latin typeface="Arial" panose="020B0604020202020204" pitchFamily="34" charset="0"/>
                <a:ea typeface="Times New Roman" panose="02020603050405020304" pitchFamily="18" charset="0"/>
                <a:cs typeface="Times New Roman" panose="02020603050405020304" pitchFamily="18" charset="0"/>
              </a:rPr>
              <a:t> The law further clarified that the minimum reporting threshold for calendar years after 2021 applies only to payments settled through payment settlement entities like payment apps and online marketplaces for the sale of goods or services; there is still no threshold for payment card transactions.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dirty="0">
                <a:effectLst/>
                <a:latin typeface="Arial" panose="020B0604020202020204" pitchFamily="34" charset="0"/>
                <a:ea typeface="Times New Roman" panose="02020603050405020304" pitchFamily="18" charset="0"/>
                <a:cs typeface="Times New Roman" panose="02020603050405020304" pitchFamily="18" charset="0"/>
              </a:rPr>
              <a:t>The threshold change did not change the definition of reportable payments.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The IRS announced that 2022 was a transition year and on November 21, 2023, the IRS announced that 2023 will be another transition year to implement the new requirement. </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This means that for 2023, popular payment apps and online marketplaces are required to send out Forms 1099-K only to taxpayers who receive over $20,000 and have over 200 transactions instead of payments over $600. This was in response to feedback from taxpayers, industry and stakeholders and was intended to help reduce confusion and provide more time for taxpayers and stakeholders to prepare and understand the lower reporting threshold.</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Arial" panose="020B0604020202020204" pitchFamily="34" charset="0"/>
              <a:buChar char="•"/>
              <a:tabLst>
                <a:tab pos="228600" algn="l"/>
                <a:tab pos="457200" algn="l"/>
              </a:tabLst>
            </a:pPr>
            <a:r>
              <a:rPr lang="en-US" sz="1300" dirty="0">
                <a:effectLst/>
                <a:latin typeface="Arial" panose="020B0604020202020204" pitchFamily="34" charset="0"/>
                <a:ea typeface="Times New Roman" panose="02020603050405020304" pitchFamily="18" charset="0"/>
                <a:cs typeface="Times New Roman" panose="02020603050405020304" pitchFamily="18" charset="0"/>
              </a:rPr>
              <a:t>Despite the delay, </a:t>
            </a: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some taxpayers may still receive a Form 1099-K in January 2024 for payments they received with totals below the $20,000 and 200 transaction thresholds.</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The IRS is planning a $5,000 threshold for tax year 2024 as part of a phased-in approach to implement the $600 reporting threshold enacted under the American Rescue Plan. </a:t>
            </a:r>
            <a:r>
              <a:rPr lang="en-US" sz="1300" b="1"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The IRS is still </a:t>
            </a: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assessing if there will be a requirement for the number of transactions with the $5,000 reporting threshold.</a:t>
            </a:r>
            <a:r>
              <a:rPr lang="en-US" sz="13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3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This phased-in approach will allow the agency to review its operational processes to better address taxpayer and stakeholder concerns.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It’s important to mention, anyone who is selling goods or services at a gain is expected to pay taxes on that income, regardless of the threshold.</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b="0" i="0" dirty="0">
              <a:solidFill>
                <a:srgbClr val="1B1B1B"/>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06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22250"/>
            <a:ext cx="4114800" cy="3086100"/>
          </a:xfrm>
        </p:spPr>
      </p:sp>
      <p:sp>
        <p:nvSpPr>
          <p:cNvPr id="3" name="Notes Placeholder 2"/>
          <p:cNvSpPr>
            <a:spLocks noGrp="1"/>
          </p:cNvSpPr>
          <p:nvPr>
            <p:ph type="body" idx="1"/>
          </p:nvPr>
        </p:nvSpPr>
        <p:spPr>
          <a:xfrm>
            <a:off x="351183" y="3438938"/>
            <a:ext cx="6079434" cy="5482811"/>
          </a:xfrm>
        </p:spPr>
        <p:txBody>
          <a:bodyPr/>
          <a:lstStyle/>
          <a:p>
            <a:pPr marL="342900" marR="0" lvl="0" indent="-342900" algn="l">
              <a:lnSpc>
                <a:spcPct val="120000"/>
              </a:lnSpc>
              <a:spcBef>
                <a:spcPts val="0"/>
              </a:spcBef>
              <a:spcAft>
                <a:spcPts val="1000"/>
              </a:spcAft>
              <a:buFont typeface="Arial" panose="020B0604020202020204" pitchFamily="34" charset="0"/>
              <a:buChar char="•"/>
              <a:tabLst>
                <a:tab pos="228600" algn="l"/>
                <a:tab pos="4572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Taxpayers likely to receive a Form 1099-K:</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Arial" panose="020B0604020202020204" pitchFamily="34" charset="0"/>
              <a:buChar char="•"/>
              <a:tabLst>
                <a:tab pos="6858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Businesses, sole proprietors self-employed individuals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Arial" panose="020B0604020202020204" pitchFamily="34" charset="0"/>
              <a:buChar char="•"/>
              <a:tabLst>
                <a:tab pos="6858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Gig workers (such as rideshare or delivery drivers)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Arial" panose="020B0604020202020204" pitchFamily="34" charset="0"/>
              <a:buChar char="•"/>
              <a:tabLst>
                <a:tab pos="6858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Those who sell goods and services, particularly through online marketplaces or who receive payment through an app</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Arial" panose="020B0604020202020204" pitchFamily="34" charset="0"/>
              <a:buChar char="•"/>
              <a:tabLst>
                <a:tab pos="6858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Those who rent out property through a payment platform, app, or website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Arial" panose="020B0604020202020204" pitchFamily="34" charset="0"/>
              <a:buChar char="•"/>
              <a:tabLst>
                <a:tab pos="6858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People with side jobs, such as someone selling items at a holiday craft fair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20000"/>
              </a:lnSpc>
              <a:spcBef>
                <a:spcPts val="0"/>
              </a:spcBef>
              <a:spcAft>
                <a:spcPts val="1000"/>
              </a:spcAft>
              <a:buFont typeface="Arial" panose="020B0604020202020204" pitchFamily="34" charset="0"/>
              <a:buChar char="•"/>
              <a:tabLst>
                <a:tab pos="228600" algn="l"/>
                <a:tab pos="457200" algn="l"/>
              </a:tabLst>
            </a:pPr>
            <a:r>
              <a:rPr lang="en-US" sz="1400" dirty="0">
                <a:solidFill>
                  <a:srgbClr val="1B1B1B"/>
                </a:solidFill>
                <a:effectLst/>
                <a:latin typeface="Arial" panose="020B0604020202020204" pitchFamily="34" charset="0"/>
                <a:ea typeface="Times New Roman" panose="02020603050405020304" pitchFamily="18" charset="0"/>
                <a:cs typeface="Times New Roman" panose="02020603050405020304" pitchFamily="18" charset="0"/>
              </a:rPr>
              <a:t>There is no change to how money earned is taxed, but many more taxpayers could receive a Form 1099-K, which should be used in combination with books and records for preparing tax returns.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400" dirty="0">
                <a:solidFill>
                  <a:srgbClr val="1B1B1B"/>
                </a:solidFill>
                <a:effectLst/>
                <a:latin typeface="Arial" panose="020B0604020202020204" pitchFamily="34" charset="0"/>
                <a:ea typeface="Times New Roman" panose="02020603050405020304" pitchFamily="18" charset="0"/>
              </a:rPr>
              <a:t>IRS.gov/1099K has been updated with information to help taxpayers, practitioners and VITA tax volunteers. IRS.gov resources include updated content on the Understanding Your Form 1099-K page and the Gig Economy Tax Center webpage, which has resources that will be helpful for taxpayers. IRS continues to develop resources, including more frequently asked questions and communications products.</a:t>
            </a:r>
            <a:endParaRPr lang="en-US" sz="1400" dirty="0"/>
          </a:p>
        </p:txBody>
      </p:sp>
      <p:sp>
        <p:nvSpPr>
          <p:cNvPr id="4" name="Slide Number Placeholder 3"/>
          <p:cNvSpPr>
            <a:spLocks noGrp="1"/>
          </p:cNvSpPr>
          <p:nvPr>
            <p:ph type="sldNum" sz="quarter" idx="5"/>
          </p:nvPr>
        </p:nvSpPr>
        <p:spPr/>
        <p:txBody>
          <a:bodyPr/>
          <a:lstStyle/>
          <a:p>
            <a:fld id="{E4FB5D24-400E-4EFA-BB7E-CED711BE14FD}" type="slidenum">
              <a:rPr lang="en-US" smtClean="0"/>
              <a:t>22</a:t>
            </a:fld>
            <a:endParaRPr lang="en-US" dirty="0"/>
          </a:p>
        </p:txBody>
      </p:sp>
    </p:spTree>
    <p:extLst>
      <p:ext uri="{BB962C8B-B14F-4D97-AF65-F5344CB8AC3E}">
        <p14:creationId xmlns:p14="http://schemas.microsoft.com/office/powerpoint/2010/main" val="31701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49225"/>
            <a:ext cx="4114800" cy="3086100"/>
          </a:xfrm>
        </p:spPr>
      </p:sp>
      <p:sp>
        <p:nvSpPr>
          <p:cNvPr id="3" name="Notes Placeholder 2"/>
          <p:cNvSpPr>
            <a:spLocks noGrp="1"/>
          </p:cNvSpPr>
          <p:nvPr>
            <p:ph type="body" idx="1"/>
          </p:nvPr>
        </p:nvSpPr>
        <p:spPr>
          <a:xfrm>
            <a:off x="245165" y="3306417"/>
            <a:ext cx="6414052" cy="5599044"/>
          </a:xfrm>
        </p:spPr>
        <p:txBody>
          <a:bodyPr/>
          <a:lstStyle/>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Only payments from goods and services sold should be reported on a Form 1099-K. Money sent between family and friends received as a gift or for reimbursement is not required to be reported on a Form 1099-K because it’s not a payment for goods or services.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For example: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A payment app is not required to report money sent as a gift to a student for college expenses.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A payment app is not required to report money sent to a friend for reimbursement.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l">
              <a:lnSpc>
                <a:spcPct val="120000"/>
              </a:lnSpc>
              <a:spcBef>
                <a:spcPts val="0"/>
              </a:spcBef>
              <a:spcAft>
                <a:spcPts val="100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A payment app is not required to report any type of gift.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These are not reportable because they are not transactions for goods or services. Form 1099-K should not be sent for these types of payments.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Some individuals may receive a Form 1099-K for the sale of personal items. The sale of personal items is reportable on a Form 1099-K if the taxpayer receives more than $20,000 and has more than 200 transactions.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If a taxpayer receives a Form 1099-K that is incorrect or receives a Form 1099-K for a transaction that was not for the sale of goods or services, see the guidance </a:t>
            </a:r>
            <a:r>
              <a:rPr lang="en-US" dirty="0">
                <a:effectLst/>
                <a:latin typeface="Calibri" panose="020F0502020204030204" pitchFamily="34" charset="0"/>
                <a:ea typeface="Times New Roman" panose="02020603050405020304" pitchFamily="18" charset="0"/>
                <a:cs typeface="Times New Roman" panose="02020603050405020304" pitchFamily="18" charset="0"/>
              </a:rPr>
              <a:t>on</a:t>
            </a:r>
            <a:r>
              <a:rPr lang="en-US" dirty="0">
                <a:effectLst/>
                <a:latin typeface="Arial" panose="020B0604020202020204" pitchFamily="34" charset="0"/>
                <a:ea typeface="Times New Roman" panose="02020603050405020304" pitchFamily="18" charset="0"/>
                <a:cs typeface="Times New Roman" panose="02020603050405020304" pitchFamily="18" charset="0"/>
              </a:rPr>
              <a:t> IRS.gov/1099K.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10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rPr>
              <a:t>IRS has updated guidance to direct taxpayers to report sales of personal items with offsetting adjustments on the Form 1040, Schedule 1. See Understanding Your Form 1099-K on IRS.gov, for additional information.</a:t>
            </a:r>
            <a:endParaRPr lang="en-US" dirty="0"/>
          </a:p>
        </p:txBody>
      </p:sp>
      <p:sp>
        <p:nvSpPr>
          <p:cNvPr id="4" name="Slide Number Placeholder 3"/>
          <p:cNvSpPr>
            <a:spLocks noGrp="1"/>
          </p:cNvSpPr>
          <p:nvPr>
            <p:ph type="sldNum" sz="quarter" idx="5"/>
          </p:nvPr>
        </p:nvSpPr>
        <p:spPr/>
        <p:txBody>
          <a:bodyPr/>
          <a:lstStyle/>
          <a:p>
            <a:fld id="{E4FB5D24-400E-4EFA-BB7E-CED711BE14FD}" type="slidenum">
              <a:rPr lang="en-US" smtClean="0"/>
              <a:t>23</a:t>
            </a:fld>
            <a:endParaRPr lang="en-US" dirty="0"/>
          </a:p>
        </p:txBody>
      </p:sp>
    </p:spTree>
    <p:extLst>
      <p:ext uri="{BB962C8B-B14F-4D97-AF65-F5344CB8AC3E}">
        <p14:creationId xmlns:p14="http://schemas.microsoft.com/office/powerpoint/2010/main" val="171814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800" dirty="0">
                <a:solidFill>
                  <a:srgbClr val="1B1B1B"/>
                </a:solidFill>
                <a:effectLst/>
                <a:latin typeface="Arial" panose="020B0604020202020204" pitchFamily="34" charset="0"/>
                <a:ea typeface="Times New Roman" panose="02020603050405020304" pitchFamily="18" charset="0"/>
              </a:rPr>
              <a:t>There is a wealth of resources on the IRS website, and we’ll continue to update our content as we develop further guidance. </a:t>
            </a:r>
            <a:endParaRPr lang="en-US" sz="1800" dirty="0">
              <a:effectLst/>
              <a:latin typeface="Times New Roman" panose="02020603050405020304" pitchFamily="18" charset="0"/>
              <a:ea typeface="Times New Roman" panose="02020603050405020304" pitchFamily="18" charset="0"/>
            </a:endParaRPr>
          </a:p>
          <a:p>
            <a:pPr marL="0" marR="0" algn="l"/>
            <a:r>
              <a:rPr lang="en-US" sz="1800" dirty="0">
                <a:solidFill>
                  <a:srgbClr val="1B1B1B"/>
                </a:solidFill>
                <a:effectLst/>
                <a:latin typeface="Arial" panose="020B0604020202020204" pitchFamily="34" charset="0"/>
                <a:ea typeface="Times New Roman" panose="02020603050405020304" pitchFamily="18" charset="0"/>
              </a:rPr>
              <a:t>The available resources include information to help with understanding the Form 1099-K, in addition to the Form 1099-K FAQs, which are being updated, and the Gig Economy Tax Center. There are also other helpful topics like recordkeeping and how to make estimated tax payments. </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1B1B1B"/>
                </a:solidFill>
                <a:effectLst/>
                <a:latin typeface="Arial" panose="020B0604020202020204" pitchFamily="34" charset="0"/>
                <a:ea typeface="Times New Roman" panose="02020603050405020304" pitchFamily="18" charset="0"/>
              </a:rPr>
              <a:t>The IRS will continue to deliver communications and outreach to help taxpayers understand the threshold change and their income tax responsibilities. </a:t>
            </a:r>
            <a:endParaRPr lang="en-US" dirty="0"/>
          </a:p>
        </p:txBody>
      </p:sp>
      <p:sp>
        <p:nvSpPr>
          <p:cNvPr id="4" name="Slide Number Placeholder 3"/>
          <p:cNvSpPr>
            <a:spLocks noGrp="1"/>
          </p:cNvSpPr>
          <p:nvPr>
            <p:ph type="sldNum" sz="quarter" idx="5"/>
          </p:nvPr>
        </p:nvSpPr>
        <p:spPr/>
        <p:txBody>
          <a:bodyPr/>
          <a:lstStyle/>
          <a:p>
            <a:fld id="{E4FB5D24-400E-4EFA-BB7E-CED711BE14FD}" type="slidenum">
              <a:rPr lang="en-US" smtClean="0"/>
              <a:t>24</a:t>
            </a:fld>
            <a:endParaRPr lang="en-US" dirty="0"/>
          </a:p>
        </p:txBody>
      </p:sp>
    </p:spTree>
    <p:extLst>
      <p:ext uri="{BB962C8B-B14F-4D97-AF65-F5344CB8AC3E}">
        <p14:creationId xmlns:p14="http://schemas.microsoft.com/office/powerpoint/2010/main" val="2343719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Arial" panose="020B0604020202020204" pitchFamily="34" charset="0"/>
                <a:cs typeface="Arial" panose="020B0604020202020204" pitchFamily="34" charset="0"/>
              </a:rPr>
              <a:t>One of our key messages we are emphasizing right now is about the scams surrounding the Employee Retention Credit.</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You’ve probably noticed, you cannot turn on the TV, radio or internet without seeing an ad for the ERC and how you’re missing out on a whole lot of free money.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83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1125"/>
            <a:ext cx="4181475" cy="3136900"/>
          </a:xfrm>
        </p:spPr>
      </p:sp>
      <p:sp>
        <p:nvSpPr>
          <p:cNvPr id="3" name="Notes Placeholder 2"/>
          <p:cNvSpPr>
            <a:spLocks noGrp="1"/>
          </p:cNvSpPr>
          <p:nvPr>
            <p:ph type="body" idx="1"/>
          </p:nvPr>
        </p:nvSpPr>
        <p:spPr>
          <a:xfrm>
            <a:off x="245166" y="3248025"/>
            <a:ext cx="6506818" cy="5544791"/>
          </a:xfrm>
        </p:spPr>
        <p:txBody>
          <a:bodyPr/>
          <a:lstStyle/>
          <a:p>
            <a:pPr marL="171450" indent="-171450" algn="l">
              <a:buFont typeface="Arial" panose="020B0604020202020204" pitchFamily="34" charset="0"/>
              <a:buChar char="•"/>
            </a:pPr>
            <a:r>
              <a:rPr lang="en-US" sz="1100" dirty="0">
                <a:latin typeface="Arial" panose="020B0604020202020204" pitchFamily="34" charset="0"/>
                <a:cs typeface="Arial" panose="020B0604020202020204" pitchFamily="34" charset="0"/>
              </a:rPr>
              <a:t>I’d like to read a statement from our new Commissioner Danny Werfel warning about the proliferation of Employee Retention Credit scams. </a:t>
            </a:r>
          </a:p>
          <a:p>
            <a:pPr marL="171450" indent="-171450" algn="l">
              <a:buFont typeface="Arial" panose="020B0604020202020204" pitchFamily="34" charset="0"/>
              <a:buChar char="•"/>
            </a:pPr>
            <a:r>
              <a:rPr lang="en-US" sz="1100" dirty="0">
                <a:latin typeface="Arial" panose="020B0604020202020204" pitchFamily="34" charset="0"/>
                <a:cs typeface="Arial" panose="020B0604020202020204" pitchFamily="34" charset="0"/>
              </a:rPr>
              <a:t>"The aggressive marketing of these credits is deeply troubling and a major concern for the IRS. Businesses need to think twice before filing a claim for these credits. While the credit has provided a financial lifeline to millions of businesses, there are promoters misleading people and businesses into thinking they can claim these credits. There are very specific guidelines around these pandemic-era credits; they are not available to just anyone. People should remember the IRS is actively auditing and conducting criminal investigations related to these false claims. We urge honest taxpayers not to be caught up in these schemes.“</a:t>
            </a:r>
          </a:p>
          <a:p>
            <a:pPr marL="171450" indent="-171450" algn="l">
              <a:buFont typeface="Arial" panose="020B0604020202020204" pitchFamily="34" charset="0"/>
              <a:buChar char="•"/>
            </a:pPr>
            <a:r>
              <a:rPr lang="en-US" sz="1400" dirty="0">
                <a:latin typeface="Arial" panose="020B0604020202020204" pitchFamily="34" charset="0"/>
                <a:cs typeface="Arial" panose="020B0604020202020204" pitchFamily="34" charset="0"/>
              </a:rPr>
              <a:t>Our Commissioner and the Service overall are concerned that honest taxpayers can be duped by promoters.  </a:t>
            </a:r>
          </a:p>
          <a:p>
            <a:pPr marL="171450" indent="-171450" algn="l">
              <a:buFont typeface="Arial" panose="020B0604020202020204" pitchFamily="34" charset="0"/>
              <a:buChar char="•"/>
            </a:pPr>
            <a:endParaRPr lang="en-US" sz="1400" b="0" i="0" u="none" dirty="0">
              <a:solidFill>
                <a:srgbClr val="002060"/>
              </a:solidFill>
              <a:effectLst/>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September, the IRS announced a moratorium on processing any new claims that come in. It will be in place at least through the end of the year.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was a result of concerns not only by IRS, but by tax professionals and the media reporting that many folks were duped into claiming the credit and were ineligible.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Continuing to work the claims that were already in the system, but the processing times will increase since they are looking more closely at each and every claim right now.  Processing times will increase to at least 180 days, or it could be much longer if it’s referred for an audit. They may also request additional documentation during processing to ensure it is a legitimate claim.</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Hundreds of criminal cases are being worked, and thousands of ERC claims have been referred for audit. </a:t>
            </a:r>
          </a:p>
          <a:p>
            <a:endParaRPr lang="en-US" sz="14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400" b="0" i="0" u="none" dirty="0">
              <a:solidFill>
                <a:srgbClr val="00206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400" b="0" i="0" u="none" dirty="0">
              <a:solidFill>
                <a:srgbClr val="00206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949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401638"/>
            <a:ext cx="4114800" cy="3086100"/>
          </a:xfrm>
        </p:spPr>
      </p:sp>
      <p:sp>
        <p:nvSpPr>
          <p:cNvPr id="3" name="Notes Placeholder 2"/>
          <p:cNvSpPr>
            <a:spLocks noGrp="1"/>
          </p:cNvSpPr>
          <p:nvPr>
            <p:ph type="body" idx="1"/>
          </p:nvPr>
        </p:nvSpPr>
        <p:spPr>
          <a:xfrm>
            <a:off x="516835" y="3763617"/>
            <a:ext cx="5655365" cy="4237383"/>
          </a:xfrm>
        </p:spPr>
        <p:txBody>
          <a:bodyPr/>
          <a:lstStyle/>
          <a:p>
            <a:endParaRPr lang="en-US" dirty="0"/>
          </a:p>
          <a:p>
            <a:r>
              <a:rPr lang="en-US" sz="1600" dirty="0">
                <a:latin typeface="Arial" panose="020B0604020202020204" pitchFamily="34" charset="0"/>
                <a:cs typeface="Arial" panose="020B0604020202020204" pitchFamily="34" charset="0"/>
              </a:rPr>
              <a:t>If you have filed ERC claims and later determine you were not eligible….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Withdraw an application that has not been processed yet. Or has been processed but you haven’t deposited or cashed the check.</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Refer to IRS.gov/</a:t>
            </a:r>
            <a:r>
              <a:rPr lang="en-US" sz="1600" dirty="0" err="1">
                <a:latin typeface="Arial" panose="020B0604020202020204" pitchFamily="34" charset="0"/>
                <a:cs typeface="Arial" panose="020B0604020202020204" pitchFamily="34" charset="0"/>
              </a:rPr>
              <a:t>withdrawmyerc</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you have already received the payment but determine you weren’t eligible, you may be eligible for the Voluntary Disclosure Program. You can apply to be part of the program and if accepted, you would only need to pay back 80% of the credit received and there would be no interest or penalties, unless you weren’t able to pay back the full 80% at one time and need an installment agreement. </a:t>
            </a:r>
          </a:p>
        </p:txBody>
      </p:sp>
      <p:sp>
        <p:nvSpPr>
          <p:cNvPr id="4" name="Slide Number Placeholder 3"/>
          <p:cNvSpPr>
            <a:spLocks noGrp="1"/>
          </p:cNvSpPr>
          <p:nvPr>
            <p:ph type="sldNum" sz="quarter" idx="5"/>
          </p:nvPr>
        </p:nvSpPr>
        <p:spPr/>
        <p:txBody>
          <a:bodyPr/>
          <a:lstStyle/>
          <a:p>
            <a:fld id="{B5A621C9-9A53-B447-BED6-8A1239BBCD0B}" type="slidenum">
              <a:rPr lang="en-US" smtClean="0"/>
              <a:t>27</a:t>
            </a:fld>
            <a:endParaRPr lang="en-US"/>
          </a:p>
        </p:txBody>
      </p:sp>
    </p:spTree>
    <p:extLst>
      <p:ext uri="{BB962C8B-B14F-4D97-AF65-F5344CB8AC3E}">
        <p14:creationId xmlns:p14="http://schemas.microsoft.com/office/powerpoint/2010/main" val="3036842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219075"/>
            <a:ext cx="4184650" cy="3138488"/>
          </a:xfrm>
        </p:spPr>
      </p:sp>
      <p:sp>
        <p:nvSpPr>
          <p:cNvPr id="3" name="Notes Placeholder 2"/>
          <p:cNvSpPr>
            <a:spLocks noGrp="1"/>
          </p:cNvSpPr>
          <p:nvPr>
            <p:ph type="body" idx="1"/>
          </p:nvPr>
        </p:nvSpPr>
        <p:spPr>
          <a:xfrm>
            <a:off x="585989" y="3527090"/>
            <a:ext cx="5821251" cy="5396144"/>
          </a:xfrm>
        </p:spPr>
        <p:txBody>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Lots of great resources that will help determine if you’re eligible.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Reminder:  Search “ERC Chart” on IRS.gov for the </a:t>
            </a:r>
            <a:r>
              <a:rPr lang="en-US" sz="1600" b="1" dirty="0">
                <a:latin typeface="Arial" panose="020B0604020202020204" pitchFamily="34" charset="0"/>
                <a:cs typeface="Arial" panose="020B0604020202020204" pitchFamily="34" charset="0"/>
              </a:rPr>
              <a:t>Employee Retention Credit Comparison Chart.</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725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236ECCD-B2D8-4592-8DF6-755285D70E6D}"/>
              </a:ext>
            </a:extLst>
          </p:cNvPr>
          <p:cNvSpPr>
            <a:spLocks noGrp="1" noRot="1" noChangeAspect="1" noChangeArrowheads="1" noTextEdit="1"/>
          </p:cNvSpPr>
          <p:nvPr>
            <p:ph type="sldImg"/>
          </p:nvPr>
        </p:nvSpPr>
        <p:spPr>
          <a:xfrm>
            <a:off x="1347788" y="119063"/>
            <a:ext cx="3001962" cy="2252662"/>
          </a:xfrm>
          <a:ln/>
        </p:spPr>
      </p:sp>
      <p:sp>
        <p:nvSpPr>
          <p:cNvPr id="61443" name="Notes Placeholder 2">
            <a:extLst>
              <a:ext uri="{FF2B5EF4-FFF2-40B4-BE49-F238E27FC236}">
                <a16:creationId xmlns:a16="http://schemas.microsoft.com/office/drawing/2014/main" id="{743552C0-5EA1-4DC7-B308-5E54A8C980BD}"/>
              </a:ext>
            </a:extLst>
          </p:cNvPr>
          <p:cNvSpPr>
            <a:spLocks noGrp="1" noChangeArrowheads="1"/>
          </p:cNvSpPr>
          <p:nvPr>
            <p:ph type="body" idx="1"/>
          </p:nvPr>
        </p:nvSpPr>
        <p:spPr>
          <a:xfrm>
            <a:off x="529167" y="3026833"/>
            <a:ext cx="5958946" cy="610923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I’m sorry I ran long…that was certainly a lot of info to cover.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feel free to contact me with questions or if you have any feedback…such as if you need additional information that you can’t find on IRS.gov or you can even send your feedback and thoughts about any of the information I presented today.</a:t>
            </a:r>
          </a:p>
        </p:txBody>
      </p:sp>
      <p:sp>
        <p:nvSpPr>
          <p:cNvPr id="61444" name="Slide Number Placeholder 3">
            <a:extLst>
              <a:ext uri="{FF2B5EF4-FFF2-40B4-BE49-F238E27FC236}">
                <a16:creationId xmlns:a16="http://schemas.microsoft.com/office/drawing/2014/main" id="{0B736D00-65B2-41E1-97B3-2B3695FFAE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defRPr sz="3600">
                <a:solidFill>
                  <a:schemeClr val="tx1"/>
                </a:solidFill>
                <a:latin typeface="Arial" panose="020B0604020202020204" pitchFamily="34" charset="0"/>
              </a:defRPr>
            </a:lvl1pPr>
            <a:lvl2pPr marL="742950" indent="-285750" defTabSz="685800">
              <a:defRPr sz="3600">
                <a:solidFill>
                  <a:schemeClr val="tx1"/>
                </a:solidFill>
                <a:latin typeface="Arial" panose="020B0604020202020204" pitchFamily="34" charset="0"/>
              </a:defRPr>
            </a:lvl2pPr>
            <a:lvl3pPr marL="1143000" indent="-228600" defTabSz="685800">
              <a:defRPr sz="3600">
                <a:solidFill>
                  <a:schemeClr val="tx1"/>
                </a:solidFill>
                <a:latin typeface="Arial" panose="020B0604020202020204" pitchFamily="34" charset="0"/>
              </a:defRPr>
            </a:lvl3pPr>
            <a:lvl4pPr marL="1600200" indent="-228600" defTabSz="685800">
              <a:defRPr sz="3600">
                <a:solidFill>
                  <a:schemeClr val="tx1"/>
                </a:solidFill>
                <a:latin typeface="Arial" panose="020B0604020202020204" pitchFamily="34" charset="0"/>
              </a:defRPr>
            </a:lvl4pPr>
            <a:lvl5pPr marL="2057400" indent="-228600" defTabSz="685800">
              <a:defRPr sz="36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3600">
                <a:solidFill>
                  <a:schemeClr val="tx1"/>
                </a:solidFill>
                <a:latin typeface="Arial" panose="020B0604020202020204" pitchFamily="34" charset="0"/>
              </a:defRPr>
            </a:lvl9pPr>
          </a:lstStyle>
          <a:p>
            <a:fld id="{6682D131-B93C-4E44-9B75-7A673F28BB93}" type="slidenum">
              <a:rPr lang="en-GB" altLang="en-US" sz="1200" smtClean="0">
                <a:solidFill>
                  <a:srgbClr val="000000"/>
                </a:solidFill>
                <a:latin typeface="Calibri" panose="020F0502020204030204" pitchFamily="34" charset="0"/>
              </a:rPr>
              <a:pPr/>
              <a:t>29</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E306C0B-08D8-4CC0-A3E5-E4CADE97F7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lnSpc>
                <a:spcPct val="150000"/>
              </a:lnSpc>
              <a:spcBef>
                <a:spcPct val="0"/>
              </a:spcBef>
            </a:pPr>
            <a:fld id="{724F7B82-8628-4654-96A0-4A78336FE6D4}" type="slidenum">
              <a:rPr lang="en-GB" altLang="en-US" smtClean="0"/>
              <a:pPr>
                <a:lnSpc>
                  <a:spcPct val="150000"/>
                </a:lnSpc>
                <a:spcBef>
                  <a:spcPct val="0"/>
                </a:spcBef>
              </a:pPr>
              <a:t>3</a:t>
            </a:fld>
            <a:endParaRPr lang="en-GB" altLang="en-US"/>
          </a:p>
        </p:txBody>
      </p:sp>
      <p:sp>
        <p:nvSpPr>
          <p:cNvPr id="15363" name="Rectangle 2">
            <a:extLst>
              <a:ext uri="{FF2B5EF4-FFF2-40B4-BE49-F238E27FC236}">
                <a16:creationId xmlns:a16="http://schemas.microsoft.com/office/drawing/2014/main" id="{283EBAD8-AB8A-41D5-8AB2-30A095F88DAE}"/>
              </a:ext>
            </a:extLst>
          </p:cNvPr>
          <p:cNvSpPr>
            <a:spLocks noGrp="1" noRot="1" noChangeAspect="1" noChangeArrowheads="1" noTextEdit="1"/>
          </p:cNvSpPr>
          <p:nvPr>
            <p:ph type="sldImg"/>
          </p:nvPr>
        </p:nvSpPr>
        <p:spPr>
          <a:xfrm>
            <a:off x="1304925" y="544513"/>
            <a:ext cx="3314700" cy="2486025"/>
          </a:xfrm>
          <a:ln/>
        </p:spPr>
      </p:sp>
      <p:sp>
        <p:nvSpPr>
          <p:cNvPr id="15364" name="Rectangle 3">
            <a:extLst>
              <a:ext uri="{FF2B5EF4-FFF2-40B4-BE49-F238E27FC236}">
                <a16:creationId xmlns:a16="http://schemas.microsoft.com/office/drawing/2014/main" id="{83ECF8FC-95EF-4600-850A-5873AC3B96F6}"/>
              </a:ext>
            </a:extLst>
          </p:cNvPr>
          <p:cNvSpPr>
            <a:spLocks noGrp="1" noChangeArrowheads="1"/>
          </p:cNvSpPr>
          <p:nvPr>
            <p:ph type="body" idx="1"/>
          </p:nvPr>
        </p:nvSpPr>
        <p:spPr>
          <a:xfrm>
            <a:off x="225287" y="3107635"/>
            <a:ext cx="6281530" cy="56984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pPr>
            <a:r>
              <a:rPr lang="en-US" altLang="en-US" dirty="0">
                <a:latin typeface="Arial" panose="020B0604020202020204" pitchFamily="34" charset="0"/>
              </a:rPr>
              <a:t>Our first tip to help you avoid tax trouble is to make sure you keep good records. You can use any recordkeeping method that works for you, but make sure the method you use provides you with all of the information you need to calculate your income and figure your deductions. </a:t>
            </a:r>
          </a:p>
          <a:p>
            <a:pPr eaLnBrk="1" hangingPunct="1">
              <a:lnSpc>
                <a:spcPct val="200000"/>
              </a:lnSpc>
            </a:pPr>
            <a:r>
              <a:rPr lang="en-US" altLang="en-US" dirty="0">
                <a:latin typeface="Arial" panose="020B0604020202020204" pitchFamily="34" charset="0"/>
              </a:rPr>
              <a:t>You need to make sure you have proper recording methods and internal controls to accurately compute your income. </a:t>
            </a:r>
          </a:p>
          <a:p>
            <a:pPr eaLnBrk="1" hangingPunct="1">
              <a:lnSpc>
                <a:spcPct val="200000"/>
              </a:lnSpc>
            </a:pPr>
            <a:endParaRPr lang="en-US" altLang="en-US" dirty="0">
              <a:latin typeface="Arial" panose="020B0604020202020204" pitchFamily="34" charset="0"/>
            </a:endParaRPr>
          </a:p>
          <a:p>
            <a:pPr eaLnBrk="1" hangingPunct="1">
              <a:lnSpc>
                <a:spcPct val="200000"/>
              </a:lnSpc>
            </a:pPr>
            <a:r>
              <a:rPr lang="en-US" altLang="en-US" dirty="0">
                <a:latin typeface="Arial" panose="020B0604020202020204" pitchFamily="34" charset="0"/>
              </a:rPr>
              <a:t>On the expense side you must keep cancelled checks, receipts and other evidence of expenses you paid.  </a:t>
            </a:r>
          </a:p>
          <a:p>
            <a:pPr eaLnBrk="1" hangingPunct="1">
              <a:lnSpc>
                <a:spcPct val="150000"/>
              </a:lnSpc>
            </a:pPr>
            <a:endParaRPr lang="en-US" altLang="en-US" dirty="0">
              <a:latin typeface="Arial" panose="020B0604020202020204" pitchFamily="34" charset="0"/>
            </a:endParaRPr>
          </a:p>
          <a:p>
            <a:pPr eaLnBrk="1" hangingPunct="1">
              <a:lnSpc>
                <a:spcPct val="150000"/>
              </a:lnSpc>
            </a:pPr>
            <a:r>
              <a:rPr lang="en-US" altLang="en-US" dirty="0">
                <a:latin typeface="Arial" panose="020B0604020202020204" pitchFamily="34" charset="0"/>
              </a:rPr>
              <a:t>You must retain your records for as long as they are important for any tax law. This is usually the later of the following dates. </a:t>
            </a:r>
          </a:p>
          <a:p>
            <a:pPr eaLnBrk="1" hangingPunct="1">
              <a:lnSpc>
                <a:spcPct val="150000"/>
              </a:lnSpc>
            </a:pPr>
            <a:r>
              <a:rPr lang="en-US" altLang="en-US" dirty="0">
                <a:latin typeface="Arial" panose="020B0604020202020204" pitchFamily="34" charset="0"/>
              </a:rPr>
              <a:t>3 years from the return due date or the date filed. </a:t>
            </a:r>
          </a:p>
          <a:p>
            <a:pPr eaLnBrk="1" hangingPunct="1">
              <a:lnSpc>
                <a:spcPct val="150000"/>
              </a:lnSpc>
            </a:pPr>
            <a:r>
              <a:rPr lang="en-US" altLang="en-US" dirty="0">
                <a:latin typeface="Arial" panose="020B0604020202020204" pitchFamily="34" charset="0"/>
              </a:rPr>
              <a:t>2 years after the tax was paid</a:t>
            </a:r>
          </a:p>
          <a:p>
            <a:pPr eaLnBrk="1" hangingPunct="1">
              <a:lnSpc>
                <a:spcPct val="150000"/>
              </a:lnSpc>
            </a:pPr>
            <a:endParaRPr lang="en-US" altLang="en-US" dirty="0">
              <a:latin typeface="Arial" panose="020B0604020202020204" pitchFamily="34" charset="0"/>
            </a:endParaRPr>
          </a:p>
          <a:p>
            <a:pPr eaLnBrk="1" hangingPunct="1">
              <a:lnSpc>
                <a:spcPct val="150000"/>
              </a:lnSpc>
            </a:pPr>
            <a:r>
              <a:rPr lang="en-US" altLang="en-US" dirty="0">
                <a:latin typeface="Arial" panose="020B0604020202020204" pitchFamily="34" charset="0"/>
              </a:rPr>
              <a:t>There are some circumstances that could require you to keep your records a longer time, but these are good general guidelines.</a:t>
            </a:r>
          </a:p>
          <a:p>
            <a:pPr eaLnBrk="1" hangingPunct="1">
              <a:lnSpc>
                <a:spcPct val="200000"/>
              </a:lnSpc>
            </a:pP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C9B38C1-581B-4E7A-AA43-AD8DFDBD17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DB77E-7AE2-472C-98E9-5832096FBF1B}" type="slidenum">
              <a:rPr lang="en-GB" altLang="en-US" smtClean="0"/>
              <a:pPr>
                <a:spcBef>
                  <a:spcPct val="0"/>
                </a:spcBef>
              </a:pPr>
              <a:t>4</a:t>
            </a:fld>
            <a:endParaRPr lang="en-GB" altLang="en-US"/>
          </a:p>
        </p:txBody>
      </p:sp>
      <p:sp>
        <p:nvSpPr>
          <p:cNvPr id="17411" name="Rectangle 2">
            <a:extLst>
              <a:ext uri="{FF2B5EF4-FFF2-40B4-BE49-F238E27FC236}">
                <a16:creationId xmlns:a16="http://schemas.microsoft.com/office/drawing/2014/main" id="{F1239832-CA65-4596-BAA3-12E6B12B4ADE}"/>
              </a:ext>
            </a:extLst>
          </p:cNvPr>
          <p:cNvSpPr>
            <a:spLocks noGrp="1" noRot="1" noChangeAspect="1" noChangeArrowheads="1" noTextEdit="1"/>
          </p:cNvSpPr>
          <p:nvPr>
            <p:ph type="sldImg"/>
          </p:nvPr>
        </p:nvSpPr>
        <p:spPr>
          <a:xfrm>
            <a:off x="1028700" y="255588"/>
            <a:ext cx="3609975" cy="2706687"/>
          </a:xfrm>
          <a:ln/>
        </p:spPr>
      </p:sp>
      <p:sp>
        <p:nvSpPr>
          <p:cNvPr id="17412" name="Rectangle 3">
            <a:extLst>
              <a:ext uri="{FF2B5EF4-FFF2-40B4-BE49-F238E27FC236}">
                <a16:creationId xmlns:a16="http://schemas.microsoft.com/office/drawing/2014/main" id="{9FCF2021-01FE-44C1-96C8-F66DA39D8132}"/>
              </a:ext>
            </a:extLst>
          </p:cNvPr>
          <p:cNvSpPr>
            <a:spLocks noGrp="1" noChangeArrowheads="1"/>
          </p:cNvSpPr>
          <p:nvPr>
            <p:ph type="body" idx="1"/>
          </p:nvPr>
        </p:nvSpPr>
        <p:spPr>
          <a:xfrm>
            <a:off x="266700" y="3182938"/>
            <a:ext cx="6329363" cy="5416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pPr>
            <a:r>
              <a:rPr lang="en-US" altLang="en-US" dirty="0">
                <a:latin typeface="Arial" panose="020B0604020202020204" pitchFamily="34" charset="0"/>
              </a:rPr>
              <a:t>Another way to avoid tax trouble is to make sure you report all of your taxable income. Filing a tax return and reporting taxable income is more than just checking a few boxes and signing your name to a form. This may seem obvious, but you must report all taxable income on your tax return. Do you know what types of income are considered taxable to avoid</a:t>
            </a:r>
            <a:r>
              <a:rPr lang="en-US" altLang="en-US" b="1" dirty="0">
                <a:latin typeface="Arial" panose="020B0604020202020204" pitchFamily="34" charset="0"/>
              </a:rPr>
              <a:t> </a:t>
            </a:r>
            <a:r>
              <a:rPr lang="en-US" altLang="en-US" dirty="0">
                <a:latin typeface="Arial" panose="020B0604020202020204" pitchFamily="34" charset="0"/>
              </a:rPr>
              <a:t>tax trouble? </a:t>
            </a:r>
          </a:p>
          <a:p>
            <a:pPr eaLnBrk="1" hangingPunct="1">
              <a:lnSpc>
                <a:spcPct val="200000"/>
              </a:lnSpc>
            </a:pPr>
            <a:endParaRPr lang="en-US" altLang="en-US" dirty="0">
              <a:latin typeface="Arial" panose="020B0604020202020204" pitchFamily="34" charset="0"/>
            </a:endParaRPr>
          </a:p>
          <a:p>
            <a:pPr eaLnBrk="1" hangingPunct="1">
              <a:lnSpc>
                <a:spcPct val="200000"/>
              </a:lnSpc>
            </a:pPr>
            <a:r>
              <a:rPr lang="en-US" altLang="en-US" dirty="0">
                <a:latin typeface="Arial" panose="020B0604020202020204" pitchFamily="34" charset="0"/>
              </a:rPr>
              <a:t>All income is taxable unless the law specifically excludes it. Income for your business can include many forms, such as cash, checks, or credit card payments, or the exchange of property or services, called bartering. Bartering is the exchange of one product or service for another, including through the internet.</a:t>
            </a:r>
            <a:r>
              <a:rPr lang="en-US" altLang="en-US" b="1" dirty="0">
                <a:latin typeface="Arial" panose="020B0604020202020204" pitchFamily="34" charset="0"/>
              </a:rPr>
              <a:t> </a:t>
            </a:r>
            <a:r>
              <a:rPr lang="en-US" altLang="en-US" dirty="0">
                <a:latin typeface="Arial" panose="020B0604020202020204" pitchFamily="34" charset="0"/>
              </a:rPr>
              <a:t>Both parties must include the fair market value of goods or services received as income on their tax return. With bartering, you must include the value of the non-cash income from the exchange as income.</a:t>
            </a:r>
          </a:p>
          <a:p>
            <a:pPr eaLnBrk="1" hangingPunct="1">
              <a:lnSpc>
                <a:spcPct val="200000"/>
              </a:lnSpc>
            </a:pPr>
            <a:r>
              <a:rPr lang="en-US" altLang="en-US" dirty="0">
                <a:latin typeface="Arial" panose="020B0604020202020204" pitchFamily="34" charset="0"/>
              </a:rPr>
              <a:t>So it’s very important to come up with a reliable recordkeeping system to ensure you are properly and timely accounting for your income. </a:t>
            </a:r>
          </a:p>
          <a:p>
            <a:pPr eaLnBrk="1" hangingPunct="1">
              <a:lnSpc>
                <a:spcPct val="200000"/>
              </a:lnSpc>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B18C91D-19C8-4D5C-A706-3C95D4D0C9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04E3DF-10BF-4AE3-B862-F654BE668C9C}" type="slidenum">
              <a:rPr lang="en-GB" altLang="en-US" smtClean="0"/>
              <a:pPr>
                <a:spcBef>
                  <a:spcPct val="0"/>
                </a:spcBef>
              </a:pPr>
              <a:t>5</a:t>
            </a:fld>
            <a:endParaRPr lang="en-GB" altLang="en-US"/>
          </a:p>
        </p:txBody>
      </p:sp>
      <p:sp>
        <p:nvSpPr>
          <p:cNvPr id="19459" name="Rectangle 2">
            <a:extLst>
              <a:ext uri="{FF2B5EF4-FFF2-40B4-BE49-F238E27FC236}">
                <a16:creationId xmlns:a16="http://schemas.microsoft.com/office/drawing/2014/main" id="{81C16B9E-874C-44A6-9C46-36DB911307BA}"/>
              </a:ext>
            </a:extLst>
          </p:cNvPr>
          <p:cNvSpPr>
            <a:spLocks noGrp="1" noRot="1" noChangeAspect="1" noChangeArrowheads="1" noTextEdit="1"/>
          </p:cNvSpPr>
          <p:nvPr>
            <p:ph type="sldImg"/>
          </p:nvPr>
        </p:nvSpPr>
        <p:spPr>
          <a:xfrm>
            <a:off x="995363" y="30163"/>
            <a:ext cx="2147887" cy="1611312"/>
          </a:xfrm>
          <a:ln/>
        </p:spPr>
      </p:sp>
      <p:sp>
        <p:nvSpPr>
          <p:cNvPr id="19460" name="Rectangle 3">
            <a:extLst>
              <a:ext uri="{FF2B5EF4-FFF2-40B4-BE49-F238E27FC236}">
                <a16:creationId xmlns:a16="http://schemas.microsoft.com/office/drawing/2014/main" id="{A838DFC3-8E0A-48B6-8AE4-1B40AF1CE500}"/>
              </a:ext>
            </a:extLst>
          </p:cNvPr>
          <p:cNvSpPr>
            <a:spLocks noGrp="1" noChangeArrowheads="1"/>
          </p:cNvSpPr>
          <p:nvPr>
            <p:ph type="body" idx="1"/>
          </p:nvPr>
        </p:nvSpPr>
        <p:spPr>
          <a:xfrm>
            <a:off x="194733" y="1719263"/>
            <a:ext cx="6416576" cy="614626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2932" indent="-232932" eaLnBrk="1" hangingPunct="1">
              <a:lnSpc>
                <a:spcPct val="150000"/>
              </a:lnSpc>
              <a:defRPr/>
            </a:pPr>
            <a:r>
              <a:rPr lang="en-US" altLang="en-US" sz="1200" dirty="0"/>
              <a:t>Moving on to our next potential pitfall for tax trouble – claiming personal expenses as business expenses.</a:t>
            </a:r>
          </a:p>
          <a:p>
            <a:pPr marL="232932" indent="-232932" eaLnBrk="1" hangingPunct="1">
              <a:lnSpc>
                <a:spcPct val="150000"/>
              </a:lnSpc>
              <a:defRPr/>
            </a:pPr>
            <a:r>
              <a:rPr lang="en-US" sz="1200" dirty="0"/>
              <a:t>To be deductible, a business expense must be both ordinary and necessary. </a:t>
            </a:r>
          </a:p>
          <a:p>
            <a:pPr marL="232932" indent="-232932" eaLnBrk="1" hangingPunct="1">
              <a:lnSpc>
                <a:spcPct val="150000"/>
              </a:lnSpc>
              <a:defRPr/>
            </a:pPr>
            <a:r>
              <a:rPr lang="en-US" sz="1200" dirty="0"/>
              <a:t>An </a:t>
            </a:r>
            <a:r>
              <a:rPr lang="en-US" sz="1200" b="1" dirty="0"/>
              <a:t>ordinary expense </a:t>
            </a:r>
            <a:r>
              <a:rPr lang="en-US" sz="1200" dirty="0"/>
              <a:t>is one that is </a:t>
            </a:r>
            <a:r>
              <a:rPr lang="en-US" sz="1200" b="1" dirty="0"/>
              <a:t>common and accepted in your trade or business</a:t>
            </a:r>
            <a:r>
              <a:rPr lang="en-US" sz="1200" dirty="0"/>
              <a:t>. </a:t>
            </a:r>
          </a:p>
          <a:p>
            <a:pPr marL="232932" indent="-232932" eaLnBrk="1" hangingPunct="1">
              <a:lnSpc>
                <a:spcPct val="150000"/>
              </a:lnSpc>
              <a:defRPr/>
            </a:pPr>
            <a:r>
              <a:rPr lang="en-US" sz="1200" dirty="0"/>
              <a:t>A </a:t>
            </a:r>
            <a:r>
              <a:rPr lang="en-US" sz="1200" b="1" dirty="0"/>
              <a:t>necessary expense </a:t>
            </a:r>
            <a:r>
              <a:rPr lang="en-US" sz="1200" dirty="0"/>
              <a:t>is </a:t>
            </a:r>
            <a:r>
              <a:rPr lang="en-US" sz="1200" b="1" dirty="0"/>
              <a:t>one that is helpful and appropriate for your trade or business</a:t>
            </a:r>
            <a:r>
              <a:rPr lang="en-US" sz="1200" dirty="0"/>
              <a:t>. An expense </a:t>
            </a:r>
            <a:r>
              <a:rPr lang="en-US" sz="1200" b="1" dirty="0"/>
              <a:t>does not have to be indispensable </a:t>
            </a:r>
            <a:r>
              <a:rPr lang="en-US" sz="1200" dirty="0"/>
              <a:t>to be considered necessary.</a:t>
            </a:r>
          </a:p>
          <a:p>
            <a:pPr marL="232932" indent="-232932" eaLnBrk="1" hangingPunct="1">
              <a:lnSpc>
                <a:spcPct val="150000"/>
              </a:lnSpc>
              <a:defRPr/>
            </a:pPr>
            <a:r>
              <a:rPr lang="en-US" altLang="en-US" sz="1200" dirty="0"/>
              <a:t>If you </a:t>
            </a:r>
            <a:r>
              <a:rPr lang="en-US" altLang="en-US" sz="1200" b="1" dirty="0"/>
              <a:t>keep your business and personal records separate,</a:t>
            </a:r>
            <a:r>
              <a:rPr lang="en-US" altLang="en-US" sz="1200" dirty="0"/>
              <a:t> it will go a long way to avoid this common mistake. </a:t>
            </a:r>
          </a:p>
          <a:p>
            <a:pPr marL="232932" indent="-232932" eaLnBrk="1" hangingPunct="1">
              <a:lnSpc>
                <a:spcPct val="150000"/>
              </a:lnSpc>
              <a:defRPr/>
            </a:pPr>
            <a:r>
              <a:rPr lang="en-US" altLang="en-US" b="1" dirty="0"/>
              <a:t>Keeping separate business and personal bank accounts </a:t>
            </a:r>
            <a:r>
              <a:rPr lang="en-US" altLang="en-US" dirty="0"/>
              <a:t>will go a long way to help this as well. </a:t>
            </a:r>
          </a:p>
          <a:p>
            <a:pPr marL="232932" indent="-232932" eaLnBrk="1" hangingPunct="1">
              <a:lnSpc>
                <a:spcPct val="150000"/>
              </a:lnSpc>
              <a:defRPr/>
            </a:pPr>
            <a:r>
              <a:rPr lang="en-US" altLang="en-US" sz="1200" dirty="0"/>
              <a:t>While there are many examples we could go over, let’s look at </a:t>
            </a:r>
            <a:r>
              <a:rPr lang="en-US" altLang="en-US" sz="1200" b="1" dirty="0"/>
              <a:t>three top expenses that are looked at very carefully by IRS.</a:t>
            </a:r>
          </a:p>
          <a:p>
            <a:pPr marL="232932" indent="-232932" eaLnBrk="1" hangingPunct="1">
              <a:lnSpc>
                <a:spcPct val="150000"/>
              </a:lnSpc>
              <a:defRPr/>
            </a:pPr>
            <a:endParaRPr lang="en-US" altLang="en-US" sz="1200" b="1" dirty="0"/>
          </a:p>
          <a:p>
            <a:pPr marL="232932" indent="-232932" eaLnBrk="1" hangingPunct="1">
              <a:lnSpc>
                <a:spcPct val="150000"/>
              </a:lnSpc>
              <a:defRPr/>
            </a:pPr>
            <a:r>
              <a:rPr lang="en-US" altLang="en-US" sz="1200" b="1" dirty="0"/>
              <a:t>Home Office Deduction</a:t>
            </a:r>
            <a:endParaRPr lang="en-US" altLang="en-US" sz="1200" dirty="0"/>
          </a:p>
          <a:p>
            <a:pPr marL="232932" indent="-232932" eaLnBrk="1" hangingPunct="1">
              <a:lnSpc>
                <a:spcPct val="150000"/>
              </a:lnSpc>
              <a:defRPr/>
            </a:pPr>
            <a:r>
              <a:rPr lang="en-US" altLang="en-US" sz="1200" dirty="0"/>
              <a:t>Many taxpayers work at home these days. If you have a home office, personal expenses are never allowed as a business expense. Business expenses must be kept separate and good record keeping is a must when you have a home office. *</a:t>
            </a:r>
            <a:r>
              <a:rPr lang="en-US" altLang="en-US" sz="1200" b="1" dirty="0"/>
              <a:t>The IRS released a simplified option for use when claiming this expense this year (</a:t>
            </a:r>
            <a:r>
              <a:rPr lang="en-US" altLang="en-US" sz="1200" dirty="0"/>
              <a:t>in 2013). So if you are normally eligible to claim this expense, check out the new guidance on IRS.gov before filing next time.</a:t>
            </a:r>
          </a:p>
          <a:p>
            <a:pPr>
              <a:defRPr/>
            </a:pPr>
            <a:r>
              <a:rPr lang="en-US" altLang="en-US" sz="1200" b="1" dirty="0"/>
              <a:t>	</a:t>
            </a:r>
            <a:r>
              <a:rPr lang="en-US" sz="1200" b="1" dirty="0"/>
              <a:t>Highlights of the simplified option:</a:t>
            </a:r>
          </a:p>
          <a:p>
            <a:pPr marL="174699" indent="-174699">
              <a:buFont typeface="Arial" panose="020B0604020202020204" pitchFamily="34" charset="0"/>
              <a:buChar char="•"/>
              <a:defRPr/>
            </a:pPr>
            <a:r>
              <a:rPr lang="en-US" sz="1200" dirty="0"/>
              <a:t>Standard deduction of $</a:t>
            </a:r>
            <a:r>
              <a:rPr lang="en-US" sz="1200" b="1" dirty="0"/>
              <a:t>5 per square f</a:t>
            </a:r>
            <a:r>
              <a:rPr lang="en-US" sz="1200" dirty="0"/>
              <a:t>oot of home used for business (</a:t>
            </a:r>
            <a:r>
              <a:rPr lang="en-US" sz="1200" b="1" dirty="0"/>
              <a:t>maximum 300 square feet</a:t>
            </a:r>
            <a:r>
              <a:rPr lang="en-US" sz="1200" dirty="0"/>
              <a:t>). </a:t>
            </a:r>
          </a:p>
          <a:p>
            <a:pPr marL="174699" indent="-174699">
              <a:buFont typeface="Arial" panose="020B0604020202020204" pitchFamily="34" charset="0"/>
              <a:buChar char="•"/>
              <a:defRPr/>
            </a:pPr>
            <a:r>
              <a:rPr lang="en-US" sz="1200" dirty="0"/>
              <a:t>Allowable </a:t>
            </a:r>
            <a:r>
              <a:rPr lang="en-US" sz="1200" b="1" dirty="0"/>
              <a:t>home-related itemized deductions claimed in full on Schedule A</a:t>
            </a:r>
            <a:r>
              <a:rPr lang="en-US" sz="1200" dirty="0"/>
              <a:t>. (For example: Mortgage interest, real estate taxes). </a:t>
            </a:r>
          </a:p>
          <a:p>
            <a:pPr marL="174699" indent="-174699">
              <a:buFont typeface="Arial" panose="020B0604020202020204" pitchFamily="34" charset="0"/>
              <a:buChar char="•"/>
              <a:defRPr/>
            </a:pPr>
            <a:r>
              <a:rPr lang="en-US" sz="1200" b="1" dirty="0"/>
              <a:t>No home depreciation deduction or later recapture of depreciation </a:t>
            </a:r>
            <a:r>
              <a:rPr lang="en-US" sz="1200" dirty="0"/>
              <a:t>for the years the simplified option is used. </a:t>
            </a:r>
          </a:p>
          <a:p>
            <a:pPr marL="174699" indent="-174699">
              <a:buFont typeface="Arial" panose="020B0604020202020204" pitchFamily="34" charset="0"/>
              <a:buChar char="•"/>
              <a:defRPr/>
            </a:pPr>
            <a:endParaRPr lang="en-US" sz="1200" dirty="0"/>
          </a:p>
          <a:p>
            <a:pPr>
              <a:defRPr/>
            </a:pPr>
            <a:r>
              <a:rPr lang="en-US" sz="1200" b="1" dirty="0"/>
              <a:t>Requirements to Claim the Home Office Deduction</a:t>
            </a:r>
          </a:p>
          <a:p>
            <a:pPr>
              <a:defRPr/>
            </a:pPr>
            <a:r>
              <a:rPr lang="en-US" sz="1200" dirty="0"/>
              <a:t>Regardless of the method chosen, there are two basic requirements for your home to qualify as a deduction:</a:t>
            </a:r>
          </a:p>
          <a:p>
            <a:pPr>
              <a:defRPr/>
            </a:pPr>
            <a:r>
              <a:rPr lang="en-US" sz="1200" dirty="0"/>
              <a:t>Regular and exclusive use.</a:t>
            </a:r>
          </a:p>
          <a:p>
            <a:pPr>
              <a:defRPr/>
            </a:pPr>
            <a:r>
              <a:rPr lang="en-US" sz="1200" dirty="0"/>
              <a:t>Principal place of your business.</a:t>
            </a:r>
          </a:p>
          <a:p>
            <a:pPr>
              <a:defRPr/>
            </a:pPr>
            <a:r>
              <a:rPr lang="en-US" sz="1200" b="1" dirty="0"/>
              <a:t>Regular and Exclusive Use.</a:t>
            </a:r>
          </a:p>
          <a:p>
            <a:pPr>
              <a:defRPr/>
            </a:pPr>
            <a:r>
              <a:rPr lang="en-US" sz="1200" dirty="0"/>
              <a:t>You must regularly use part of your home exclusively for conducting business. For example, if you use an extra room to run your business, you can take a home office deduction for that extra room.</a:t>
            </a:r>
          </a:p>
          <a:p>
            <a:pPr>
              <a:defRPr/>
            </a:pPr>
            <a:r>
              <a:rPr lang="en-US" sz="1200" b="1" dirty="0"/>
              <a:t>Principal Place of Your Business.</a:t>
            </a:r>
          </a:p>
          <a:p>
            <a:pPr>
              <a:defRPr/>
            </a:pPr>
            <a:r>
              <a:rPr lang="en-US" sz="1200" dirty="0"/>
              <a:t>You must show that you use your home as your principal place of business. If you conduct business at a location outside of your home, but also use your home substantially and regularly to conduct business, you may qualify for a home office deduction.</a:t>
            </a:r>
          </a:p>
          <a:p>
            <a:pPr marL="174699" indent="-174699">
              <a:buFont typeface="Arial" panose="020B0604020202020204" pitchFamily="34" charset="0"/>
              <a:buChar char="•"/>
              <a:defRPr/>
            </a:pPr>
            <a:r>
              <a:rPr lang="en-US" sz="1200" dirty="0">
                <a:hlinkClick r:id="rId3" tooltip="Publication 587, Business Use of Your Home"/>
              </a:rPr>
              <a:t>Publication 587, Business Use of Your Home</a:t>
            </a:r>
            <a:endParaRPr lang="en-US" sz="1200" dirty="0"/>
          </a:p>
          <a:p>
            <a:pPr marL="232932" indent="-232932" eaLnBrk="1" hangingPunct="1">
              <a:lnSpc>
                <a:spcPct val="150000"/>
              </a:lnSpc>
              <a:defRPr/>
            </a:pPr>
            <a:endParaRPr lang="en-US" altLang="en-US" sz="1200" b="1" dirty="0"/>
          </a:p>
          <a:p>
            <a:pPr marL="232932" indent="-232932" eaLnBrk="1" hangingPunct="1">
              <a:lnSpc>
                <a:spcPct val="150000"/>
              </a:lnSpc>
              <a:defRPr/>
            </a:pPr>
            <a:r>
              <a:rPr lang="en-US" altLang="en-US" sz="1200" b="1" dirty="0"/>
              <a:t>Frequent Business Vehicle Use </a:t>
            </a:r>
            <a:endParaRPr lang="en-US" altLang="en-US" sz="1200" dirty="0"/>
          </a:p>
          <a:p>
            <a:pPr marL="232932" indent="-232932" eaLnBrk="1" hangingPunct="1">
              <a:lnSpc>
                <a:spcPct val="150000"/>
              </a:lnSpc>
              <a:defRPr/>
            </a:pPr>
            <a:r>
              <a:rPr lang="en-US" altLang="en-US" sz="1200" dirty="0"/>
              <a:t>Just as it's easy to mix personal with business use in a home office business vehicles are also ripe for unqualified deductions. This doesn't mean you can't claim a business vehicle, but make sure you have a detailed log with the date, destination and mileage for each trip – and that you don't include stop-offs for coffee or dry cleaning.  In most cases, you can claim either the standard mileage rate or a percentage of the actual expenses you incur operating that vehicle. Of course, standard mileage rate is probably the easiest.</a:t>
            </a:r>
          </a:p>
          <a:p>
            <a:pPr marL="232932" indent="-232932" eaLnBrk="1" hangingPunct="1">
              <a:lnSpc>
                <a:spcPct val="150000"/>
              </a:lnSpc>
              <a:defRPr/>
            </a:pPr>
            <a:r>
              <a:rPr lang="en-US" sz="1200" dirty="0">
                <a:hlinkClick r:id="rId4" tooltip="Publication 463, Travel, Entertainment, Gift, and Car Expenses"/>
              </a:rPr>
              <a:t>Publication 463, Travel, Entertainment, Gift, and Car Expenses</a:t>
            </a:r>
            <a:r>
              <a:rPr lang="en-US" sz="1200" dirty="0"/>
              <a:t>.</a:t>
            </a:r>
          </a:p>
          <a:p>
            <a:pPr marL="232932" indent="-232932" eaLnBrk="1" hangingPunct="1">
              <a:lnSpc>
                <a:spcPct val="150000"/>
              </a:lnSpc>
              <a:defRPr/>
            </a:pPr>
            <a:endParaRPr lang="en-US" altLang="en-US" b="1" dirty="0"/>
          </a:p>
          <a:p>
            <a:pPr marL="232932" indent="-232932" eaLnBrk="1" hangingPunct="1">
              <a:lnSpc>
                <a:spcPct val="150000"/>
              </a:lnSpc>
              <a:defRPr/>
            </a:pPr>
            <a:endParaRPr lang="en-US" altLang="en-US" sz="1200" b="1" dirty="0"/>
          </a:p>
          <a:p>
            <a:pPr marL="232932" indent="-232932" eaLnBrk="1" hangingPunct="1">
              <a:lnSpc>
                <a:spcPct val="150000"/>
              </a:lnSpc>
              <a:defRPr/>
            </a:pPr>
            <a:endParaRPr lang="en-US" altLang="en-US" b="1" dirty="0"/>
          </a:p>
          <a:p>
            <a:pPr marL="232932" indent="-232932" eaLnBrk="1" hangingPunct="1">
              <a:lnSpc>
                <a:spcPct val="150000"/>
              </a:lnSpc>
              <a:defRPr/>
            </a:pPr>
            <a:endParaRPr lang="en-US" altLang="en-US" sz="1200" b="1" dirty="0"/>
          </a:p>
          <a:p>
            <a:pPr marL="232932" indent="-232932" eaLnBrk="1" hangingPunct="1">
              <a:lnSpc>
                <a:spcPct val="150000"/>
              </a:lnSpc>
              <a:defRPr/>
            </a:pPr>
            <a:endParaRPr lang="en-US" altLang="en-US" sz="1200" b="1" dirty="0"/>
          </a:p>
          <a:p>
            <a:pPr marL="232932" indent="-232932" eaLnBrk="1" hangingPunct="1">
              <a:lnSpc>
                <a:spcPct val="150000"/>
              </a:lnSpc>
              <a:defRPr/>
            </a:pPr>
            <a:r>
              <a:rPr lang="en-US" altLang="en-US" sz="1200" b="1" dirty="0"/>
              <a:t>Business "Entertainment" </a:t>
            </a:r>
            <a:endParaRPr lang="en-US" altLang="en-US" sz="1200" dirty="0"/>
          </a:p>
          <a:p>
            <a:pPr marL="232932" indent="-232932" eaLnBrk="1" hangingPunct="1">
              <a:lnSpc>
                <a:spcPct val="150000"/>
              </a:lnSpc>
              <a:defRPr/>
            </a:pPr>
            <a:r>
              <a:rPr lang="en-US" altLang="en-US" sz="1200" dirty="0"/>
              <a:t>If you're self-employed, it's tempting to claim lots of meals and travel on the Schedule C you file with your tax return. But you can avoid</a:t>
            </a:r>
            <a:r>
              <a:rPr lang="en-US" altLang="en-US" sz="1200" b="1" dirty="0"/>
              <a:t> </a:t>
            </a:r>
            <a:r>
              <a:rPr lang="en-US" altLang="en-US" sz="1200" dirty="0"/>
              <a:t>tax trouble by claiming only the proper expenses allowed by the law. If you're claiming business-related trips, it's crucial to keep detailed records and receipts of who was there and event specifics.  - Publication 463 Travel, Entertainments, Gifts and Transportation</a:t>
            </a:r>
          </a:p>
          <a:p>
            <a:pPr>
              <a:defRPr/>
            </a:pPr>
            <a:endParaRPr lang="en-US" altLang="en-US" sz="1200" dirty="0"/>
          </a:p>
          <a:p>
            <a:pPr>
              <a:defRPr/>
            </a:pPr>
            <a:r>
              <a:rPr lang="en-US" altLang="en-US" sz="1100" dirty="0"/>
              <a:t>There have been recent changes in the tax laws to expenses for meals and for entertainment.</a:t>
            </a:r>
          </a:p>
          <a:p>
            <a:pPr>
              <a:defRPr/>
            </a:pPr>
            <a:endParaRPr lang="en-US" altLang="en-US" sz="1100" dirty="0"/>
          </a:p>
          <a:p>
            <a:pPr>
              <a:defRPr/>
            </a:pPr>
            <a:r>
              <a:rPr lang="en-US" altLang="en-US" sz="1100" dirty="0"/>
              <a:t>Under the Tax Cuts and Jobs Act, Entertainment Expenses are no longer deductible,</a:t>
            </a:r>
            <a:r>
              <a:rPr lang="en-US" sz="1100" dirty="0"/>
              <a:t> anything considered to constitute entertainment, amusement, or recreation (entertainment expenditures).</a:t>
            </a:r>
            <a:r>
              <a:rPr lang="en-US" altLang="en-US" sz="1100" dirty="0"/>
              <a:t> </a:t>
            </a:r>
          </a:p>
          <a:p>
            <a:pPr>
              <a:defRPr/>
            </a:pPr>
            <a:endParaRPr lang="en-US" dirty="0"/>
          </a:p>
          <a:p>
            <a:pPr>
              <a:defRPr/>
            </a:pPr>
            <a:r>
              <a:rPr lang="en-US" dirty="0"/>
              <a:t>You can continue to deduct 50% of the cost of business meals if you (or your employee) are present and the food or beverages aren't considered lavish or extravagant.</a:t>
            </a:r>
          </a:p>
          <a:p>
            <a:pPr>
              <a:defRPr/>
            </a:pPr>
            <a:r>
              <a:rPr lang="en-US" dirty="0"/>
              <a:t>______________________________________________________________________________</a:t>
            </a:r>
          </a:p>
          <a:p>
            <a:pPr>
              <a:defRPr/>
            </a:pPr>
            <a:r>
              <a:rPr lang="en-US" dirty="0"/>
              <a:t>______________________________________________________________________________</a:t>
            </a:r>
          </a:p>
          <a:p>
            <a:pPr>
              <a:defRPr/>
            </a:pPr>
            <a:endParaRPr lang="en-US" dirty="0"/>
          </a:p>
          <a:p>
            <a:pPr>
              <a:defRPr/>
            </a:pPr>
            <a:endParaRPr lang="en-US" altLang="en-US" sz="1200" dirty="0"/>
          </a:p>
          <a:p>
            <a:pPr marL="231775" indent="-231775" eaLnBrk="1" hangingPunct="1">
              <a:lnSpc>
                <a:spcPct val="150000"/>
              </a:lnSpc>
            </a:pPr>
            <a:endParaRPr lang="en-US" altLang="en-US" dirty="0">
              <a:latin typeface="Arial" panose="020B0604020202020204" pitchFamily="34" charset="0"/>
            </a:endParaRPr>
          </a:p>
        </p:txBody>
      </p:sp>
      <p:pic>
        <p:nvPicPr>
          <p:cNvPr id="3" name="Picture 2">
            <a:extLst>
              <a:ext uri="{FF2B5EF4-FFF2-40B4-BE49-F238E27FC236}">
                <a16:creationId xmlns:a16="http://schemas.microsoft.com/office/drawing/2014/main" id="{9307B6A4-0C22-1E05-618F-6C3B7B33243D}"/>
              </a:ext>
            </a:extLst>
          </p:cNvPr>
          <p:cNvPicPr>
            <a:picLocks noChangeAspect="1"/>
          </p:cNvPicPr>
          <p:nvPr/>
        </p:nvPicPr>
        <p:blipFill>
          <a:blip r:embed="rId5"/>
          <a:stretch>
            <a:fillRect/>
          </a:stretch>
        </p:blipFill>
        <p:spPr>
          <a:xfrm>
            <a:off x="334781" y="12659544"/>
            <a:ext cx="3549832" cy="1003352"/>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188A01A-F458-4597-988E-58EA9EE0D9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164CB4-5E4C-4C75-98E6-D20E93958407}" type="slidenum">
              <a:rPr lang="en-GB" altLang="en-US" smtClean="0"/>
              <a:pPr>
                <a:spcBef>
                  <a:spcPct val="0"/>
                </a:spcBef>
              </a:pPr>
              <a:t>6</a:t>
            </a:fld>
            <a:endParaRPr lang="en-GB" altLang="en-US"/>
          </a:p>
        </p:txBody>
      </p:sp>
      <p:sp>
        <p:nvSpPr>
          <p:cNvPr id="21507" name="Rectangle 2">
            <a:extLst>
              <a:ext uri="{FF2B5EF4-FFF2-40B4-BE49-F238E27FC236}">
                <a16:creationId xmlns:a16="http://schemas.microsoft.com/office/drawing/2014/main" id="{84DFAC13-0AB6-4CEC-ACE5-B3AD50A9AD2B}"/>
              </a:ext>
            </a:extLst>
          </p:cNvPr>
          <p:cNvSpPr>
            <a:spLocks noGrp="1" noRot="1" noChangeAspect="1" noChangeArrowheads="1" noTextEdit="1"/>
          </p:cNvSpPr>
          <p:nvPr>
            <p:ph type="sldImg"/>
          </p:nvPr>
        </p:nvSpPr>
        <p:spPr>
          <a:xfrm>
            <a:off x="1358900" y="182563"/>
            <a:ext cx="3022600" cy="2266950"/>
          </a:xfrm>
          <a:ln/>
        </p:spPr>
      </p:sp>
      <p:sp>
        <p:nvSpPr>
          <p:cNvPr id="21508" name="Rectangle 3">
            <a:extLst>
              <a:ext uri="{FF2B5EF4-FFF2-40B4-BE49-F238E27FC236}">
                <a16:creationId xmlns:a16="http://schemas.microsoft.com/office/drawing/2014/main" id="{887E538A-417E-4002-B960-AE0B5D1CB21D}"/>
              </a:ext>
            </a:extLst>
          </p:cNvPr>
          <p:cNvSpPr>
            <a:spLocks noGrp="1" noChangeArrowheads="1"/>
          </p:cNvSpPr>
          <p:nvPr>
            <p:ph type="body" idx="1"/>
          </p:nvPr>
        </p:nvSpPr>
        <p:spPr>
          <a:xfrm>
            <a:off x="339725" y="2524125"/>
            <a:ext cx="6478588" cy="6516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1" hangingPunct="1">
              <a:lnSpc>
                <a:spcPct val="150000"/>
              </a:lnSpc>
            </a:pPr>
            <a:r>
              <a:rPr lang="en-US" altLang="en-US" dirty="0">
                <a:latin typeface="Arial" panose="020B0604020202020204" pitchFamily="34" charset="0"/>
              </a:rPr>
              <a:t>Avoid tax time pitfalls by reviewing your return. Anytime you file a tax return you should always review your return for accuracy. Double-check every single line before mailing your form – especially if you're a do-it-yourself filer.</a:t>
            </a:r>
          </a:p>
          <a:p>
            <a:pPr marL="231775" indent="-231775" eaLnBrk="1" hangingPunct="1">
              <a:lnSpc>
                <a:spcPct val="150000"/>
              </a:lnSpc>
            </a:pPr>
            <a:endParaRPr lang="en-US" altLang="en-US" dirty="0">
              <a:latin typeface="Arial" panose="020B0604020202020204" pitchFamily="34" charset="0"/>
            </a:endParaRPr>
          </a:p>
          <a:p>
            <a:pPr marL="231775" indent="-231775" eaLnBrk="1" hangingPunct="1">
              <a:lnSpc>
                <a:spcPct val="150000"/>
              </a:lnSpc>
            </a:pPr>
            <a:r>
              <a:rPr lang="en-US" altLang="en-US" dirty="0">
                <a:latin typeface="Arial" panose="020B0604020202020204" pitchFamily="34" charset="0"/>
              </a:rPr>
              <a:t>A few of the most common tax return errors are:</a:t>
            </a:r>
          </a:p>
          <a:p>
            <a:pPr marL="231775" indent="-231775" eaLnBrk="1" hangingPunct="1">
              <a:lnSpc>
                <a:spcPct val="150000"/>
              </a:lnSpc>
              <a:buFontTx/>
              <a:buChar char="•"/>
            </a:pPr>
            <a:r>
              <a:rPr lang="en-US" altLang="en-US" dirty="0">
                <a:latin typeface="Arial" panose="020B0604020202020204" pitchFamily="34" charset="0"/>
              </a:rPr>
              <a:t>Incorrect or missing social security numbers. </a:t>
            </a:r>
          </a:p>
          <a:p>
            <a:pPr marL="231775" indent="-231775" eaLnBrk="1" hangingPunct="1">
              <a:lnSpc>
                <a:spcPct val="150000"/>
              </a:lnSpc>
              <a:buFontTx/>
              <a:buChar char="•"/>
            </a:pPr>
            <a:r>
              <a:rPr lang="en-US" altLang="en-US" dirty="0">
                <a:latin typeface="Arial" panose="020B0604020202020204" pitchFamily="34" charset="0"/>
              </a:rPr>
              <a:t>Incorrect tax entered based on taxable income and filing status. </a:t>
            </a:r>
          </a:p>
          <a:p>
            <a:pPr marL="231775" indent="-231775" eaLnBrk="1" hangingPunct="1">
              <a:lnSpc>
                <a:spcPct val="150000"/>
              </a:lnSpc>
              <a:buFontTx/>
              <a:buChar char="•"/>
            </a:pPr>
            <a:r>
              <a:rPr lang="en-US" altLang="en-US" dirty="0">
                <a:latin typeface="Arial" panose="020B0604020202020204" pitchFamily="34" charset="0"/>
              </a:rPr>
              <a:t>Computation errors in figuring the taxable income, withholding and estimated tax payments, Earned Income Credit, Standard Deduction for age 65 or over or blind, the taxable amount of social security benefits, and child and dependent care credit. Also, missing or incorrect identification numbers for child care providers. </a:t>
            </a:r>
          </a:p>
          <a:p>
            <a:pPr marL="231775" indent="-231775" eaLnBrk="1" hangingPunct="1">
              <a:lnSpc>
                <a:spcPct val="150000"/>
              </a:lnSpc>
              <a:buFontTx/>
              <a:buChar char="•"/>
            </a:pPr>
            <a:r>
              <a:rPr lang="en-US" altLang="en-US" dirty="0">
                <a:latin typeface="Arial" panose="020B0604020202020204" pitchFamily="34" charset="0"/>
              </a:rPr>
              <a:t>Withholding and estimated tax payments entered on the wrong line, and </a:t>
            </a:r>
          </a:p>
          <a:p>
            <a:pPr marL="231775" indent="-231775" eaLnBrk="1" hangingPunct="1">
              <a:lnSpc>
                <a:spcPct val="150000"/>
              </a:lnSpc>
              <a:buFontTx/>
              <a:buChar char="•"/>
            </a:pPr>
            <a:r>
              <a:rPr lang="en-US" altLang="en-US" dirty="0">
                <a:latin typeface="Arial" panose="020B0604020202020204" pitchFamily="34" charset="0"/>
              </a:rPr>
              <a:t>Math Errors. Both addition and subtraction. Most electronic software programs will help you avoid this. We’ll talk about this as one of the advantages of filing electronically in a minute.</a:t>
            </a:r>
          </a:p>
          <a:p>
            <a:pPr marL="231775" indent="-231775" eaLnBrk="1" hangingPunct="1">
              <a:lnSpc>
                <a:spcPct val="150000"/>
              </a:lnSpc>
            </a:pPr>
            <a:endParaRPr lang="en-US" altLang="en-US" dirty="0">
              <a:latin typeface="Arial" panose="020B0604020202020204" pitchFamily="34" charset="0"/>
            </a:endParaRPr>
          </a:p>
          <a:p>
            <a:pPr marL="231775" indent="-231775" eaLnBrk="1" hangingPunct="1">
              <a:lnSpc>
                <a:spcPct val="150000"/>
              </a:lnSpc>
            </a:pPr>
            <a:r>
              <a:rPr lang="en-US" altLang="en-US" dirty="0">
                <a:latin typeface="Arial" panose="020B0604020202020204" pitchFamily="34" charset="0"/>
              </a:rPr>
              <a:t>It is important that you review your entire return because any errors may delay the processing of your return.</a:t>
            </a:r>
          </a:p>
          <a:p>
            <a:pPr marL="231775" indent="-231775" eaLnBrk="1" hangingPunct="1">
              <a:lnSpc>
                <a:spcPct val="150000"/>
              </a:lnSpc>
            </a:pPr>
            <a:r>
              <a:rPr lang="en-US" altLang="en-US" dirty="0">
                <a:latin typeface="Arial" panose="020B0604020202020204" pitchFamily="34" charset="0"/>
              </a:rPr>
              <a:t>Make sure you understand everything and are comfortable with the accuracy of the return before you sign it. Speaking of that, don’t forget to sign the return – believe it or not, that’s another common mistake! </a:t>
            </a:r>
          </a:p>
          <a:p>
            <a:pPr marL="231775" indent="-231775" eaLnBrk="1" hangingPunct="1">
              <a:lnSpc>
                <a:spcPct val="150000"/>
              </a:lnSpc>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8D17B9F-B50C-4979-8A63-D252A4AD3D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A49555-F22E-4B11-B60C-70EF39C401B3}" type="slidenum">
              <a:rPr lang="en-GB" altLang="en-US" smtClean="0"/>
              <a:pPr>
                <a:spcBef>
                  <a:spcPct val="0"/>
                </a:spcBef>
              </a:pPr>
              <a:t>7</a:t>
            </a:fld>
            <a:endParaRPr lang="en-GB" altLang="en-US"/>
          </a:p>
        </p:txBody>
      </p:sp>
      <p:sp>
        <p:nvSpPr>
          <p:cNvPr id="23555" name="Rectangle 2">
            <a:extLst>
              <a:ext uri="{FF2B5EF4-FFF2-40B4-BE49-F238E27FC236}">
                <a16:creationId xmlns:a16="http://schemas.microsoft.com/office/drawing/2014/main" id="{977002F2-94DA-45B4-B9C4-23D8F1F63FD9}"/>
              </a:ext>
            </a:extLst>
          </p:cNvPr>
          <p:cNvSpPr>
            <a:spLocks noGrp="1" noRot="1" noChangeAspect="1" noChangeArrowheads="1" noTextEdit="1"/>
          </p:cNvSpPr>
          <p:nvPr>
            <p:ph type="sldImg"/>
          </p:nvPr>
        </p:nvSpPr>
        <p:spPr>
          <a:xfrm>
            <a:off x="1417638" y="360363"/>
            <a:ext cx="4114800" cy="3086100"/>
          </a:xfrm>
          <a:ln/>
        </p:spPr>
      </p:sp>
      <p:sp>
        <p:nvSpPr>
          <p:cNvPr id="23556" name="Rectangle 3">
            <a:extLst>
              <a:ext uri="{FF2B5EF4-FFF2-40B4-BE49-F238E27FC236}">
                <a16:creationId xmlns:a16="http://schemas.microsoft.com/office/drawing/2014/main" id="{5D53F64B-F7A4-4AB3-91F8-B3DBF2D5D30A}"/>
              </a:ext>
            </a:extLst>
          </p:cNvPr>
          <p:cNvSpPr>
            <a:spLocks noGrp="1" noChangeArrowheads="1"/>
          </p:cNvSpPr>
          <p:nvPr>
            <p:ph type="body" idx="1"/>
          </p:nvPr>
        </p:nvSpPr>
        <p:spPr>
          <a:xfrm>
            <a:off x="523461" y="3611217"/>
            <a:ext cx="6122504" cy="507399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pPr>
            <a:r>
              <a:rPr lang="en-US" altLang="en-US" dirty="0">
                <a:latin typeface="Arial" panose="020B0604020202020204" pitchFamily="34" charset="0"/>
              </a:rPr>
              <a:t>These tips apply to all taxpayers, not just business taxpayers.</a:t>
            </a:r>
          </a:p>
          <a:p>
            <a:pPr eaLnBrk="1" hangingPunct="1">
              <a:lnSpc>
                <a:spcPct val="150000"/>
              </a:lnSpc>
            </a:pPr>
            <a:endParaRPr lang="en-US" altLang="en-US" dirty="0">
              <a:latin typeface="Arial" panose="020B0604020202020204" pitchFamily="34" charset="0"/>
            </a:endParaRPr>
          </a:p>
          <a:p>
            <a:pPr eaLnBrk="1" hangingPunct="1">
              <a:lnSpc>
                <a:spcPct val="150000"/>
              </a:lnSpc>
            </a:pPr>
            <a:r>
              <a:rPr lang="en-US" altLang="en-US" dirty="0">
                <a:latin typeface="Arial" panose="020B0604020202020204" pitchFamily="34" charset="0"/>
              </a:rPr>
              <a:t>When you are ready to file your return, </a:t>
            </a:r>
            <a:r>
              <a:rPr lang="en-US" altLang="en-US" b="1" dirty="0">
                <a:latin typeface="Arial" panose="020B0604020202020204" pitchFamily="34" charset="0"/>
              </a:rPr>
              <a:t>consider IRS e-file, which will help cut back on math errors that may cause you tax trouble. </a:t>
            </a:r>
          </a:p>
          <a:p>
            <a:pPr eaLnBrk="1" hangingPunct="1">
              <a:lnSpc>
                <a:spcPct val="150000"/>
              </a:lnSpc>
            </a:pPr>
            <a:endParaRPr lang="en-US" altLang="en-US" b="1" dirty="0">
              <a:latin typeface="Arial" panose="020B0604020202020204" pitchFamily="34" charset="0"/>
            </a:endParaRPr>
          </a:p>
          <a:p>
            <a:pPr eaLnBrk="1" hangingPunct="1">
              <a:lnSpc>
                <a:spcPct val="150000"/>
              </a:lnSpc>
            </a:pPr>
            <a:r>
              <a:rPr lang="en-US" altLang="en-US" b="1" dirty="0">
                <a:latin typeface="Arial" panose="020B0604020202020204" pitchFamily="34" charset="0"/>
              </a:rPr>
              <a:t>Best of all, you’ll get your refund faster with Direct Deposit. And, you can split your direct-deposit refund among as many as three accounts, including an option to buy </a:t>
            </a:r>
            <a:r>
              <a:rPr lang="en-US" altLang="en-US" b="1" dirty="0">
                <a:latin typeface="Arial" panose="020B0604020202020204" pitchFamily="34" charset="0"/>
                <a:hlinkClick r:id="rId3"/>
              </a:rPr>
              <a:t>U.S. Savings Bonds</a:t>
            </a:r>
            <a:r>
              <a:rPr lang="en-US" altLang="en-US" b="1" dirty="0">
                <a:latin typeface="Arial" panose="020B0604020202020204" pitchFamily="34" charset="0"/>
              </a:rPr>
              <a:t>. If you owe tax, you can file early and delay paying with several </a:t>
            </a:r>
            <a:r>
              <a:rPr lang="en-US" altLang="en-US" b="1" dirty="0">
                <a:latin typeface="Arial" panose="020B0604020202020204" pitchFamily="34" charset="0"/>
                <a:hlinkClick r:id="rId4"/>
              </a:rPr>
              <a:t>E-pay options</a:t>
            </a:r>
            <a:r>
              <a:rPr lang="en-US" altLang="en-US" b="1" dirty="0">
                <a:latin typeface="Arial" panose="020B0604020202020204" pitchFamily="34" charset="0"/>
              </a:rPr>
              <a:t> including credit cards.</a:t>
            </a:r>
            <a:br>
              <a:rPr lang="en-US" altLang="en-US" dirty="0">
                <a:latin typeface="Arial" panose="020B0604020202020204" pitchFamily="34" charset="0"/>
              </a:rPr>
            </a:br>
            <a:br>
              <a:rPr lang="en-US" altLang="en-US" dirty="0">
                <a:latin typeface="Arial" panose="020B0604020202020204" pitchFamily="34" charset="0"/>
              </a:rPr>
            </a:br>
            <a:r>
              <a:rPr lang="en-US" altLang="en-US" b="1" dirty="0">
                <a:latin typeface="Arial" panose="020B0604020202020204" pitchFamily="34" charset="0"/>
              </a:rPr>
              <a:t>Make sure your preparer offers IRS e-file. Any paid preparer who prepares and files more than 10 returns for clients must file the returns electronically, unless the client opts to file a paper return.</a:t>
            </a:r>
            <a:r>
              <a:rPr lang="en-US" altLang="en-US" dirty="0">
                <a:latin typeface="Arial" panose="020B0604020202020204" pitchFamily="34" charset="0"/>
              </a:rPr>
              <a:t> IRS has safely and securely processed more than one billion individual tax returns since the debut of electronic filing in 1990.</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Be careful not to get caught in tax and/or refund scams. Let’s discuss that next….</a:t>
            </a:r>
          </a:p>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CEE84F4-DEDE-4A49-A270-4662678538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2156D5-9A5C-4510-8DE6-C6F3C5DD70C6}" type="slidenum">
              <a:rPr lang="en-GB" altLang="en-US" smtClean="0"/>
              <a:pPr>
                <a:spcBef>
                  <a:spcPct val="0"/>
                </a:spcBef>
              </a:pPr>
              <a:t>8</a:t>
            </a:fld>
            <a:endParaRPr lang="en-GB" altLang="en-US"/>
          </a:p>
        </p:txBody>
      </p:sp>
      <p:sp>
        <p:nvSpPr>
          <p:cNvPr id="25603" name="Rectangle 2">
            <a:extLst>
              <a:ext uri="{FF2B5EF4-FFF2-40B4-BE49-F238E27FC236}">
                <a16:creationId xmlns:a16="http://schemas.microsoft.com/office/drawing/2014/main" id="{62A1DA38-2825-4833-B374-182595902D5A}"/>
              </a:ext>
            </a:extLst>
          </p:cNvPr>
          <p:cNvSpPr>
            <a:spLocks noGrp="1" noRot="1" noChangeAspect="1" noChangeArrowheads="1" noTextEdit="1"/>
          </p:cNvSpPr>
          <p:nvPr>
            <p:ph type="sldImg"/>
          </p:nvPr>
        </p:nvSpPr>
        <p:spPr>
          <a:xfrm>
            <a:off x="1333500" y="92075"/>
            <a:ext cx="2303463" cy="1727200"/>
          </a:xfrm>
          <a:ln/>
        </p:spPr>
      </p:sp>
      <p:sp>
        <p:nvSpPr>
          <p:cNvPr id="25604" name="Rectangle 3">
            <a:extLst>
              <a:ext uri="{FF2B5EF4-FFF2-40B4-BE49-F238E27FC236}">
                <a16:creationId xmlns:a16="http://schemas.microsoft.com/office/drawing/2014/main" id="{80707B85-799D-45FC-ABC5-616444C453ED}"/>
              </a:ext>
            </a:extLst>
          </p:cNvPr>
          <p:cNvSpPr>
            <a:spLocks noGrp="1" noChangeArrowheads="1"/>
          </p:cNvSpPr>
          <p:nvPr>
            <p:ph type="body" idx="1"/>
          </p:nvPr>
        </p:nvSpPr>
        <p:spPr>
          <a:xfrm>
            <a:off x="131232" y="1819275"/>
            <a:ext cx="6620935" cy="7232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defRPr/>
            </a:pPr>
            <a:r>
              <a:rPr lang="en-US" altLang="en-US" dirty="0">
                <a:latin typeface="Arial" panose="020B0604020202020204" pitchFamily="34" charset="0"/>
              </a:rPr>
              <a:t>The saying </a:t>
            </a:r>
            <a:r>
              <a:rPr lang="en-US" altLang="en-US" b="1" dirty="0">
                <a:latin typeface="Arial" panose="020B0604020202020204" pitchFamily="34" charset="0"/>
              </a:rPr>
              <a:t>“if something seems too good to be true, it probably is” </a:t>
            </a:r>
            <a:r>
              <a:rPr lang="en-US" altLang="en-US" dirty="0">
                <a:latin typeface="Arial" panose="020B0604020202020204" pitchFamily="34" charset="0"/>
              </a:rPr>
              <a:t>applies equally as well to tax scams as it does to other types of financial scams. An abusive tax scheme is used to evade taxes. Abusive tax scheme programs range from the simple false deductions to the very complex such as promoters improper use of trusts to avoid paying the proper amount of tax. </a:t>
            </a:r>
          </a:p>
          <a:p>
            <a:pPr eaLnBrk="1" hangingPunct="1">
              <a:lnSpc>
                <a:spcPct val="150000"/>
              </a:lnSpc>
              <a:defRPr/>
            </a:pPr>
            <a:r>
              <a:rPr lang="en-US" altLang="en-US" dirty="0">
                <a:latin typeface="Arial" panose="020B0604020202020204" pitchFamily="34" charset="0"/>
              </a:rPr>
              <a:t>	</a:t>
            </a:r>
            <a:r>
              <a:rPr lang="en-US" altLang="en-US" b="1" dirty="0">
                <a:latin typeface="Arial" panose="020B0604020202020204" pitchFamily="34" charset="0"/>
              </a:rPr>
              <a:t>SCAM CALLS AND EMAILS PERSIST. Please use caution</a:t>
            </a:r>
            <a:r>
              <a:rPr lang="en-US" altLang="en-US" dirty="0">
                <a:latin typeface="Arial" panose="020B0604020202020204" pitchFamily="34" charset="0"/>
              </a:rPr>
              <a:t>. You probably already know you owe taxes…you’ve probably received mail (even if you don’t open it) if you get a call, hang up and call the IRS.</a:t>
            </a:r>
          </a:p>
          <a:p>
            <a:pPr eaLnBrk="1" hangingPunct="1">
              <a:lnSpc>
                <a:spcPct val="150000"/>
              </a:lnSpc>
              <a:defRPr/>
            </a:pPr>
            <a:r>
              <a:rPr lang="en-US" altLang="en-US" dirty="0">
                <a:latin typeface="Arial" panose="020B0604020202020204" pitchFamily="34" charset="0"/>
              </a:rPr>
              <a:t>Avoiding these schemes will keep you out of tax trouble. Every year the IRS issues a </a:t>
            </a:r>
            <a:r>
              <a:rPr lang="en-US" altLang="en-US" b="1" dirty="0">
                <a:latin typeface="Arial" panose="020B0604020202020204" pitchFamily="34" charset="0"/>
              </a:rPr>
              <a:t>“Dirty Dozen” list of tax scams </a:t>
            </a:r>
            <a:r>
              <a:rPr lang="en-US" altLang="en-US" dirty="0">
                <a:latin typeface="Arial" panose="020B0604020202020204" pitchFamily="34" charset="0"/>
              </a:rPr>
              <a:t>taxpayers may encounter during the year and there is also a </a:t>
            </a:r>
            <a:r>
              <a:rPr lang="en-US" altLang="en-US" b="1" dirty="0">
                <a:latin typeface="Arial" panose="020B0604020202020204" pitchFamily="34" charset="0"/>
              </a:rPr>
              <a:t>Tax Scams/Consumer Alerts page on IRS.gov </a:t>
            </a:r>
            <a:r>
              <a:rPr lang="en-US" altLang="en-US" dirty="0">
                <a:latin typeface="Arial" panose="020B0604020202020204" pitchFamily="34" charset="0"/>
              </a:rPr>
              <a:t>to help you recognize and avoid such scams. </a:t>
            </a:r>
            <a:r>
              <a:rPr lang="en-US" dirty="0"/>
              <a:t>See also: </a:t>
            </a:r>
            <a:r>
              <a:rPr lang="en-US" b="1" dirty="0">
                <a:hlinkClick r:id="rId3" tooltip="How to know it’s really the IRS calling or knocking on your door"/>
              </a:rPr>
              <a:t>How to know it’s really the IRS calling or knocking on your door</a:t>
            </a:r>
            <a:endParaRPr lang="en-US" b="1" dirty="0"/>
          </a:p>
          <a:p>
            <a:pPr marL="171450" indent="-171450">
              <a:lnSpc>
                <a:spcPct val="150000"/>
              </a:lnSpc>
              <a:buFont typeface="Arial" panose="020B0604020202020204" pitchFamily="34" charset="0"/>
              <a:buChar char="•"/>
              <a:defRPr/>
            </a:pPr>
            <a:r>
              <a:rPr lang="en-US" b="1" dirty="0">
                <a:solidFill>
                  <a:srgbClr val="000000"/>
                </a:solidFill>
              </a:rPr>
              <a:t>Phishing schemes - </a:t>
            </a:r>
            <a:r>
              <a:rPr lang="en-US" dirty="0">
                <a:solidFill>
                  <a:srgbClr val="000000"/>
                </a:solidFill>
              </a:rPr>
              <a:t>The “</a:t>
            </a:r>
            <a:r>
              <a:rPr lang="en-US" b="1" dirty="0">
                <a:solidFill>
                  <a:srgbClr val="000000"/>
                </a:solidFill>
              </a:rPr>
              <a:t>IRS Refunds” scam </a:t>
            </a:r>
            <a:r>
              <a:rPr lang="en-US" dirty="0">
                <a:solidFill>
                  <a:srgbClr val="000000"/>
                </a:solidFill>
              </a:rPr>
              <a:t>is a common tactic used by cybercriminals to </a:t>
            </a:r>
            <a:r>
              <a:rPr lang="en-US" b="1" dirty="0">
                <a:solidFill>
                  <a:srgbClr val="000000"/>
                </a:solidFill>
              </a:rPr>
              <a:t>trick people into opening a link or attachment associated with the email that takes people to a fake page where thieves try to steal personally identifiable information. </a:t>
            </a:r>
          </a:p>
          <a:p>
            <a:pPr marL="171450" indent="-171450">
              <a:lnSpc>
                <a:spcPct val="150000"/>
              </a:lnSpc>
              <a:buFont typeface="Arial" panose="020B0604020202020204" pitchFamily="34" charset="0"/>
              <a:buChar char="•"/>
              <a:defRPr/>
            </a:pPr>
            <a:r>
              <a:rPr lang="en-US" b="1" dirty="0"/>
              <a:t>Threatening Impersonator Phone Calls - </a:t>
            </a:r>
            <a:r>
              <a:rPr lang="en-US" dirty="0">
                <a:solidFill>
                  <a:srgbClr val="000000"/>
                </a:solidFill>
              </a:rPr>
              <a:t>The IRS warns of a new twist on an old phone scam </a:t>
            </a:r>
            <a:r>
              <a:rPr lang="en-US" b="1" dirty="0">
                <a:solidFill>
                  <a:srgbClr val="000000"/>
                </a:solidFill>
              </a:rPr>
              <a:t>as criminals use telephone numbers that mimic IRS Taxpayer Assistance Centers to trick taxpayers into paying non-existent tax bills.</a:t>
            </a:r>
          </a:p>
          <a:p>
            <a:pPr marL="171450" indent="-171450">
              <a:lnSpc>
                <a:spcPct val="150000"/>
              </a:lnSpc>
              <a:buFont typeface="Arial" panose="020B0604020202020204" pitchFamily="34" charset="0"/>
              <a:buChar char="•"/>
              <a:defRPr/>
            </a:pPr>
            <a:r>
              <a:rPr lang="en-US" b="1" dirty="0"/>
              <a:t>Fake Payments with Repayment Demands - </a:t>
            </a:r>
            <a:r>
              <a:rPr lang="en-US" dirty="0">
                <a:solidFill>
                  <a:srgbClr val="000000"/>
                </a:solidFill>
              </a:rPr>
              <a:t>After stealing client data from tax professionals and filing fraudulent tax returns, </a:t>
            </a:r>
            <a:r>
              <a:rPr lang="en-US" b="1" dirty="0">
                <a:solidFill>
                  <a:srgbClr val="000000"/>
                </a:solidFill>
              </a:rPr>
              <a:t>criminals use the taxpayers' real bank accounts for the deposit. Thieves are then using various tactics to reclaim the refund from the taxpayers, and their versions of the scam may continue to evolve</a:t>
            </a:r>
            <a:r>
              <a:rPr lang="en-US" dirty="0">
                <a:solidFill>
                  <a:srgbClr val="000000"/>
                </a:solidFill>
              </a:rPr>
              <a:t>.</a:t>
            </a:r>
          </a:p>
          <a:p>
            <a:pPr marL="171450" indent="-171450">
              <a:lnSpc>
                <a:spcPct val="150000"/>
              </a:lnSpc>
              <a:buFont typeface="Arial" panose="020B0604020202020204" pitchFamily="34" charset="0"/>
              <a:buChar char="•"/>
              <a:defRPr/>
            </a:pPr>
            <a:r>
              <a:rPr lang="en-US" b="1" dirty="0">
                <a:solidFill>
                  <a:srgbClr val="000000"/>
                </a:solidFill>
              </a:rPr>
              <a:t>Fake Charities</a:t>
            </a:r>
          </a:p>
          <a:p>
            <a:pPr marL="171450" indent="-171450">
              <a:buFont typeface="Arial" panose="020B0604020202020204" pitchFamily="34" charset="0"/>
              <a:buChar char="•"/>
              <a:defRPr/>
            </a:pPr>
            <a:r>
              <a:rPr lang="en-US" b="1" dirty="0">
                <a:solidFill>
                  <a:srgbClr val="000000"/>
                </a:solidFill>
              </a:rPr>
              <a:t>Social Media scams</a:t>
            </a:r>
          </a:p>
          <a:p>
            <a:pPr marL="171450" indent="-171450">
              <a:buFont typeface="Arial" panose="020B0604020202020204" pitchFamily="34" charset="0"/>
              <a:buChar char="•"/>
              <a:defRPr/>
            </a:pPr>
            <a:r>
              <a:rPr lang="en-US" b="1" dirty="0">
                <a:solidFill>
                  <a:srgbClr val="000000"/>
                </a:solidFill>
              </a:rPr>
              <a:t>Senior Fraud</a:t>
            </a:r>
          </a:p>
          <a:p>
            <a:pPr marL="171450" indent="-171450">
              <a:buFont typeface="Arial" panose="020B0604020202020204" pitchFamily="34" charset="0"/>
              <a:buChar char="•"/>
              <a:defRPr/>
            </a:pPr>
            <a:r>
              <a:rPr lang="en-US" b="1" dirty="0"/>
              <a:t>Scams targeting non-English speakers</a:t>
            </a:r>
          </a:p>
          <a:p>
            <a:pPr marL="171450" indent="-171450">
              <a:buFont typeface="Arial" panose="020B0604020202020204" pitchFamily="34" charset="0"/>
              <a:buChar char="•"/>
              <a:defRPr/>
            </a:pPr>
            <a:endParaRPr lang="en-US" b="1" dirty="0"/>
          </a:p>
          <a:p>
            <a:r>
              <a:rPr lang="en-US" altLang="en-US" dirty="0">
                <a:latin typeface="Arial" panose="020B0604020202020204" pitchFamily="34" charset="0"/>
              </a:rPr>
              <a:t>Businesses can also be targets so be sure to check out the business section at IRS.gov/</a:t>
            </a:r>
            <a:r>
              <a:rPr lang="en-US" altLang="en-US" dirty="0" err="1">
                <a:latin typeface="Arial" panose="020B0604020202020204" pitchFamily="34" charset="0"/>
              </a:rPr>
              <a:t>identitytheft</a:t>
            </a:r>
            <a:r>
              <a:rPr lang="en-US" altLang="en-US" dirty="0">
                <a:latin typeface="Arial" panose="020B0604020202020204" pitchFamily="34"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D4D3ACB-638A-4361-A61E-90C2CE19AD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55650" indent="-288925">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28775"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CCBF0B-1365-4AD6-B60F-DF817645FA14}" type="slidenum">
              <a:rPr lang="en-GB" altLang="en-US" smtClean="0"/>
              <a:pPr>
                <a:spcBef>
                  <a:spcPct val="0"/>
                </a:spcBef>
              </a:pPr>
              <a:t>9</a:t>
            </a:fld>
            <a:endParaRPr lang="en-GB" altLang="en-US"/>
          </a:p>
        </p:txBody>
      </p:sp>
      <p:sp>
        <p:nvSpPr>
          <p:cNvPr id="27651" name="Rectangle 2">
            <a:extLst>
              <a:ext uri="{FF2B5EF4-FFF2-40B4-BE49-F238E27FC236}">
                <a16:creationId xmlns:a16="http://schemas.microsoft.com/office/drawing/2014/main" id="{C8578FB5-358A-411E-9737-26F050CB98E3}"/>
              </a:ext>
            </a:extLst>
          </p:cNvPr>
          <p:cNvSpPr>
            <a:spLocks noGrp="1" noRot="1" noChangeAspect="1" noChangeArrowheads="1" noTextEdit="1"/>
          </p:cNvSpPr>
          <p:nvPr>
            <p:ph type="sldImg"/>
          </p:nvPr>
        </p:nvSpPr>
        <p:spPr>
          <a:xfrm>
            <a:off x="1255713" y="274638"/>
            <a:ext cx="4114800" cy="3086100"/>
          </a:xfrm>
          <a:ln/>
        </p:spPr>
      </p:sp>
      <p:sp>
        <p:nvSpPr>
          <p:cNvPr id="27652" name="Rectangle 3">
            <a:extLst>
              <a:ext uri="{FF2B5EF4-FFF2-40B4-BE49-F238E27FC236}">
                <a16:creationId xmlns:a16="http://schemas.microsoft.com/office/drawing/2014/main" id="{C2A321EC-03F6-45D4-81C4-944F20CF968B}"/>
              </a:ext>
            </a:extLst>
          </p:cNvPr>
          <p:cNvSpPr>
            <a:spLocks noGrp="1" noChangeArrowheads="1"/>
          </p:cNvSpPr>
          <p:nvPr>
            <p:ph type="body" idx="1"/>
          </p:nvPr>
        </p:nvSpPr>
        <p:spPr>
          <a:xfrm>
            <a:off x="228600" y="3506511"/>
            <a:ext cx="6400800" cy="550199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1" hangingPunct="1">
              <a:lnSpc>
                <a:spcPct val="150000"/>
              </a:lnSpc>
            </a:pPr>
            <a:r>
              <a:rPr lang="en-US" altLang="en-US" sz="1400" dirty="0">
                <a:latin typeface="Arial" panose="020B0604020202020204" pitchFamily="34" charset="0"/>
              </a:rPr>
              <a:t>Even if you use a preparer to complete your business returns, and 60 % of taxpayers do, you still have to be cautious and choose your preparer carefully.</a:t>
            </a:r>
          </a:p>
          <a:p>
            <a:pPr marL="231775" indent="-231775" eaLnBrk="1" hangingPunct="1">
              <a:lnSpc>
                <a:spcPct val="150000"/>
              </a:lnSpc>
            </a:pPr>
            <a:endParaRPr lang="en-US" altLang="en-US" sz="1400" dirty="0">
              <a:latin typeface="Arial" panose="020B0604020202020204" pitchFamily="34" charset="0"/>
            </a:endParaRPr>
          </a:p>
          <a:p>
            <a:pPr marL="231775" indent="-231775" eaLnBrk="1" hangingPunct="1">
              <a:lnSpc>
                <a:spcPct val="150000"/>
              </a:lnSpc>
            </a:pPr>
            <a:r>
              <a:rPr lang="en-US" altLang="en-US" sz="1400" b="1" dirty="0">
                <a:latin typeface="Arial" panose="020B0604020202020204" pitchFamily="34" charset="0"/>
              </a:rPr>
              <a:t>Most return preparers provide honest service to their clients. But, as in any other businesses, there are also some who prey on unsuspecting taxpayers. If you choose to pay someone to prepare your return, remember you are legally responsible for what is on your return. </a:t>
            </a:r>
          </a:p>
          <a:p>
            <a:pPr marL="231775" indent="-231775" eaLnBrk="1" hangingPunct="1">
              <a:lnSpc>
                <a:spcPct val="150000"/>
              </a:lnSpc>
            </a:pPr>
            <a:endParaRPr lang="en-US" altLang="en-US" sz="1400" b="1" dirty="0">
              <a:latin typeface="Arial" panose="020B0604020202020204" pitchFamily="34" charset="0"/>
            </a:endParaRPr>
          </a:p>
          <a:p>
            <a:pPr marL="231775" indent="-231775" eaLnBrk="1" hangingPunct="1">
              <a:lnSpc>
                <a:spcPct val="150000"/>
              </a:lnSpc>
            </a:pPr>
            <a:r>
              <a:rPr lang="en-US" altLang="en-US" sz="1400" b="1" dirty="0">
                <a:latin typeface="Arial" panose="020B0604020202020204" pitchFamily="34" charset="0"/>
              </a:rPr>
              <a:t>Be aware of what we call Ghost Preparers – those who prepare a return for payment but do not sign it or efile it. </a:t>
            </a:r>
          </a:p>
          <a:p>
            <a:pPr marL="231775" indent="-231775" eaLnBrk="1" hangingPunct="1">
              <a:lnSpc>
                <a:spcPct val="150000"/>
              </a:lnSpc>
            </a:pPr>
            <a:endParaRPr lang="en-US" altLang="en-US" sz="1400" dirty="0">
              <a:latin typeface="Arial" panose="020B0604020202020204" pitchFamily="34" charset="0"/>
              <a:hlinkClick r:id="rId3"/>
            </a:endParaRPr>
          </a:p>
          <a:p>
            <a:pPr marL="231775" indent="-231775" eaLnBrk="1" hangingPunct="1">
              <a:lnSpc>
                <a:spcPct val="150000"/>
              </a:lnSpc>
            </a:pPr>
            <a:r>
              <a:rPr lang="en-US" altLang="en-US" sz="1400" dirty="0">
                <a:latin typeface="Arial" panose="020B0604020202020204" pitchFamily="34" charset="0"/>
                <a:hlinkClick r:id="rId3"/>
              </a:rPr>
              <a:t>New IRS </a:t>
            </a:r>
            <a:r>
              <a:rPr lang="en-US" altLang="en-US" sz="1400" b="1" dirty="0">
                <a:latin typeface="Arial" panose="020B0604020202020204" pitchFamily="34" charset="0"/>
                <a:hlinkClick r:id="rId3"/>
              </a:rPr>
              <a:t>Tool Can Help You Find a Tax Preparer</a:t>
            </a:r>
            <a:r>
              <a:rPr lang="en-US" altLang="en-US" sz="1400" b="1" dirty="0">
                <a:latin typeface="Arial" panose="020B0604020202020204" pitchFamily="34" charset="0"/>
              </a:rPr>
              <a:t> - </a:t>
            </a:r>
            <a:r>
              <a:rPr lang="en-US" altLang="en-US" sz="1400" dirty="0">
                <a:latin typeface="Arial" panose="020B0604020202020204" pitchFamily="34" charset="0"/>
              </a:rPr>
              <a:t>The IRS has launched a new, online public </a:t>
            </a:r>
            <a:r>
              <a:rPr lang="en-US" altLang="en-US" sz="1400" b="1" dirty="0">
                <a:latin typeface="Arial" panose="020B0604020202020204" pitchFamily="34" charset="0"/>
              </a:rPr>
              <a:t>directory of tax return preparers</a:t>
            </a:r>
            <a:r>
              <a:rPr lang="en-US" altLang="en-US" sz="1400" dirty="0">
                <a:latin typeface="Arial" panose="020B0604020202020204" pitchFamily="34" charset="0"/>
              </a:rPr>
              <a:t>. Now you can use this tool to help you select a tax return preparer with the credentials and qualifications that you prefer. Go to </a:t>
            </a:r>
            <a:r>
              <a:rPr lang="en-US" altLang="en-US" sz="1400" dirty="0">
                <a:latin typeface="Arial" panose="020B0604020202020204" pitchFamily="34" charset="0"/>
                <a:hlinkClick r:id="rId4"/>
              </a:rPr>
              <a:t>IRS.gov/</a:t>
            </a:r>
            <a:r>
              <a:rPr lang="en-US" altLang="en-US" sz="1400" dirty="0" err="1">
                <a:latin typeface="Arial" panose="020B0604020202020204" pitchFamily="34" charset="0"/>
                <a:hlinkClick r:id="rId4"/>
              </a:rPr>
              <a:t>chooseataxpro</a:t>
            </a:r>
            <a:r>
              <a:rPr lang="en-US" altLang="en-US" sz="1400" dirty="0">
                <a:latin typeface="Arial" panose="020B0604020202020204" pitchFamily="34" charset="0"/>
              </a:rPr>
              <a:t>  </a:t>
            </a:r>
          </a:p>
          <a:p>
            <a:pPr marL="231775" indent="-231775" eaLnBrk="1" hangingPunct="1">
              <a:lnSpc>
                <a:spcPct val="150000"/>
              </a:lnSpc>
            </a:pP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0" y="266184"/>
            <a:ext cx="5178425" cy="606425"/>
          </a:xfrm>
        </p:spPr>
        <p:txBody>
          <a:bodyPr/>
          <a:lstStyle>
            <a:lvl1pPr>
              <a:lnSpc>
                <a:spcPct val="100000"/>
              </a:lnSpc>
              <a:spcBef>
                <a:spcPts val="0"/>
              </a:spcBef>
              <a:spcAft>
                <a:spcPts val="0"/>
              </a:spcAft>
              <a:defRPr sz="1700">
                <a:solidFill>
                  <a:srgbClr val="0A3161"/>
                </a:solidFill>
                <a:latin typeface="Arial Black" panose="020B0A04020102020204" pitchFamily="34" charset="0"/>
              </a:defRPr>
            </a:lvl1pPr>
            <a:lvl2pPr>
              <a:defRPr sz="1700">
                <a:solidFill>
                  <a:srgbClr val="0A3161"/>
                </a:solidFill>
                <a:latin typeface="Arial Black" panose="020B0A04020102020204" pitchFamily="34" charset="0"/>
              </a:defRPr>
            </a:lvl2pPr>
            <a:lvl3pPr>
              <a:defRPr sz="1700">
                <a:solidFill>
                  <a:srgbClr val="0A3161"/>
                </a:solidFill>
                <a:latin typeface="Arial Black" panose="020B0A04020102020204" pitchFamily="34" charset="0"/>
              </a:defRPr>
            </a:lvl3pPr>
            <a:lvl4pPr>
              <a:defRPr sz="1700">
                <a:solidFill>
                  <a:srgbClr val="0A3161"/>
                </a:solidFill>
                <a:latin typeface="Arial Black" panose="020B0A04020102020204" pitchFamily="34" charset="0"/>
              </a:defRPr>
            </a:lvl4pPr>
            <a:lvl5pPr>
              <a:defRPr sz="1700">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08"/>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65"/>
            <a:ext cx="6418580" cy="936625"/>
          </a:xfrm>
        </p:spPr>
        <p:txBody>
          <a:bodyPr/>
          <a:lstStyle>
            <a:lvl1pPr>
              <a:defRPr sz="1800" b="0" i="1">
                <a:solidFill>
                  <a:srgbClr val="0A3161"/>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84136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2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0" y="1209095"/>
            <a:ext cx="4197315" cy="1332086"/>
          </a:xfrm>
        </p:spPr>
        <p:txBody>
          <a:bodyPr>
            <a:noAutofit/>
          </a:bodyPr>
          <a:lstStyle>
            <a:lvl1pPr>
              <a:defRPr sz="1400" b="1">
                <a:solidFill>
                  <a:srgbClr val="0079AD"/>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181306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5486400" cy="667465"/>
          </a:xfrm>
          <a:prstGeom prst="rect">
            <a:avLst/>
          </a:prstGeom>
        </p:spPr>
        <p:txBody>
          <a:bodyPr/>
          <a:lstStyle>
            <a:lvl1pPr>
              <a:defRPr/>
            </a:lvl1pPr>
          </a:lstStyle>
          <a:p>
            <a:r>
              <a:rPr lang="en-US" dirty="0"/>
              <a:t>Click to add content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10" name="Straight Connector 9" descr="A vertical divider line seperating content on the left of the slide from content on the right" title="Vertical Divider"/>
          <p:cNvCxnSpPr>
            <a:cxnSpLocks/>
          </p:cNvCxnSpPr>
          <p:nvPr userDrawn="1"/>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2" name="Title 1"/>
          <p:cNvSpPr>
            <a:spLocks noGrp="1"/>
          </p:cNvSpPr>
          <p:nvPr>
            <p:ph type="title" hasCustomPrompt="1"/>
          </p:nvPr>
        </p:nvSpPr>
        <p:spPr>
          <a:xfrm>
            <a:off x="3200400" y="134547"/>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Background">
            <a:extLst>
              <a:ext uri="{FF2B5EF4-FFF2-40B4-BE49-F238E27FC236}">
                <a16:creationId xmlns:a16="http://schemas.microsoft.com/office/drawing/2014/main" id="{827348C6-315D-4FAB-B79E-3F90404DAC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26988"/>
            <a:ext cx="9259888"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rs-eagle">
            <a:extLst>
              <a:ext uri="{FF2B5EF4-FFF2-40B4-BE49-F238E27FC236}">
                <a16:creationId xmlns:a16="http://schemas.microsoft.com/office/drawing/2014/main" id="{A36CE05D-E026-49C0-8B66-6552D176EF5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4429125"/>
            <a:ext cx="21304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ctrTitle"/>
          </p:nvPr>
        </p:nvSpPr>
        <p:spPr>
          <a:xfrm>
            <a:off x="1731963" y="4581525"/>
            <a:ext cx="7412037" cy="603250"/>
          </a:xfrm>
        </p:spPr>
        <p:txBody>
          <a:bodyPr/>
          <a:lstStyle>
            <a:lvl1pPr algn="r">
              <a:defRPr sz="4000">
                <a:solidFill>
                  <a:srgbClr val="003366"/>
                </a:solidFill>
              </a:defRPr>
            </a:lvl1pPr>
          </a:lstStyle>
          <a:p>
            <a:pPr lvl="0"/>
            <a:r>
              <a:rPr lang="en-US" noProof="0"/>
              <a:t>Click to edit Master title style</a:t>
            </a:r>
          </a:p>
        </p:txBody>
      </p:sp>
      <p:sp>
        <p:nvSpPr>
          <p:cNvPr id="34820" name="Rectangle 4"/>
          <p:cNvSpPr>
            <a:spLocks noGrp="1" noChangeArrowheads="1"/>
          </p:cNvSpPr>
          <p:nvPr>
            <p:ph type="subTitle" idx="1"/>
          </p:nvPr>
        </p:nvSpPr>
        <p:spPr>
          <a:xfrm>
            <a:off x="2555875" y="5373688"/>
            <a:ext cx="6400800" cy="360362"/>
          </a:xfrm>
        </p:spPr>
        <p:txBody>
          <a:bodyPr/>
          <a:lstStyle>
            <a:lvl1pPr marL="0" indent="0" algn="r">
              <a:buFontTx/>
              <a:buNone/>
              <a:defRPr sz="2400" b="1"/>
            </a:lvl1pPr>
          </a:lstStyle>
          <a:p>
            <a:pPr lvl="0"/>
            <a:r>
              <a:rPr lang="en-US" noProof="0"/>
              <a:t>Click to edit Master subtitle style</a:t>
            </a:r>
          </a:p>
        </p:txBody>
      </p:sp>
      <p:sp>
        <p:nvSpPr>
          <p:cNvPr id="6" name="Date Placeholder 5">
            <a:extLst>
              <a:ext uri="{FF2B5EF4-FFF2-40B4-BE49-F238E27FC236}">
                <a16:creationId xmlns:a16="http://schemas.microsoft.com/office/drawing/2014/main" id="{319EFCFB-4BB6-4606-B27C-ED1DE8B8145C}"/>
              </a:ext>
            </a:extLst>
          </p:cNvPr>
          <p:cNvSpPr>
            <a:spLocks noGrp="1" noChangeArrowheads="1"/>
          </p:cNvSpPr>
          <p:nvPr>
            <p:ph type="dt" sz="half" idx="10"/>
          </p:nvPr>
        </p:nvSpPr>
        <p:spPr>
          <a:xfrm>
            <a:off x="457200" y="6192838"/>
            <a:ext cx="21336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65D105FA-CD4E-428E-85B7-36A2160CC899}"/>
              </a:ext>
            </a:extLst>
          </p:cNvPr>
          <p:cNvSpPr>
            <a:spLocks noGrp="1" noChangeArrowheads="1"/>
          </p:cNvSpPr>
          <p:nvPr>
            <p:ph type="ftr" sz="quarter" idx="11"/>
          </p:nvPr>
        </p:nvSpPr>
        <p:spPr>
          <a:xfrm>
            <a:off x="3124200" y="6192838"/>
            <a:ext cx="2895600" cy="47625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6E824644-8420-475A-A108-682787F0E43A}"/>
              </a:ext>
            </a:extLst>
          </p:cNvPr>
          <p:cNvSpPr>
            <a:spLocks noGrp="1" noChangeArrowheads="1"/>
          </p:cNvSpPr>
          <p:nvPr>
            <p:ph type="sldNum" sz="quarter" idx="12"/>
          </p:nvPr>
        </p:nvSpPr>
        <p:spPr>
          <a:xfrm>
            <a:off x="6553200" y="6192838"/>
            <a:ext cx="2133600" cy="476250"/>
          </a:xfrm>
        </p:spPr>
        <p:txBody>
          <a:bodyPr/>
          <a:lstStyle>
            <a:lvl1pPr>
              <a:defRPr/>
            </a:lvl1pPr>
          </a:lstStyle>
          <a:p>
            <a:pPr>
              <a:defRPr/>
            </a:pPr>
            <a:fld id="{4364A9BB-53F5-4828-B7EB-90D24D0416EC}" type="slidenum">
              <a:rPr lang="en-US" altLang="en-US"/>
              <a:pPr>
                <a:defRPr/>
              </a:pPr>
              <a:t>‹#›</a:t>
            </a:fld>
            <a:endParaRPr lang="en-US" altLang="en-US"/>
          </a:p>
        </p:txBody>
      </p:sp>
    </p:spTree>
    <p:extLst>
      <p:ext uri="{BB962C8B-B14F-4D97-AF65-F5344CB8AC3E}">
        <p14:creationId xmlns:p14="http://schemas.microsoft.com/office/powerpoint/2010/main" val="30982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3E2EC11-6DF3-4CDE-8945-E79F006EBD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632F446-2E13-44A7-BB57-0655B2CC6A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C23F4C5-F49C-4203-B93D-6C82265A4B12}"/>
              </a:ext>
            </a:extLst>
          </p:cNvPr>
          <p:cNvSpPr>
            <a:spLocks noGrp="1" noChangeArrowheads="1"/>
          </p:cNvSpPr>
          <p:nvPr>
            <p:ph type="sldNum" sz="quarter" idx="12"/>
          </p:nvPr>
        </p:nvSpPr>
        <p:spPr>
          <a:ln/>
        </p:spPr>
        <p:txBody>
          <a:bodyPr/>
          <a:lstStyle>
            <a:lvl1pPr>
              <a:defRPr/>
            </a:lvl1pPr>
          </a:lstStyle>
          <a:p>
            <a:pPr>
              <a:defRPr/>
            </a:pPr>
            <a:fld id="{49FA88CB-09C1-47EF-808E-67B96F34A5F3}" type="slidenum">
              <a:rPr lang="en-US" altLang="en-US"/>
              <a:pPr>
                <a:defRPr/>
              </a:pPr>
              <a:t>‹#›</a:t>
            </a:fld>
            <a:endParaRPr lang="en-US" altLang="en-US"/>
          </a:p>
        </p:txBody>
      </p:sp>
    </p:spTree>
    <p:extLst>
      <p:ext uri="{BB962C8B-B14F-4D97-AF65-F5344CB8AC3E}">
        <p14:creationId xmlns:p14="http://schemas.microsoft.com/office/powerpoint/2010/main" val="3800581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_Way_Mad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7F26FB2-D0BE-0F23-0849-03884AAD4579}"/>
              </a:ext>
            </a:extLst>
          </p:cNvPr>
          <p:cNvSpPr>
            <a:spLocks noGrp="1"/>
          </p:cNvSpPr>
          <p:nvPr>
            <p:ph type="title"/>
          </p:nvPr>
        </p:nvSpPr>
        <p:spPr>
          <a:xfrm>
            <a:off x="1987828" y="1104981"/>
            <a:ext cx="5168348" cy="1037843"/>
          </a:xfrm>
        </p:spPr>
        <p:txBody>
          <a:bodyPr/>
          <a:lstStyle>
            <a:lvl1pPr algn="ctr">
              <a:defRPr sz="2700">
                <a:solidFill>
                  <a:srgbClr val="B31942"/>
                </a:solidFill>
              </a:defRPr>
            </a:lvl1pPr>
          </a:lstStyle>
          <a:p>
            <a:r>
              <a:rPr lang="en-US" dirty="0"/>
              <a:t>Click to edit Master title style</a:t>
            </a:r>
          </a:p>
        </p:txBody>
      </p:sp>
      <p:sp>
        <p:nvSpPr>
          <p:cNvPr id="3" name="Text Placeholder 8">
            <a:extLst>
              <a:ext uri="{FF2B5EF4-FFF2-40B4-BE49-F238E27FC236}">
                <a16:creationId xmlns:a16="http://schemas.microsoft.com/office/drawing/2014/main" id="{8A67848C-2FAE-4835-873B-02D56439F19C}"/>
              </a:ext>
            </a:extLst>
          </p:cNvPr>
          <p:cNvSpPr>
            <a:spLocks noGrp="1"/>
          </p:cNvSpPr>
          <p:nvPr>
            <p:ph type="body" sz="quarter" idx="10"/>
          </p:nvPr>
        </p:nvSpPr>
        <p:spPr>
          <a:xfrm>
            <a:off x="420687" y="2239178"/>
            <a:ext cx="8302072" cy="2199818"/>
          </a:xfrm>
        </p:spPr>
        <p:txBody>
          <a:bodyPr/>
          <a:lstStyle>
            <a:lvl1pPr algn="ctr">
              <a:defRPr sz="3300">
                <a:solidFill>
                  <a:srgbClr val="0A3161"/>
                </a:solidFill>
              </a:defRPr>
            </a:lvl1pPr>
          </a:lstStyle>
          <a:p>
            <a:pPr lvl="0"/>
            <a:r>
              <a:rPr lang="en-US" dirty="0"/>
              <a:t>Click to edit Master text styles</a:t>
            </a:r>
          </a:p>
        </p:txBody>
      </p:sp>
      <p:sp>
        <p:nvSpPr>
          <p:cNvPr id="4" name="Text Placeholder 10">
            <a:extLst>
              <a:ext uri="{FF2B5EF4-FFF2-40B4-BE49-F238E27FC236}">
                <a16:creationId xmlns:a16="http://schemas.microsoft.com/office/drawing/2014/main" id="{1950CC50-C7B5-1954-CC8B-5FD05C8D0C0B}"/>
              </a:ext>
            </a:extLst>
          </p:cNvPr>
          <p:cNvSpPr>
            <a:spLocks noGrp="1"/>
          </p:cNvSpPr>
          <p:nvPr>
            <p:ph type="body" sz="quarter" idx="11"/>
          </p:nvPr>
        </p:nvSpPr>
        <p:spPr>
          <a:xfrm>
            <a:off x="420691" y="4546606"/>
            <a:ext cx="8302625" cy="1038225"/>
          </a:xfrm>
        </p:spPr>
        <p:txBody>
          <a:bodyPr/>
          <a:lstStyle>
            <a:lvl1pPr algn="ctr">
              <a:defRPr sz="2100">
                <a:solidFill>
                  <a:srgbClr val="0A3161"/>
                </a:solidFill>
              </a:defRPr>
            </a:lvl1pPr>
          </a:lstStyle>
          <a:p>
            <a:pPr lvl="0"/>
            <a:r>
              <a:rPr lang="en-US" dirty="0"/>
              <a:t>Click to edit Master text styles</a:t>
            </a:r>
          </a:p>
        </p:txBody>
      </p:sp>
      <p:sp>
        <p:nvSpPr>
          <p:cNvPr id="5" name="Text Placeholder 9">
            <a:extLst>
              <a:ext uri="{FF2B5EF4-FFF2-40B4-BE49-F238E27FC236}">
                <a16:creationId xmlns:a16="http://schemas.microsoft.com/office/drawing/2014/main" id="{1385C924-A0D6-65C1-D5F8-557E110540BF}"/>
              </a:ext>
            </a:extLst>
          </p:cNvPr>
          <p:cNvSpPr>
            <a:spLocks noGrp="1"/>
          </p:cNvSpPr>
          <p:nvPr>
            <p:ph type="body" sz="quarter" idx="13"/>
          </p:nvPr>
        </p:nvSpPr>
        <p:spPr>
          <a:xfrm>
            <a:off x="2372142" y="5817704"/>
            <a:ext cx="4625008" cy="833520"/>
          </a:xfrm>
        </p:spPr>
        <p:txBody>
          <a:bodyPr/>
          <a:lstStyle>
            <a:lvl1pPr algn="ctr">
              <a:defRPr/>
            </a:lvl1pPr>
          </a:lstStyle>
          <a:p>
            <a:pPr algn="ctr"/>
            <a:endParaRPr lang="en-US" dirty="0"/>
          </a:p>
        </p:txBody>
      </p:sp>
      <p:sp>
        <p:nvSpPr>
          <p:cNvPr id="7" name="TextBox 6">
            <a:extLst>
              <a:ext uri="{FF2B5EF4-FFF2-40B4-BE49-F238E27FC236}">
                <a16:creationId xmlns:a16="http://schemas.microsoft.com/office/drawing/2014/main" id="{D80DBC7E-9C34-9260-91EA-01F81E65B9B7}"/>
              </a:ext>
            </a:extLst>
          </p:cNvPr>
          <p:cNvSpPr txBox="1"/>
          <p:nvPr userDrawn="1"/>
        </p:nvSpPr>
        <p:spPr>
          <a:xfrm>
            <a:off x="3203848" y="116632"/>
            <a:ext cx="4896544" cy="757130"/>
          </a:xfrm>
          <a:prstGeom prst="rect">
            <a:avLst/>
          </a:prstGeom>
          <a:noFill/>
        </p:spPr>
        <p:txBody>
          <a:bodyPr wrap="square" rtlCol="0">
            <a:spAutoFit/>
          </a:bodyPr>
          <a:lstStyle/>
          <a:p>
            <a:pPr>
              <a:lnSpc>
                <a:spcPct val="90000"/>
              </a:lnSpc>
            </a:pPr>
            <a:r>
              <a:rPr lang="en-US" altLang="en-US" sz="2400" b="1" dirty="0">
                <a:solidFill>
                  <a:srgbClr val="003366"/>
                </a:solidFill>
              </a:rPr>
              <a:t>Communications &amp; Liaison</a:t>
            </a:r>
          </a:p>
          <a:p>
            <a:pPr>
              <a:lnSpc>
                <a:spcPct val="90000"/>
              </a:lnSpc>
            </a:pPr>
            <a:r>
              <a:rPr lang="en-US" altLang="en-US" sz="2400" b="1" dirty="0">
                <a:solidFill>
                  <a:srgbClr val="003366"/>
                </a:solidFill>
              </a:rPr>
              <a:t>STAKEHOLDER LIAISON </a:t>
            </a:r>
          </a:p>
        </p:txBody>
      </p:sp>
    </p:spTree>
    <p:extLst>
      <p:ext uri="{BB962C8B-B14F-4D97-AF65-F5344CB8AC3E}">
        <p14:creationId xmlns:p14="http://schemas.microsoft.com/office/powerpoint/2010/main" val="1216193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5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214A-97C3-3465-3369-2A4A7347E93D}"/>
              </a:ext>
            </a:extLst>
          </p:cNvPr>
          <p:cNvSpPr>
            <a:spLocks noGrp="1"/>
          </p:cNvSpPr>
          <p:nvPr>
            <p:ph type="title"/>
          </p:nvPr>
        </p:nvSpPr>
        <p:spPr>
          <a:xfrm>
            <a:off x="457200" y="1066331"/>
            <a:ext cx="8229600" cy="685800"/>
          </a:xfrm>
          <a:ln>
            <a:solidFill>
              <a:srgbClr val="C00000"/>
            </a:solidFill>
          </a:ln>
        </p:spPr>
        <p:txBody>
          <a:bodyPr/>
          <a:lstStyle>
            <a:lvl1pPr algn="ctr">
              <a:defRPr lang="en-US" sz="2800" b="1" i="0" kern="1200" baseline="0" dirty="0">
                <a:solidFill>
                  <a:srgbClr val="0A3161"/>
                </a:solidFill>
                <a:latin typeface="Arial" charset="0"/>
                <a:ea typeface="Arial" charset="0"/>
                <a:cs typeface="Arial" charset="0"/>
              </a:defRPr>
            </a:lvl1pPr>
          </a:lstStyle>
          <a:p>
            <a:r>
              <a:rPr lang="en-US" dirty="0"/>
              <a:t>Click to edit Master title style</a:t>
            </a:r>
          </a:p>
        </p:txBody>
      </p:sp>
      <p:sp>
        <p:nvSpPr>
          <p:cNvPr id="3" name="TextBox 2">
            <a:extLst>
              <a:ext uri="{FF2B5EF4-FFF2-40B4-BE49-F238E27FC236}">
                <a16:creationId xmlns:a16="http://schemas.microsoft.com/office/drawing/2014/main" id="{7006237E-BE6F-1826-7330-C3118B9322D2}"/>
              </a:ext>
            </a:extLst>
          </p:cNvPr>
          <p:cNvSpPr txBox="1"/>
          <p:nvPr userDrawn="1"/>
        </p:nvSpPr>
        <p:spPr>
          <a:xfrm>
            <a:off x="3203848" y="116632"/>
            <a:ext cx="4896544" cy="757130"/>
          </a:xfrm>
          <a:prstGeom prst="rect">
            <a:avLst/>
          </a:prstGeom>
          <a:noFill/>
        </p:spPr>
        <p:txBody>
          <a:bodyPr wrap="square" rtlCol="0">
            <a:spAutoFit/>
          </a:bodyPr>
          <a:lstStyle/>
          <a:p>
            <a:pPr>
              <a:lnSpc>
                <a:spcPct val="90000"/>
              </a:lnSpc>
            </a:pPr>
            <a:r>
              <a:rPr lang="en-US" altLang="en-US" sz="2400" b="1" dirty="0">
                <a:solidFill>
                  <a:srgbClr val="003366"/>
                </a:solidFill>
              </a:rPr>
              <a:t>Communications &amp; Liaison</a:t>
            </a:r>
          </a:p>
          <a:p>
            <a:pPr>
              <a:lnSpc>
                <a:spcPct val="90000"/>
              </a:lnSpc>
            </a:pPr>
            <a:r>
              <a:rPr lang="en-US" altLang="en-US" sz="2400" b="1" dirty="0">
                <a:solidFill>
                  <a:srgbClr val="003366"/>
                </a:solidFill>
              </a:rPr>
              <a:t>STAKEHOLDER LIAISON </a:t>
            </a:r>
          </a:p>
        </p:txBody>
      </p:sp>
    </p:spTree>
    <p:extLst>
      <p:ext uri="{BB962C8B-B14F-4D97-AF65-F5344CB8AC3E}">
        <p14:creationId xmlns:p14="http://schemas.microsoft.com/office/powerpoint/2010/main" val="361428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3 Alt Title Slide Wayfin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dirty="0"/>
              <a:t>Date</a:t>
            </a:r>
          </a:p>
        </p:txBody>
      </p:sp>
      <p:sp>
        <p:nvSpPr>
          <p:cNvPr id="5" name="Text Placeholder 8">
            <a:extLst>
              <a:ext uri="{FF2B5EF4-FFF2-40B4-BE49-F238E27FC236}">
                <a16:creationId xmlns:a16="http://schemas.microsoft.com/office/drawing/2014/main" id="{8F239174-F477-0E4F-B615-FB3C15EDE843}"/>
              </a:ext>
            </a:extLst>
          </p:cNvPr>
          <p:cNvSpPr>
            <a:spLocks noGrp="1"/>
          </p:cNvSpPr>
          <p:nvPr>
            <p:ph type="body" sz="quarter" idx="20" hasCustomPrompt="1"/>
          </p:nvPr>
        </p:nvSpPr>
        <p:spPr>
          <a:xfrm>
            <a:off x="4063479" y="315121"/>
            <a:ext cx="4659280" cy="496852"/>
          </a:xfrm>
        </p:spPr>
        <p:txBody>
          <a:bodyPr/>
          <a:lstStyle>
            <a:lvl1pPr>
              <a:defRPr sz="1700">
                <a:solidFill>
                  <a:srgbClr val="0A3161"/>
                </a:solidFill>
                <a:latin typeface="+mj-lt"/>
              </a:defRPr>
            </a:lvl1pPr>
          </a:lstStyle>
          <a:p>
            <a:pPr lvl="0"/>
            <a:r>
              <a:rPr lang="en-US" dirty="0"/>
              <a:t>Click to enter text</a:t>
            </a:r>
          </a:p>
        </p:txBody>
      </p:sp>
    </p:spTree>
    <p:extLst>
      <p:ext uri="{BB962C8B-B14F-4D97-AF65-F5344CB8AC3E}">
        <p14:creationId xmlns:p14="http://schemas.microsoft.com/office/powerpoint/2010/main" val="227024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3 Alt Title Slide Wayfinder">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endParaRPr lang="en-US" dirty="0"/>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hasCustomPrompt="1"/>
          </p:nvPr>
        </p:nvSpPr>
        <p:spPr>
          <a:xfrm>
            <a:off x="3128962" y="272234"/>
            <a:ext cx="5067587" cy="487930"/>
          </a:xfrm>
        </p:spPr>
        <p:txBody>
          <a:bodyPr/>
          <a:lstStyle>
            <a:lvl1pPr>
              <a:defRPr sz="1700">
                <a:solidFill>
                  <a:srgbClr val="0A3161"/>
                </a:solidFill>
                <a:latin typeface="Arial Black" panose="020B0A04020102020204" pitchFamily="34" charset="0"/>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dirty="0"/>
              <a:t>Click to enter text</a:t>
            </a:r>
          </a:p>
        </p:txBody>
      </p:sp>
      <p:cxnSp>
        <p:nvCxnSpPr>
          <p:cNvPr id="14" name="Straight Connector 13">
            <a:extLst>
              <a:ext uri="{FF2B5EF4-FFF2-40B4-BE49-F238E27FC236}">
                <a16:creationId xmlns:a16="http://schemas.microsoft.com/office/drawing/2014/main" id="{03871DBE-D93C-4005-9968-84FBBBB9F059}"/>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userDrawn="1"/>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7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9" name="Content Placeholder 2">
            <a:extLst>
              <a:ext uri="{FF2B5EF4-FFF2-40B4-BE49-F238E27FC236}">
                <a16:creationId xmlns:a16="http://schemas.microsoft.com/office/drawing/2014/main" id="{D56A1EA6-5B53-47FB-8EDF-436087D9FBD8}"/>
              </a:ext>
            </a:extLst>
          </p:cNvPr>
          <p:cNvSpPr>
            <a:spLocks noGrp="1"/>
          </p:cNvSpPr>
          <p:nvPr>
            <p:ph idx="13"/>
          </p:nvPr>
        </p:nvSpPr>
        <p:spPr>
          <a:xfrm>
            <a:off x="-3571663" y="1032474"/>
            <a:ext cx="3388242" cy="109728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20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414929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88"/>
            <a:ext cx="1382712" cy="1362075"/>
          </a:xfrm>
        </p:spPr>
        <p:txBody>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49F69E2F-920D-B04A-9F2E-5BA26770785B}"/>
              </a:ext>
            </a:extLst>
          </p:cNvPr>
          <p:cNvGraphicFramePr>
            <a:graphicFrameLocks/>
          </p:cNvGraphicFramePr>
          <p:nvPr userDrawn="1">
            <p:extLst>
              <p:ext uri="{D42A27DB-BD31-4B8C-83A1-F6EECF244321}">
                <p14:modId xmlns:p14="http://schemas.microsoft.com/office/powerpoint/2010/main" val="2664508047"/>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4642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88"/>
            <a:ext cx="1382712" cy="1362075"/>
          </a:xfrm>
        </p:spPr>
        <p:txBody>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29C7E4B0-E607-DD4B-A7EC-B2FC4B004A44}"/>
              </a:ext>
            </a:extLst>
          </p:cNvPr>
          <p:cNvGraphicFramePr>
            <a:graphicFrameLocks/>
          </p:cNvGraphicFramePr>
          <p:nvPr userDrawn="1">
            <p:extLst>
              <p:ext uri="{D42A27DB-BD31-4B8C-83A1-F6EECF244321}">
                <p14:modId xmlns:p14="http://schemas.microsoft.com/office/powerpoint/2010/main" val="296275346"/>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1758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8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243120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a:t>Month Day Year</a:t>
            </a:r>
            <a:endParaRPr lang="en-US" dirty="0"/>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r>
              <a:rPr lang="en-US" dirty="0"/>
              <a:t>Presentation Title | Office/BOD</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a:t>Page </a:t>
            </a:r>
            <a:fld id="{781057C3-FDA3-B146-AA6C-F3C04E67C803}" type="slidenum">
              <a:rPr lang="en-US" smtClean="0"/>
              <a:pPr/>
              <a:t>‹#›</a:t>
            </a:fld>
            <a:endParaRPr lang="en-US" dirty="0"/>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sldLayoutIdLst>
    <p:sldLayoutId id="2147483712" r:id="rId1"/>
    <p:sldLayoutId id="2147483695" r:id="rId2"/>
    <p:sldLayoutId id="2147483700" r:id="rId3"/>
    <p:sldLayoutId id="2147483715" r:id="rId4"/>
    <p:sldLayoutId id="2147483674" r:id="rId5"/>
    <p:sldLayoutId id="2147483705" r:id="rId6"/>
    <p:sldLayoutId id="2147483706" r:id="rId7"/>
    <p:sldLayoutId id="2147483707" r:id="rId8"/>
    <p:sldLayoutId id="2147483708" r:id="rId9"/>
    <p:sldLayoutId id="2147483709" r:id="rId10"/>
    <p:sldLayoutId id="2147483685" r:id="rId11"/>
    <p:sldLayoutId id="2147483675" r:id="rId12"/>
    <p:sldLayoutId id="2147483676" r:id="rId13"/>
    <p:sldLayoutId id="2147483677" r:id="rId14"/>
    <p:sldLayoutId id="2147483678" r:id="rId15"/>
    <p:sldLayoutId id="2147483679" r:id="rId16"/>
    <p:sldLayoutId id="2147483680" r:id="rId17"/>
    <p:sldLayoutId id="2147483681" r:id="rId18"/>
    <p:sldLayoutId id="2147483716" r:id="rId19"/>
    <p:sldLayoutId id="2147483717" r:id="rId20"/>
    <p:sldLayoutId id="2147483719" r:id="rId21"/>
    <p:sldLayoutId id="2147483720" r:id="rId22"/>
  </p:sldLayoutIdLst>
  <p:hf hdr="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irs.gov/newsroom/tax-scams-consumer-alerts"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www.irs.gov/newsroom/dirty-doze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irs.gov/pub/irs-pdf/p1779.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pub/irs-pdf/p1779.pdf" TargetMode="External"/><Relationship Id="rId7" Type="http://schemas.openxmlformats.org/officeDocument/2006/relationships/hyperlink" Target="https://www.irs.gov/pub/irs-pdf/p1976.pdf"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www.irs.gov/businesses/ss-8-determinations-of-worker-classification" TargetMode="External"/><Relationship Id="rId5" Type="http://schemas.openxmlformats.org/officeDocument/2006/relationships/hyperlink" Target="https://www.irs.gov/pub/irs-pdf/fss8.pdf" TargetMode="External"/><Relationship Id="rId4" Type="http://schemas.openxmlformats.org/officeDocument/2006/relationships/hyperlink" Target="https://www.irs.gov/publications/p15a#en_US_2022_publink10001694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s://www.irs.gov/newsroom/irs-helps-taxpayers-by-providing-penalty-relief-on-nearly-5-million-2020-and-2021-tax-returns-restart-of-collection-notices-in-2024-marks-end-of-pandemic-related-pau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irs.gov/withdrawmyerc"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www.irs.gov/coronavirus/employee-retention-credit-voluntary-disclosure-progra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newsroom/how-to-know-its-really-the-irs-calling-or-knocking-on-your-door-0"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tax-professionals/choosing-a-tax-professional"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25F34E0-5D66-4384-A4E1-0D4068572F39}"/>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31EBFD2C-131E-419E-89A3-EE59C3D6EA58}" type="slidenum">
              <a:rPr lang="en-US" altLang="en-US" sz="1400" smtClean="0"/>
              <a:pPr>
                <a:spcBef>
                  <a:spcPct val="0"/>
                </a:spcBef>
                <a:buClrTx/>
                <a:buSzTx/>
                <a:buFontTx/>
                <a:buNone/>
              </a:pPr>
              <a:t>1</a:t>
            </a:fld>
            <a:endParaRPr lang="en-US" altLang="en-US" sz="1400"/>
          </a:p>
        </p:txBody>
      </p:sp>
      <p:sp>
        <p:nvSpPr>
          <p:cNvPr id="10243" name="Rectangle 4">
            <a:extLst>
              <a:ext uri="{FF2B5EF4-FFF2-40B4-BE49-F238E27FC236}">
                <a16:creationId xmlns:a16="http://schemas.microsoft.com/office/drawing/2014/main" id="{33D26E85-5ADB-4317-B52D-290319F1F775}"/>
              </a:ext>
            </a:extLst>
          </p:cNvPr>
          <p:cNvSpPr>
            <a:spLocks noGrp="1" noChangeArrowheads="1"/>
          </p:cNvSpPr>
          <p:nvPr>
            <p:ph type="ctrTitle"/>
          </p:nvPr>
        </p:nvSpPr>
        <p:spPr>
          <a:xfrm>
            <a:off x="1199080" y="2046241"/>
            <a:ext cx="6913562" cy="2009028"/>
          </a:xfrm>
        </p:spPr>
        <p:txBody>
          <a:bodyPr/>
          <a:lstStyle/>
          <a:p>
            <a:pPr algn="ctr" eaLnBrk="1" hangingPunct="1"/>
            <a:br>
              <a:rPr lang="en-US" altLang="en-US" sz="4400" dirty="0">
                <a:solidFill>
                  <a:srgbClr val="002060"/>
                </a:solidFill>
              </a:rPr>
            </a:br>
            <a:r>
              <a:rPr lang="en-US" altLang="en-US" sz="4400" dirty="0">
                <a:solidFill>
                  <a:srgbClr val="002060"/>
                </a:solidFill>
              </a:rPr>
              <a:t>Avoiding the Top Tax Mistakes that Small Businesses Make</a:t>
            </a:r>
            <a:br>
              <a:rPr lang="en-US" altLang="en-US" sz="4400" dirty="0">
                <a:solidFill>
                  <a:srgbClr val="002060"/>
                </a:solidFill>
              </a:rPr>
            </a:br>
            <a:endParaRPr lang="en-US" altLang="en-US" sz="4400" dirty="0">
              <a:solidFill>
                <a:srgbClr val="002060"/>
              </a:solidFill>
            </a:endParaRPr>
          </a:p>
        </p:txBody>
      </p:sp>
      <p:sp>
        <p:nvSpPr>
          <p:cNvPr id="10244" name="Rectangle 16">
            <a:extLst>
              <a:ext uri="{FF2B5EF4-FFF2-40B4-BE49-F238E27FC236}">
                <a16:creationId xmlns:a16="http://schemas.microsoft.com/office/drawing/2014/main" id="{F795B41C-E393-4BCB-82DB-69C5A0CA2C2C}"/>
              </a:ext>
            </a:extLst>
          </p:cNvPr>
          <p:cNvSpPr>
            <a:spLocks noChangeArrowheads="1"/>
          </p:cNvSpPr>
          <p:nvPr/>
        </p:nvSpPr>
        <p:spPr bwMode="auto">
          <a:xfrm>
            <a:off x="2555875" y="4437063"/>
            <a:ext cx="65881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lgn="r" eaLnBrk="1" hangingPunct="1">
              <a:spcBef>
                <a:spcPct val="0"/>
              </a:spcBef>
              <a:buClrTx/>
              <a:buSzTx/>
              <a:buFontTx/>
              <a:buNone/>
            </a:pPr>
            <a:endParaRPr lang="en-US" altLang="en-US" sz="3200">
              <a:solidFill>
                <a:schemeClr val="tx2"/>
              </a:solidFill>
            </a:endParaRPr>
          </a:p>
        </p:txBody>
      </p:sp>
      <p:pic>
        <p:nvPicPr>
          <p:cNvPr id="10245" name="Picture 26" descr="irs-eagle">
            <a:extLst>
              <a:ext uri="{FF2B5EF4-FFF2-40B4-BE49-F238E27FC236}">
                <a16:creationId xmlns:a16="http://schemas.microsoft.com/office/drawing/2014/main" id="{8EA5912A-B2AE-49BA-8ECD-E44D0AD87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278921"/>
            <a:ext cx="21304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a:extLst>
              <a:ext uri="{FF2B5EF4-FFF2-40B4-BE49-F238E27FC236}">
                <a16:creationId xmlns:a16="http://schemas.microsoft.com/office/drawing/2014/main" id="{E642FB79-C445-439F-8700-AAC7BF71D835}"/>
              </a:ext>
            </a:extLst>
          </p:cNvPr>
          <p:cNvSpPr>
            <a:spLocks noChangeArrowheads="1"/>
          </p:cNvSpPr>
          <p:nvPr/>
        </p:nvSpPr>
        <p:spPr bwMode="auto">
          <a:xfrm>
            <a:off x="2734779" y="5249552"/>
            <a:ext cx="555676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lgn="r" eaLnBrk="1" hangingPunct="1">
              <a:spcBef>
                <a:spcPct val="0"/>
              </a:spcBef>
              <a:buClrTx/>
              <a:buSzTx/>
              <a:buFontTx/>
              <a:buNone/>
            </a:pPr>
            <a:r>
              <a:rPr lang="en-US" altLang="en-US" sz="3200" dirty="0">
                <a:solidFill>
                  <a:schemeClr val="tx2"/>
                </a:solidFill>
              </a:rPr>
              <a:t>Lisa Novack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ED4E-9F43-6C12-E85E-A9373EC1EE83}"/>
              </a:ext>
            </a:extLst>
          </p:cNvPr>
          <p:cNvSpPr>
            <a:spLocks noGrp="1"/>
          </p:cNvSpPr>
          <p:nvPr>
            <p:ph type="title"/>
          </p:nvPr>
        </p:nvSpPr>
        <p:spPr/>
        <p:txBody>
          <a:bodyPr/>
          <a:lstStyle/>
          <a:p>
            <a:r>
              <a:rPr lang="en-US" dirty="0"/>
              <a:t>Tools &amp; Resources</a:t>
            </a:r>
          </a:p>
        </p:txBody>
      </p:sp>
      <p:sp>
        <p:nvSpPr>
          <p:cNvPr id="6" name="Slide Number Placeholder 5">
            <a:extLst>
              <a:ext uri="{FF2B5EF4-FFF2-40B4-BE49-F238E27FC236}">
                <a16:creationId xmlns:a16="http://schemas.microsoft.com/office/drawing/2014/main" id="{D06D660E-98AC-B02B-6D24-BEEB02E7DD71}"/>
              </a:ext>
            </a:extLst>
          </p:cNvPr>
          <p:cNvSpPr>
            <a:spLocks noGrp="1"/>
          </p:cNvSpPr>
          <p:nvPr>
            <p:ph type="sldNum" sz="quarter" idx="12"/>
          </p:nvPr>
        </p:nvSpPr>
        <p:spPr/>
        <p:txBody>
          <a:bodyPr/>
          <a:lstStyle/>
          <a:p>
            <a:pPr>
              <a:defRPr/>
            </a:pPr>
            <a:fld id="{49FA88CB-09C1-47EF-808E-67B96F34A5F3}" type="slidenum">
              <a:rPr lang="en-US" altLang="en-US" smtClean="0"/>
              <a:pPr>
                <a:defRPr/>
              </a:pPr>
              <a:t>10</a:t>
            </a:fld>
            <a:endParaRPr lang="en-US" altLang="en-US"/>
          </a:p>
        </p:txBody>
      </p:sp>
      <p:pic>
        <p:nvPicPr>
          <p:cNvPr id="12" name="Content Placeholder 11">
            <a:extLst>
              <a:ext uri="{FF2B5EF4-FFF2-40B4-BE49-F238E27FC236}">
                <a16:creationId xmlns:a16="http://schemas.microsoft.com/office/drawing/2014/main" id="{934A6FE8-BC86-1B17-16AC-71B0F6B6339A}"/>
              </a:ext>
            </a:extLst>
          </p:cNvPr>
          <p:cNvPicPr>
            <a:picLocks noGrp="1" noChangeAspect="1"/>
          </p:cNvPicPr>
          <p:nvPr>
            <p:ph idx="1"/>
          </p:nvPr>
        </p:nvPicPr>
        <p:blipFill>
          <a:blip r:embed="rId3"/>
          <a:stretch>
            <a:fillRect/>
          </a:stretch>
        </p:blipFill>
        <p:spPr>
          <a:xfrm>
            <a:off x="1996853" y="1189038"/>
            <a:ext cx="4585318" cy="5527733"/>
          </a:xfrm>
        </p:spPr>
      </p:pic>
    </p:spTree>
    <p:extLst>
      <p:ext uri="{BB962C8B-B14F-4D97-AF65-F5344CB8AC3E}">
        <p14:creationId xmlns:p14="http://schemas.microsoft.com/office/powerpoint/2010/main" val="393683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AFC4D3BE-A141-4979-8D6E-0615C6AD68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C9F35463-4447-43B6-98B4-87EB5119244E}" type="slidenum">
              <a:rPr lang="en-US" altLang="en-US" sz="1400" smtClean="0"/>
              <a:pPr>
                <a:spcBef>
                  <a:spcPct val="0"/>
                </a:spcBef>
                <a:buClrTx/>
                <a:buSzTx/>
                <a:buFontTx/>
                <a:buNone/>
              </a:pPr>
              <a:t>11</a:t>
            </a:fld>
            <a:endParaRPr lang="en-US" altLang="en-US" sz="1400"/>
          </a:p>
        </p:txBody>
      </p:sp>
      <p:sp>
        <p:nvSpPr>
          <p:cNvPr id="30723" name="Rectangle 2">
            <a:extLst>
              <a:ext uri="{FF2B5EF4-FFF2-40B4-BE49-F238E27FC236}">
                <a16:creationId xmlns:a16="http://schemas.microsoft.com/office/drawing/2014/main" id="{EE04A39D-AA19-4DED-ADFC-6E98EC65F104}"/>
              </a:ext>
            </a:extLst>
          </p:cNvPr>
          <p:cNvSpPr>
            <a:spLocks noGrp="1" noChangeArrowheads="1"/>
          </p:cNvSpPr>
          <p:nvPr>
            <p:ph type="title"/>
          </p:nvPr>
        </p:nvSpPr>
        <p:spPr/>
        <p:txBody>
          <a:bodyPr/>
          <a:lstStyle/>
          <a:p>
            <a:pPr eaLnBrk="1" hangingPunct="1"/>
            <a:r>
              <a:rPr lang="en-US" altLang="en-US" sz="3200" dirty="0"/>
              <a:t>Resources</a:t>
            </a:r>
          </a:p>
        </p:txBody>
      </p:sp>
      <p:sp>
        <p:nvSpPr>
          <p:cNvPr id="25604" name="Rectangle 3">
            <a:extLst>
              <a:ext uri="{FF2B5EF4-FFF2-40B4-BE49-F238E27FC236}">
                <a16:creationId xmlns:a16="http://schemas.microsoft.com/office/drawing/2014/main" id="{1C647372-D344-48AA-8876-E725425D87C3}"/>
              </a:ext>
            </a:extLst>
          </p:cNvPr>
          <p:cNvSpPr>
            <a:spLocks noGrp="1" noChangeArrowheads="1"/>
          </p:cNvSpPr>
          <p:nvPr>
            <p:ph type="body" idx="1"/>
          </p:nvPr>
        </p:nvSpPr>
        <p:spPr>
          <a:xfrm>
            <a:off x="459726" y="1180260"/>
            <a:ext cx="8386210" cy="5402410"/>
          </a:xfrm>
        </p:spPr>
        <p:txBody>
          <a:bodyPr/>
          <a:lstStyle/>
          <a:p>
            <a:pPr eaLnBrk="1" hangingPunct="1">
              <a:lnSpc>
                <a:spcPct val="80000"/>
              </a:lnSpc>
              <a:buFontTx/>
              <a:buNone/>
              <a:defRPr/>
            </a:pPr>
            <a:r>
              <a:rPr lang="en-US" altLang="en-US" sz="2800" b="0" dirty="0">
                <a:solidFill>
                  <a:srgbClr val="002060"/>
                </a:solidFill>
              </a:rPr>
              <a:t>Here are some of our top recommendations for you to review. </a:t>
            </a:r>
          </a:p>
          <a:p>
            <a:pPr marL="457200" indent="-457200" eaLnBrk="1" hangingPunct="1">
              <a:lnSpc>
                <a:spcPct val="80000"/>
              </a:lnSpc>
              <a:buFont typeface="Arial" panose="020B0604020202020204" pitchFamily="34" charset="0"/>
              <a:buChar char="•"/>
              <a:defRPr/>
            </a:pPr>
            <a:r>
              <a:rPr lang="en-US" altLang="en-US" sz="2800" b="0" dirty="0">
                <a:solidFill>
                  <a:srgbClr val="002060"/>
                </a:solidFill>
              </a:rPr>
              <a:t>Publication 583 – Recordkeeping</a:t>
            </a:r>
          </a:p>
          <a:p>
            <a:pPr marL="457200" indent="-457200" eaLnBrk="1" hangingPunct="1">
              <a:lnSpc>
                <a:spcPct val="80000"/>
              </a:lnSpc>
              <a:buFont typeface="Arial" panose="020B0604020202020204" pitchFamily="34" charset="0"/>
              <a:buChar char="•"/>
              <a:defRPr/>
            </a:pPr>
            <a:r>
              <a:rPr lang="en-US" altLang="en-US" sz="2800" b="0" dirty="0">
                <a:solidFill>
                  <a:srgbClr val="002060"/>
                </a:solidFill>
              </a:rPr>
              <a:t>Publication 525 – Taxable/Nontaxable Income</a:t>
            </a:r>
          </a:p>
          <a:p>
            <a:pPr marL="457200" indent="-457200" eaLnBrk="1" hangingPunct="1">
              <a:lnSpc>
                <a:spcPct val="80000"/>
              </a:lnSpc>
              <a:buFont typeface="Arial" panose="020B0604020202020204" pitchFamily="34" charset="0"/>
              <a:buChar char="•"/>
              <a:defRPr/>
            </a:pPr>
            <a:r>
              <a:rPr lang="en-US" altLang="en-US" sz="2800" b="0" dirty="0">
                <a:solidFill>
                  <a:srgbClr val="002060"/>
                </a:solidFill>
              </a:rPr>
              <a:t>Publication 587 – Business Use of Your Home</a:t>
            </a:r>
          </a:p>
          <a:p>
            <a:pPr marL="457200" indent="-457200" eaLnBrk="1" hangingPunct="1">
              <a:buFont typeface="Arial" panose="020B0604020202020204" pitchFamily="34" charset="0"/>
              <a:buChar char="•"/>
              <a:defRPr/>
            </a:pPr>
            <a:r>
              <a:rPr lang="en-US" sz="2800" b="0" dirty="0">
                <a:solidFill>
                  <a:srgbClr val="002060"/>
                </a:solidFill>
              </a:rPr>
              <a:t>Publication 463 </a:t>
            </a:r>
            <a:r>
              <a:rPr lang="en-US" altLang="en-US" sz="2800" b="0" dirty="0">
                <a:solidFill>
                  <a:srgbClr val="002060"/>
                </a:solidFill>
              </a:rPr>
              <a:t>–</a:t>
            </a:r>
            <a:r>
              <a:rPr lang="en-US" sz="2800" b="0" dirty="0">
                <a:solidFill>
                  <a:srgbClr val="002060"/>
                </a:solidFill>
              </a:rPr>
              <a:t> Travel, Entertainment, Gift, and Car    Expenses.</a:t>
            </a:r>
            <a:endParaRPr lang="en-US" altLang="en-US" sz="2800" b="0" dirty="0">
              <a:solidFill>
                <a:srgbClr val="002060"/>
              </a:solidFill>
            </a:endParaRPr>
          </a:p>
          <a:p>
            <a:pPr marL="457200" indent="-457200" eaLnBrk="1" hangingPunct="1">
              <a:lnSpc>
                <a:spcPct val="80000"/>
              </a:lnSpc>
              <a:buFont typeface="Arial" panose="020B0604020202020204" pitchFamily="34" charset="0"/>
              <a:buChar char="•"/>
              <a:defRPr/>
            </a:pPr>
            <a:r>
              <a:rPr lang="en-US" sz="2800" b="0" dirty="0">
                <a:solidFill>
                  <a:srgbClr val="002060"/>
                </a:solidFill>
                <a:hlinkClick r:id="rId3">
                  <a:extLst>
                    <a:ext uri="{A12FA001-AC4F-418D-AE19-62706E023703}">
                      <ahyp:hlinkClr xmlns:ahyp="http://schemas.microsoft.com/office/drawing/2018/hyperlinkcolor" val="tx"/>
                    </a:ext>
                  </a:extLst>
                </a:hlinkClick>
              </a:rPr>
              <a:t>Tax Scams / Consumer Alerts | Internal Revenue Service (irs.gov)</a:t>
            </a:r>
            <a:endParaRPr lang="en-US" altLang="en-US" sz="2800" b="0" dirty="0">
              <a:solidFill>
                <a:srgbClr val="002060"/>
              </a:solidFill>
            </a:endParaRPr>
          </a:p>
          <a:p>
            <a:pPr marL="457200" indent="-457200" eaLnBrk="1" hangingPunct="1">
              <a:lnSpc>
                <a:spcPct val="80000"/>
              </a:lnSpc>
              <a:buFont typeface="Arial" panose="020B0604020202020204" pitchFamily="34" charset="0"/>
              <a:buChar char="•"/>
              <a:defRPr/>
            </a:pPr>
            <a:r>
              <a:rPr lang="en-US" altLang="en-US" sz="2800" b="0" dirty="0">
                <a:solidFill>
                  <a:srgbClr val="002060"/>
                </a:solidFill>
                <a:hlinkClick r:id="rId4">
                  <a:extLst>
                    <a:ext uri="{A12FA001-AC4F-418D-AE19-62706E023703}">
                      <ahyp:hlinkClr xmlns:ahyp="http://schemas.microsoft.com/office/drawing/2018/hyperlinkcolor" val="tx"/>
                    </a:ext>
                  </a:extLst>
                </a:hlinkClick>
              </a:rPr>
              <a:t>Dirty Dozen Tax Scams</a:t>
            </a:r>
            <a:endParaRPr lang="en-US" altLang="en-US" sz="2800" b="0" dirty="0">
              <a:solidFill>
                <a:srgbClr val="002060"/>
              </a:solidFill>
            </a:endParaRPr>
          </a:p>
          <a:p>
            <a:pPr marL="457200" indent="-457200" eaLnBrk="1" hangingPunct="1">
              <a:lnSpc>
                <a:spcPct val="80000"/>
              </a:lnSpc>
              <a:buFont typeface="Arial" panose="020B0604020202020204" pitchFamily="34" charset="0"/>
              <a:buChar char="•"/>
              <a:defRPr/>
            </a:pPr>
            <a:r>
              <a:rPr lang="en-US" altLang="en-US" sz="2800" b="0" dirty="0">
                <a:solidFill>
                  <a:srgbClr val="002060"/>
                </a:solidFill>
              </a:rPr>
              <a:t>IRS.gov or call 800-TAX-FORM  (800-829-3676)</a:t>
            </a:r>
          </a:p>
          <a:p>
            <a:pPr eaLnBrk="1" hangingPunct="1">
              <a:lnSpc>
                <a:spcPct val="80000"/>
              </a:lnSpc>
              <a:buFontTx/>
              <a:buNone/>
              <a:defRPr/>
            </a:pP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D2A37-5609-456F-B33A-3C2F84A192BB}"/>
              </a:ext>
            </a:extLst>
          </p:cNvPr>
          <p:cNvSpPr>
            <a:spLocks noGrp="1"/>
          </p:cNvSpPr>
          <p:nvPr>
            <p:ph type="ctrTitle"/>
          </p:nvPr>
        </p:nvSpPr>
        <p:spPr>
          <a:xfrm>
            <a:off x="810930" y="2138724"/>
            <a:ext cx="7522139" cy="3324504"/>
          </a:xfrm>
        </p:spPr>
        <p:txBody>
          <a:bodyPr/>
          <a:lstStyle/>
          <a:p>
            <a:r>
              <a:rPr lang="en-US" dirty="0"/>
              <a:t>Worker Classification: Employee or Independent Contractor</a:t>
            </a:r>
            <a:r>
              <a:rPr lang="en-US" dirty="0">
                <a:solidFill>
                  <a:schemeClr val="bg1"/>
                </a:solidFill>
              </a:rPr>
              <a:t>?</a:t>
            </a:r>
          </a:p>
        </p:txBody>
      </p:sp>
    </p:spTree>
    <p:extLst>
      <p:ext uri="{BB962C8B-B14F-4D97-AF65-F5344CB8AC3E}">
        <p14:creationId xmlns:p14="http://schemas.microsoft.com/office/powerpoint/2010/main" val="230672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57200" y="1776905"/>
            <a:ext cx="4503299" cy="4101050"/>
          </a:xfrm>
        </p:spPr>
        <p:txBody>
          <a:bodyPr/>
          <a:lstStyle/>
          <a:p>
            <a:pPr marL="342900" marR="0" lvl="0" indent="-342900">
              <a:lnSpc>
                <a:spcPct val="107000"/>
              </a:lnSpc>
              <a:spcBef>
                <a:spcPts val="0"/>
              </a:spcBef>
              <a:buFont typeface="Arial" panose="020B0604020202020204" pitchFamily="34" charset="0"/>
              <a:buChar char="•"/>
              <a:tabLst>
                <a:tab pos="457200" algn="l"/>
              </a:tabLst>
            </a:pPr>
            <a:r>
              <a:rPr lang="en-US" sz="3200" dirty="0"/>
              <a:t>Workers you hire may be:</a:t>
            </a:r>
          </a:p>
          <a:p>
            <a:pPr marL="800100" lvl="1" indent="-342900">
              <a:lnSpc>
                <a:spcPct val="107000"/>
              </a:lnSpc>
              <a:spcBef>
                <a:spcPts val="0"/>
              </a:spcBef>
              <a:buFont typeface="Arial" panose="020B0604020202020204" pitchFamily="34" charset="0"/>
              <a:buChar char="•"/>
            </a:pPr>
            <a:r>
              <a:rPr lang="en-US" sz="3200" dirty="0">
                <a:solidFill>
                  <a:srgbClr val="0079AD"/>
                </a:solidFill>
              </a:rPr>
              <a:t>Independent contractors</a:t>
            </a:r>
          </a:p>
          <a:p>
            <a:pPr marL="800100" lvl="1" indent="-342900">
              <a:lnSpc>
                <a:spcPct val="107000"/>
              </a:lnSpc>
              <a:spcBef>
                <a:spcPts val="0"/>
              </a:spcBef>
              <a:buFont typeface="Arial" panose="020B0604020202020204" pitchFamily="34" charset="0"/>
              <a:buChar char="•"/>
            </a:pPr>
            <a:r>
              <a:rPr lang="en-US" sz="3200" dirty="0">
                <a:solidFill>
                  <a:srgbClr val="0079AD"/>
                </a:solidFill>
              </a:rPr>
              <a:t>Employees</a:t>
            </a:r>
          </a:p>
          <a:p>
            <a:pPr marL="342900" marR="0" indent="-342900">
              <a:lnSpc>
                <a:spcPct val="107000"/>
              </a:lnSpc>
              <a:spcBef>
                <a:spcPts val="0"/>
              </a:spcBef>
              <a:buFont typeface="Arial" panose="020B0604020202020204" pitchFamily="34" charset="0"/>
              <a:buChar char="•"/>
            </a:pPr>
            <a:endParaRPr lang="en-US" sz="3200" dirty="0"/>
          </a:p>
          <a:p>
            <a:pPr marL="342900" marR="0" indent="-342900">
              <a:lnSpc>
                <a:spcPct val="107000"/>
              </a:lnSpc>
              <a:spcBef>
                <a:spcPts val="0"/>
              </a:spcBef>
              <a:buFont typeface="Arial" panose="020B0604020202020204" pitchFamily="34" charset="0"/>
              <a:buChar char="•"/>
            </a:pPr>
            <a:r>
              <a:rPr lang="en-US" sz="3200" dirty="0"/>
              <a:t>Determination</a:t>
            </a:r>
          </a:p>
        </p:txBody>
      </p:sp>
      <p:pic>
        <p:nvPicPr>
          <p:cNvPr id="2" name="Picture 1">
            <a:extLst>
              <a:ext uri="{FF2B5EF4-FFF2-40B4-BE49-F238E27FC236}">
                <a16:creationId xmlns:a16="http://schemas.microsoft.com/office/drawing/2014/main" id="{6B54BD03-FDFE-4043-88DC-61ED96E1FE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1650" y="1399995"/>
            <a:ext cx="2048434" cy="4115157"/>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81057C3-FDA3-B146-AA6C-F3C04E67C803}" type="slidenum">
              <a:rPr lang="en-US" smtClean="0"/>
              <a:t>13</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a:xfrm>
            <a:off x="1005840" y="6263640"/>
            <a:ext cx="5047090" cy="365125"/>
          </a:xfrm>
        </p:spPr>
        <p:txBody>
          <a:bodyPr/>
          <a:lstStyle/>
          <a:p>
            <a:r>
              <a:rPr lang="en-US" dirty="0"/>
              <a:t>Worker Classification: Employee or Independent Contractor?</a:t>
            </a:r>
          </a:p>
        </p:txBody>
      </p:sp>
      <p:sp>
        <p:nvSpPr>
          <p:cNvPr id="9" name="Title 1">
            <a:extLst>
              <a:ext uri="{FF2B5EF4-FFF2-40B4-BE49-F238E27FC236}">
                <a16:creationId xmlns:a16="http://schemas.microsoft.com/office/drawing/2014/main" id="{7E071FBC-282A-4936-A111-CDE8AB4187DF}"/>
              </a:ext>
            </a:extLst>
          </p:cNvPr>
          <p:cNvSpPr txBox="1">
            <a:spLocks/>
          </p:cNvSpPr>
          <p:nvPr/>
        </p:nvSpPr>
        <p:spPr>
          <a:xfrm>
            <a:off x="3309730" y="109174"/>
            <a:ext cx="5486400" cy="58458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1" i="0" kern="1200" baseline="0">
                <a:solidFill>
                  <a:srgbClr val="B31942"/>
                </a:solidFill>
                <a:latin typeface="Arial" charset="0"/>
                <a:ea typeface="Arial" charset="0"/>
                <a:cs typeface="Arial" charset="0"/>
              </a:defRPr>
            </a:lvl1pPr>
          </a:lstStyle>
          <a:p>
            <a:r>
              <a:rPr lang="en-US" sz="3200" dirty="0">
                <a:solidFill>
                  <a:schemeClr val="tx2">
                    <a:lumMod val="75000"/>
                  </a:schemeClr>
                </a:solidFill>
              </a:rPr>
              <a:t>Worker Classification</a:t>
            </a:r>
          </a:p>
        </p:txBody>
      </p:sp>
      <p:sp>
        <p:nvSpPr>
          <p:cNvPr id="3" name="TextBox 2">
            <a:extLst>
              <a:ext uri="{FF2B5EF4-FFF2-40B4-BE49-F238E27FC236}">
                <a16:creationId xmlns:a16="http://schemas.microsoft.com/office/drawing/2014/main" id="{753B8B4F-6C56-F2D7-145B-617DA13C6E38}"/>
              </a:ext>
            </a:extLst>
          </p:cNvPr>
          <p:cNvSpPr txBox="1"/>
          <p:nvPr/>
        </p:nvSpPr>
        <p:spPr>
          <a:xfrm>
            <a:off x="5969290" y="5051442"/>
            <a:ext cx="1453154" cy="300082"/>
          </a:xfrm>
          <a:prstGeom prst="rect">
            <a:avLst/>
          </a:prstGeom>
          <a:noFill/>
        </p:spPr>
        <p:txBody>
          <a:bodyPr wrap="square" rtlCol="0">
            <a:spAutoFit/>
          </a:bodyPr>
          <a:lstStyle/>
          <a:p>
            <a:r>
              <a:rPr lang="en-US" dirty="0">
                <a:hlinkClick r:id="rId4"/>
              </a:rPr>
              <a:t>Publication 1779</a:t>
            </a:r>
            <a:endParaRPr lang="en-US" dirty="0"/>
          </a:p>
        </p:txBody>
      </p:sp>
    </p:spTree>
    <p:extLst>
      <p:ext uri="{BB962C8B-B14F-4D97-AF65-F5344CB8AC3E}">
        <p14:creationId xmlns:p14="http://schemas.microsoft.com/office/powerpoint/2010/main" val="276661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E7E9-07A3-4D7B-AB1F-A8863AD66D54}"/>
              </a:ext>
            </a:extLst>
          </p:cNvPr>
          <p:cNvSpPr>
            <a:spLocks noGrp="1"/>
          </p:cNvSpPr>
          <p:nvPr>
            <p:ph type="title"/>
          </p:nvPr>
        </p:nvSpPr>
        <p:spPr>
          <a:xfrm>
            <a:off x="3200400" y="128016"/>
            <a:ext cx="5727032" cy="685800"/>
          </a:xfrm>
        </p:spPr>
        <p:txBody>
          <a:bodyPr/>
          <a:lstStyle/>
          <a:p>
            <a:pPr marL="2540" eaLnBrk="1" fontAlgn="auto" hangingPunct="1">
              <a:spcBef>
                <a:spcPts val="0"/>
              </a:spcBef>
              <a:spcAft>
                <a:spcPts val="0"/>
              </a:spcAft>
              <a:defRPr/>
            </a:pPr>
            <a:r>
              <a:rPr lang="en-US" sz="2400" b="1" dirty="0">
                <a:solidFill>
                  <a:srgbClr val="003366"/>
                </a:solidFill>
                <a:latin typeface="Arial"/>
                <a:cs typeface="Arial"/>
              </a:rPr>
              <a:t>Emp</a:t>
            </a:r>
            <a:r>
              <a:rPr lang="en-US" sz="2400" b="1" spc="-15" dirty="0">
                <a:solidFill>
                  <a:srgbClr val="003366"/>
                </a:solidFill>
                <a:latin typeface="Arial"/>
                <a:cs typeface="Arial"/>
              </a:rPr>
              <a:t>l</a:t>
            </a:r>
            <a:r>
              <a:rPr lang="en-US" sz="2400" b="1" dirty="0">
                <a:solidFill>
                  <a:srgbClr val="003366"/>
                </a:solidFill>
                <a:latin typeface="Arial"/>
                <a:cs typeface="Arial"/>
              </a:rPr>
              <a:t>oyee vs. In</a:t>
            </a:r>
            <a:r>
              <a:rPr lang="en-US" sz="2400" b="1" spc="-15" dirty="0">
                <a:solidFill>
                  <a:srgbClr val="003366"/>
                </a:solidFill>
                <a:latin typeface="Arial"/>
                <a:cs typeface="Arial"/>
              </a:rPr>
              <a:t>d</a:t>
            </a:r>
            <a:r>
              <a:rPr lang="en-US" sz="2400" b="1" dirty="0">
                <a:solidFill>
                  <a:srgbClr val="003366"/>
                </a:solidFill>
                <a:latin typeface="Arial"/>
                <a:cs typeface="Arial"/>
              </a:rPr>
              <a:t>ependent</a:t>
            </a:r>
            <a:r>
              <a:rPr lang="en-US" sz="2400" b="1" spc="10" dirty="0">
                <a:solidFill>
                  <a:srgbClr val="003366"/>
                </a:solidFill>
                <a:latin typeface="Arial"/>
                <a:cs typeface="Arial"/>
              </a:rPr>
              <a:t> </a:t>
            </a:r>
            <a:r>
              <a:rPr lang="en-US" sz="2400" b="1" dirty="0">
                <a:solidFill>
                  <a:srgbClr val="003366"/>
                </a:solidFill>
                <a:latin typeface="Arial"/>
                <a:cs typeface="Arial"/>
              </a:rPr>
              <a:t>Contractor</a:t>
            </a:r>
            <a:endParaRPr lang="en-US" sz="2400" dirty="0">
              <a:latin typeface="Arial"/>
              <a:cs typeface="Arial"/>
            </a:endParaRPr>
          </a:p>
        </p:txBody>
      </p:sp>
      <p:sp>
        <p:nvSpPr>
          <p:cNvPr id="8" name="Content Placeholder 7">
            <a:extLst>
              <a:ext uri="{FF2B5EF4-FFF2-40B4-BE49-F238E27FC236}">
                <a16:creationId xmlns:a16="http://schemas.microsoft.com/office/drawing/2014/main" id="{2A93C485-9947-4A74-95BE-BD1EF0EE8842}"/>
              </a:ext>
            </a:extLst>
          </p:cNvPr>
          <p:cNvSpPr>
            <a:spLocks noGrp="1"/>
          </p:cNvSpPr>
          <p:nvPr>
            <p:ph idx="14"/>
          </p:nvPr>
        </p:nvSpPr>
        <p:spPr>
          <a:xfrm>
            <a:off x="380588" y="1314759"/>
            <a:ext cx="8461907" cy="4868562"/>
          </a:xfrm>
        </p:spPr>
        <p:txBody>
          <a:bodyPr/>
          <a:lstStyle/>
          <a:p>
            <a:pPr lvl="1"/>
            <a:r>
              <a:rPr lang="en-US" dirty="0"/>
              <a:t>Categories of Evidence:</a:t>
            </a:r>
          </a:p>
          <a:p>
            <a:pPr marL="640080" lvl="2" indent="-457200">
              <a:buFont typeface="+mj-lt"/>
              <a:buAutoNum type="arabicPeriod"/>
            </a:pPr>
            <a:r>
              <a:rPr lang="en-US" dirty="0"/>
              <a:t>Behavioral control</a:t>
            </a:r>
          </a:p>
          <a:p>
            <a:pPr lvl="3">
              <a:spcBef>
                <a:spcPts val="0"/>
              </a:spcBef>
              <a:spcAft>
                <a:spcPts val="0"/>
              </a:spcAft>
            </a:pPr>
            <a:r>
              <a:rPr lang="en-US" dirty="0">
                <a:solidFill>
                  <a:schemeClr val="accent4"/>
                </a:solidFill>
              </a:rPr>
              <a:t>Type of instruction given</a:t>
            </a:r>
          </a:p>
          <a:p>
            <a:pPr lvl="3">
              <a:spcBef>
                <a:spcPts val="0"/>
              </a:spcBef>
              <a:spcAft>
                <a:spcPts val="0"/>
              </a:spcAft>
            </a:pPr>
            <a:r>
              <a:rPr lang="en-US" dirty="0">
                <a:solidFill>
                  <a:schemeClr val="accent4"/>
                </a:solidFill>
              </a:rPr>
              <a:t>Degree of instruction</a:t>
            </a:r>
          </a:p>
          <a:p>
            <a:pPr lvl="3">
              <a:spcBef>
                <a:spcPts val="0"/>
              </a:spcBef>
              <a:spcAft>
                <a:spcPts val="0"/>
              </a:spcAft>
            </a:pPr>
            <a:r>
              <a:rPr lang="en-US" dirty="0">
                <a:solidFill>
                  <a:schemeClr val="accent4"/>
                </a:solidFill>
              </a:rPr>
              <a:t>Evaluation systems</a:t>
            </a:r>
          </a:p>
          <a:p>
            <a:pPr lvl="3">
              <a:spcBef>
                <a:spcPts val="0"/>
              </a:spcBef>
              <a:spcAft>
                <a:spcPts val="0"/>
              </a:spcAft>
            </a:pPr>
            <a:r>
              <a:rPr lang="en-US" dirty="0">
                <a:solidFill>
                  <a:schemeClr val="accent4"/>
                </a:solidFill>
              </a:rPr>
              <a:t>Training provided by the business</a:t>
            </a:r>
          </a:p>
          <a:p>
            <a:pPr marL="640080" lvl="2" indent="-457200">
              <a:buFont typeface="+mj-lt"/>
              <a:buAutoNum type="arabicPeriod"/>
            </a:pPr>
            <a:r>
              <a:rPr lang="en-US" dirty="0"/>
              <a:t>Financial control</a:t>
            </a:r>
          </a:p>
          <a:p>
            <a:pPr lvl="3">
              <a:spcBef>
                <a:spcPts val="0"/>
              </a:spcBef>
              <a:spcAft>
                <a:spcPts val="0"/>
              </a:spcAft>
            </a:pPr>
            <a:r>
              <a:rPr lang="en-US" dirty="0">
                <a:solidFill>
                  <a:schemeClr val="accent4"/>
                </a:solidFill>
              </a:rPr>
              <a:t>Significant investment</a:t>
            </a:r>
          </a:p>
          <a:p>
            <a:pPr lvl="3">
              <a:spcBef>
                <a:spcPts val="0"/>
              </a:spcBef>
              <a:spcAft>
                <a:spcPts val="0"/>
              </a:spcAft>
            </a:pPr>
            <a:r>
              <a:rPr lang="en-US" dirty="0">
                <a:solidFill>
                  <a:schemeClr val="accent4"/>
                </a:solidFill>
              </a:rPr>
              <a:t>Unreimbursed expenses</a:t>
            </a:r>
          </a:p>
          <a:p>
            <a:pPr lvl="3">
              <a:spcBef>
                <a:spcPts val="0"/>
              </a:spcBef>
              <a:spcAft>
                <a:spcPts val="0"/>
              </a:spcAft>
            </a:pPr>
            <a:r>
              <a:rPr lang="en-US" dirty="0">
                <a:solidFill>
                  <a:schemeClr val="accent4"/>
                </a:solidFill>
              </a:rPr>
              <a:t>Opportunity for profit or loss</a:t>
            </a:r>
          </a:p>
          <a:p>
            <a:pPr lvl="3">
              <a:spcBef>
                <a:spcPts val="0"/>
              </a:spcBef>
              <a:spcAft>
                <a:spcPts val="0"/>
              </a:spcAft>
            </a:pPr>
            <a:r>
              <a:rPr lang="en-US" dirty="0">
                <a:solidFill>
                  <a:schemeClr val="accent4"/>
                </a:solidFill>
              </a:rPr>
              <a:t>Services available to the market</a:t>
            </a:r>
          </a:p>
          <a:p>
            <a:pPr lvl="3">
              <a:spcBef>
                <a:spcPts val="0"/>
              </a:spcBef>
              <a:spcAft>
                <a:spcPts val="0"/>
              </a:spcAft>
            </a:pPr>
            <a:r>
              <a:rPr lang="en-US" dirty="0">
                <a:solidFill>
                  <a:schemeClr val="accent4"/>
                </a:solidFill>
              </a:rPr>
              <a:t>Payment method</a:t>
            </a:r>
          </a:p>
          <a:p>
            <a:pPr marL="640080" lvl="2" indent="-457200">
              <a:buFont typeface="+mj-lt"/>
              <a:buAutoNum type="arabicPeriod"/>
            </a:pPr>
            <a:r>
              <a:rPr lang="en-US" dirty="0"/>
              <a:t>Type of relationship of the parties</a:t>
            </a:r>
          </a:p>
          <a:p>
            <a:pPr lvl="3">
              <a:lnSpc>
                <a:spcPct val="100000"/>
              </a:lnSpc>
              <a:spcBef>
                <a:spcPts val="0"/>
              </a:spcBef>
              <a:spcAft>
                <a:spcPts val="0"/>
              </a:spcAft>
            </a:pPr>
            <a:r>
              <a:rPr lang="en-US" dirty="0">
                <a:solidFill>
                  <a:schemeClr val="accent4"/>
                </a:solidFill>
              </a:rPr>
              <a:t>Written contract</a:t>
            </a:r>
          </a:p>
          <a:p>
            <a:pPr lvl="3">
              <a:lnSpc>
                <a:spcPct val="100000"/>
              </a:lnSpc>
              <a:spcBef>
                <a:spcPts val="0"/>
              </a:spcBef>
              <a:spcAft>
                <a:spcPts val="0"/>
              </a:spcAft>
            </a:pPr>
            <a:r>
              <a:rPr lang="en-US" dirty="0">
                <a:solidFill>
                  <a:schemeClr val="accent4"/>
                </a:solidFill>
              </a:rPr>
              <a:t>Employee-type benefits provided</a:t>
            </a:r>
          </a:p>
          <a:p>
            <a:pPr lvl="3">
              <a:lnSpc>
                <a:spcPct val="100000"/>
              </a:lnSpc>
              <a:spcBef>
                <a:spcPts val="0"/>
              </a:spcBef>
              <a:spcAft>
                <a:spcPts val="0"/>
              </a:spcAft>
            </a:pPr>
            <a:r>
              <a:rPr lang="en-US" dirty="0">
                <a:solidFill>
                  <a:schemeClr val="accent4"/>
                </a:solidFill>
              </a:rPr>
              <a:t>Relationship Permanency</a:t>
            </a:r>
          </a:p>
          <a:p>
            <a:pPr lvl="3">
              <a:lnSpc>
                <a:spcPct val="100000"/>
              </a:lnSpc>
              <a:spcBef>
                <a:spcPts val="0"/>
              </a:spcBef>
              <a:spcAft>
                <a:spcPts val="0"/>
              </a:spcAft>
            </a:pPr>
            <a:r>
              <a:rPr lang="en-US" dirty="0">
                <a:solidFill>
                  <a:schemeClr val="accent4"/>
                </a:solidFill>
              </a:rPr>
              <a:t>Key business activity provided by services</a:t>
            </a:r>
          </a:p>
          <a:p>
            <a:pPr marL="640080" lvl="2" indent="-457200">
              <a:buFont typeface="+mj-lt"/>
              <a:buAutoNum type="arabicPeriod"/>
            </a:pPr>
            <a:endParaRPr lang="en-US" dirty="0"/>
          </a:p>
        </p:txBody>
      </p:sp>
      <p:sp>
        <p:nvSpPr>
          <p:cNvPr id="4" name="Footer Placeholder 3">
            <a:extLst>
              <a:ext uri="{FF2B5EF4-FFF2-40B4-BE49-F238E27FC236}">
                <a16:creationId xmlns:a16="http://schemas.microsoft.com/office/drawing/2014/main" id="{BC8AD1FB-0511-4A10-B2EB-AE1E1F5DF760}"/>
              </a:ext>
            </a:extLst>
          </p:cNvPr>
          <p:cNvSpPr>
            <a:spLocks noGrp="1"/>
          </p:cNvSpPr>
          <p:nvPr>
            <p:ph type="ftr" sz="quarter" idx="11"/>
          </p:nvPr>
        </p:nvSpPr>
        <p:spPr>
          <a:xfrm>
            <a:off x="1005839" y="6263640"/>
            <a:ext cx="5082139" cy="365125"/>
          </a:xfrm>
        </p:spPr>
        <p:txBody>
          <a:bodyPr/>
          <a:lstStyle/>
          <a:p>
            <a:pPr>
              <a:defRPr/>
            </a:pPr>
            <a:r>
              <a:rPr lang="en-US" sz="1000" b="1" dirty="0">
                <a:latin typeface="+mn-lt"/>
                <a:cs typeface="Arial"/>
              </a:rPr>
              <a:t>Worker Classification: Employee</a:t>
            </a:r>
            <a:r>
              <a:rPr lang="en-US" b="1" dirty="0">
                <a:latin typeface="+mn-lt"/>
                <a:cs typeface="Arial"/>
              </a:rPr>
              <a:t> vs. Independent Contractor</a:t>
            </a:r>
            <a:endParaRPr lang="en-US" sz="1000" b="1" dirty="0">
              <a:solidFill>
                <a:srgbClr val="FFFFFF"/>
              </a:solidFill>
              <a:latin typeface="+mn-lt"/>
              <a:cs typeface="Arial"/>
            </a:endParaRPr>
          </a:p>
        </p:txBody>
      </p:sp>
      <p:sp>
        <p:nvSpPr>
          <p:cNvPr id="5" name="Slide Number Placeholder 4">
            <a:extLst>
              <a:ext uri="{FF2B5EF4-FFF2-40B4-BE49-F238E27FC236}">
                <a16:creationId xmlns:a16="http://schemas.microsoft.com/office/drawing/2014/main" id="{194BD5B4-A251-439C-83B4-240D99D1FF49}"/>
              </a:ext>
            </a:extLst>
          </p:cNvPr>
          <p:cNvSpPr>
            <a:spLocks noGrp="1"/>
          </p:cNvSpPr>
          <p:nvPr>
            <p:ph type="sldNum" sz="quarter" idx="12"/>
          </p:nvPr>
        </p:nvSpPr>
        <p:spPr/>
        <p:txBody>
          <a:bodyPr/>
          <a:lstStyle/>
          <a:p>
            <a:fld id="{781057C3-FDA3-B146-AA6C-F3C04E67C803}" type="slidenum">
              <a:rPr lang="en-US" smtClean="0"/>
              <a:t>14</a:t>
            </a:fld>
            <a:endParaRPr lang="en-US"/>
          </a:p>
        </p:txBody>
      </p:sp>
    </p:spTree>
    <p:extLst>
      <p:ext uri="{BB962C8B-B14F-4D97-AF65-F5344CB8AC3E}">
        <p14:creationId xmlns:p14="http://schemas.microsoft.com/office/powerpoint/2010/main" val="350260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553583" y="1098083"/>
            <a:ext cx="8230176" cy="5119838"/>
          </a:xfrm>
        </p:spPr>
        <p:txBody>
          <a:bodyPr/>
          <a:lstStyle/>
          <a:p>
            <a:pPr marR="0" lvl="0">
              <a:lnSpc>
                <a:spcPct val="107000"/>
              </a:lnSpc>
              <a:spcBef>
                <a:spcPts val="0"/>
              </a:spcBef>
              <a:spcAft>
                <a:spcPts val="800"/>
              </a:spcAft>
              <a:tabLst>
                <a:tab pos="457200" algn="l"/>
              </a:tabLst>
            </a:pPr>
            <a:endParaRPr lang="en-US" sz="2400" dirty="0"/>
          </a:p>
          <a:p>
            <a:pPr marR="0" lvl="0">
              <a:lnSpc>
                <a:spcPct val="107000"/>
              </a:lnSpc>
              <a:spcBef>
                <a:spcPts val="0"/>
              </a:spcBef>
              <a:spcAft>
                <a:spcPts val="800"/>
              </a:spcAft>
              <a:tabLst>
                <a:tab pos="457200" algn="l"/>
              </a:tabLst>
            </a:pPr>
            <a:r>
              <a:rPr lang="en-US" sz="2400" dirty="0"/>
              <a:t>Visit IRS.gov, search Keywords</a:t>
            </a:r>
          </a:p>
          <a:p>
            <a:pPr marR="0" lvl="0">
              <a:lnSpc>
                <a:spcPct val="107000"/>
              </a:lnSpc>
              <a:spcBef>
                <a:spcPts val="0"/>
              </a:spcBef>
              <a:spcAft>
                <a:spcPts val="800"/>
              </a:spcAft>
              <a:tabLst>
                <a:tab pos="457200" algn="l"/>
              </a:tabLst>
            </a:pPr>
            <a:endParaRPr lang="en-US" sz="2400" dirty="0"/>
          </a:p>
          <a:p>
            <a:pPr marL="742950" marR="0" indent="-285750">
              <a:lnSpc>
                <a:spcPct val="100000"/>
              </a:lnSpc>
              <a:spcBef>
                <a:spcPts val="0"/>
              </a:spcBef>
              <a:spcAft>
                <a:spcPts val="0"/>
              </a:spcAft>
              <a:buFont typeface="Arial" panose="020B0604020202020204" pitchFamily="34" charset="0"/>
              <a:buChar char="•"/>
            </a:pPr>
            <a:r>
              <a:rPr lang="en-US" sz="2400" dirty="0">
                <a:solidFill>
                  <a:srgbClr val="002060"/>
                </a:solidFill>
              </a:rPr>
              <a:t>“Worker Classification”</a:t>
            </a:r>
          </a:p>
          <a:p>
            <a:pPr marL="742950" marR="0" indent="-285750">
              <a:lnSpc>
                <a:spcPct val="100000"/>
              </a:lnSpc>
              <a:spcBef>
                <a:spcPts val="0"/>
              </a:spcBef>
              <a:spcAft>
                <a:spcPts val="0"/>
              </a:spcAft>
              <a:buFont typeface="Arial" panose="020B0604020202020204" pitchFamily="34" charset="0"/>
              <a:buChar char="•"/>
            </a:pPr>
            <a:r>
              <a:rPr lang="en-US" sz="2400" dirty="0">
                <a:solidFill>
                  <a:srgbClr val="002060"/>
                </a:solidFill>
                <a:hlinkClick r:id="rId3"/>
              </a:rPr>
              <a:t>Pub 1779, Independent Contractor or Employee</a:t>
            </a:r>
            <a:endParaRPr lang="en-US" sz="2400" dirty="0">
              <a:solidFill>
                <a:srgbClr val="002060"/>
              </a:solidFill>
            </a:endParaRPr>
          </a:p>
          <a:p>
            <a:pPr marL="742950" marR="0" indent="-285750">
              <a:lnSpc>
                <a:spcPct val="100000"/>
              </a:lnSpc>
              <a:spcBef>
                <a:spcPts val="0"/>
              </a:spcBef>
              <a:spcAft>
                <a:spcPts val="0"/>
              </a:spcAft>
              <a:buFont typeface="Arial" panose="020B0604020202020204" pitchFamily="34" charset="0"/>
              <a:buChar char="•"/>
            </a:pPr>
            <a:r>
              <a:rPr lang="en-US" sz="2400" dirty="0">
                <a:solidFill>
                  <a:srgbClr val="002060"/>
                </a:solidFill>
                <a:hlinkClick r:id="rId4"/>
              </a:rPr>
              <a:t>Publication 15-A Employer's Supplemental Tax Guide</a:t>
            </a:r>
            <a:endParaRPr lang="en-US" sz="2400" dirty="0">
              <a:solidFill>
                <a:srgbClr val="002060"/>
              </a:solidFill>
            </a:endParaRPr>
          </a:p>
          <a:p>
            <a:pPr marL="742950" marR="0" indent="-285750">
              <a:lnSpc>
                <a:spcPct val="100000"/>
              </a:lnSpc>
              <a:spcBef>
                <a:spcPts val="0"/>
              </a:spcBef>
              <a:spcAft>
                <a:spcPts val="0"/>
              </a:spcAft>
              <a:buFont typeface="Arial" panose="020B0604020202020204" pitchFamily="34" charset="0"/>
              <a:buChar char="•"/>
            </a:pPr>
            <a:r>
              <a:rPr lang="en-US" sz="2400" dirty="0">
                <a:solidFill>
                  <a:srgbClr val="002060"/>
                </a:solidFill>
                <a:hlinkClick r:id="rId5"/>
              </a:rPr>
              <a:t>Form SS-8, Determination of Worker Status</a:t>
            </a:r>
            <a:endParaRPr lang="en-US" sz="2400" dirty="0">
              <a:solidFill>
                <a:srgbClr val="002060"/>
              </a:solidFill>
            </a:endParaRPr>
          </a:p>
          <a:p>
            <a:pPr marL="742950" indent="-285750">
              <a:lnSpc>
                <a:spcPct val="100000"/>
              </a:lnSpc>
              <a:spcBef>
                <a:spcPts val="0"/>
              </a:spcBef>
              <a:spcAft>
                <a:spcPts val="0"/>
              </a:spcAft>
              <a:buFont typeface="Arial" panose="020B0604020202020204" pitchFamily="34" charset="0"/>
              <a:buChar char="•"/>
            </a:pPr>
            <a:r>
              <a:rPr lang="en-US" sz="2400" dirty="0">
                <a:solidFill>
                  <a:srgbClr val="002060"/>
                </a:solidFill>
                <a:hlinkClick r:id="rId6"/>
              </a:rPr>
              <a:t>“SS-8 Determinations of Worker Classification”</a:t>
            </a:r>
            <a:r>
              <a:rPr lang="en-US" sz="2400" dirty="0">
                <a:solidFill>
                  <a:srgbClr val="002060"/>
                </a:solidFill>
              </a:rPr>
              <a:t> (examples)</a:t>
            </a:r>
          </a:p>
          <a:p>
            <a:pPr marL="742950" marR="0" indent="-285750">
              <a:lnSpc>
                <a:spcPct val="100000"/>
              </a:lnSpc>
              <a:spcBef>
                <a:spcPts val="0"/>
              </a:spcBef>
              <a:spcAft>
                <a:spcPts val="0"/>
              </a:spcAft>
              <a:buFont typeface="Arial" panose="020B0604020202020204" pitchFamily="34" charset="0"/>
              <a:buChar char="•"/>
            </a:pPr>
            <a:r>
              <a:rPr lang="en-US" sz="2400" dirty="0">
                <a:solidFill>
                  <a:srgbClr val="002060"/>
                </a:solidFill>
                <a:hlinkClick r:id="rId7"/>
              </a:rPr>
              <a:t>Pub 1976, Section 530 Relief Requirements</a:t>
            </a:r>
            <a:endParaRPr lang="en-US" sz="2400" dirty="0">
              <a:solidFill>
                <a:srgbClr val="002060"/>
              </a:solidFill>
            </a:endParaRP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a:xfrm>
            <a:off x="1005840" y="6263640"/>
            <a:ext cx="5047090" cy="365125"/>
          </a:xfrm>
        </p:spPr>
        <p:txBody>
          <a:bodyPr/>
          <a:lstStyle/>
          <a:p>
            <a:r>
              <a:rPr lang="en-US" dirty="0"/>
              <a:t>Worker Classification: Employee or Independent Contractor?</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81057C3-FDA3-B146-AA6C-F3C04E67C803}" type="slidenum">
              <a:rPr lang="en-US"/>
              <a:t>15</a:t>
            </a:fld>
            <a:endParaRPr lang="en-US"/>
          </a:p>
        </p:txBody>
      </p:sp>
      <p:sp>
        <p:nvSpPr>
          <p:cNvPr id="9" name="Title 1">
            <a:extLst>
              <a:ext uri="{FF2B5EF4-FFF2-40B4-BE49-F238E27FC236}">
                <a16:creationId xmlns:a16="http://schemas.microsoft.com/office/drawing/2014/main" id="{927E38D6-7134-4583-81FB-B97728070F86}"/>
              </a:ext>
            </a:extLst>
          </p:cNvPr>
          <p:cNvSpPr txBox="1">
            <a:spLocks/>
          </p:cNvSpPr>
          <p:nvPr/>
        </p:nvSpPr>
        <p:spPr>
          <a:xfrm>
            <a:off x="3200400" y="135532"/>
            <a:ext cx="5486400" cy="58458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400" b="1" i="0" kern="1200" baseline="0">
                <a:solidFill>
                  <a:srgbClr val="B31942"/>
                </a:solidFill>
                <a:latin typeface="Arial" charset="0"/>
                <a:ea typeface="Arial" charset="0"/>
                <a:cs typeface="Arial" charset="0"/>
              </a:defRPr>
            </a:lvl1pPr>
          </a:lstStyle>
          <a:p>
            <a:r>
              <a:rPr lang="en-US" sz="3200" dirty="0">
                <a:solidFill>
                  <a:schemeClr val="tx2">
                    <a:lumMod val="75000"/>
                  </a:schemeClr>
                </a:solidFill>
              </a:rPr>
              <a:t>Resources</a:t>
            </a:r>
          </a:p>
        </p:txBody>
      </p:sp>
    </p:spTree>
    <p:extLst>
      <p:ext uri="{BB962C8B-B14F-4D97-AF65-F5344CB8AC3E}">
        <p14:creationId xmlns:p14="http://schemas.microsoft.com/office/powerpoint/2010/main" val="931090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2BA4-182A-5855-5FDF-66F170C09D05}"/>
              </a:ext>
            </a:extLst>
          </p:cNvPr>
          <p:cNvSpPr>
            <a:spLocks noGrp="1"/>
          </p:cNvSpPr>
          <p:nvPr>
            <p:ph type="title"/>
          </p:nvPr>
        </p:nvSpPr>
        <p:spPr/>
        <p:txBody>
          <a:bodyPr/>
          <a:lstStyle/>
          <a:p>
            <a:r>
              <a:rPr lang="en-US" dirty="0"/>
              <a:t>Individual Online Account</a:t>
            </a:r>
          </a:p>
        </p:txBody>
      </p:sp>
      <p:pic>
        <p:nvPicPr>
          <p:cNvPr id="8" name="Content Placeholder 7">
            <a:extLst>
              <a:ext uri="{FF2B5EF4-FFF2-40B4-BE49-F238E27FC236}">
                <a16:creationId xmlns:a16="http://schemas.microsoft.com/office/drawing/2014/main" id="{F2CCE88D-B3DE-B93D-C1A5-1026AE9EA3DD}"/>
              </a:ext>
            </a:extLst>
          </p:cNvPr>
          <p:cNvPicPr>
            <a:picLocks noGrp="1" noChangeAspect="1"/>
          </p:cNvPicPr>
          <p:nvPr>
            <p:ph idx="1"/>
          </p:nvPr>
        </p:nvPicPr>
        <p:blipFill>
          <a:blip r:embed="rId3"/>
          <a:stretch>
            <a:fillRect/>
          </a:stretch>
        </p:blipFill>
        <p:spPr>
          <a:xfrm>
            <a:off x="815009" y="1189038"/>
            <a:ext cx="7071691" cy="5085666"/>
          </a:xfrm>
        </p:spPr>
      </p:pic>
      <p:sp>
        <p:nvSpPr>
          <p:cNvPr id="6" name="Slide Number Placeholder 5">
            <a:extLst>
              <a:ext uri="{FF2B5EF4-FFF2-40B4-BE49-F238E27FC236}">
                <a16:creationId xmlns:a16="http://schemas.microsoft.com/office/drawing/2014/main" id="{54225A44-5E4A-AD95-624D-9C9F0A25999B}"/>
              </a:ext>
            </a:extLst>
          </p:cNvPr>
          <p:cNvSpPr>
            <a:spLocks noGrp="1"/>
          </p:cNvSpPr>
          <p:nvPr>
            <p:ph type="sldNum" sz="quarter" idx="12"/>
          </p:nvPr>
        </p:nvSpPr>
        <p:spPr/>
        <p:txBody>
          <a:bodyPr/>
          <a:lstStyle/>
          <a:p>
            <a:pPr>
              <a:defRPr/>
            </a:pPr>
            <a:fld id="{49FA88CB-09C1-47EF-808E-67B96F34A5F3}" type="slidenum">
              <a:rPr lang="en-US" altLang="en-US" smtClean="0"/>
              <a:pPr>
                <a:defRPr/>
              </a:pPr>
              <a:t>16</a:t>
            </a:fld>
            <a:endParaRPr lang="en-US" altLang="en-US"/>
          </a:p>
        </p:txBody>
      </p:sp>
    </p:spTree>
    <p:extLst>
      <p:ext uri="{BB962C8B-B14F-4D97-AF65-F5344CB8AC3E}">
        <p14:creationId xmlns:p14="http://schemas.microsoft.com/office/powerpoint/2010/main" val="227643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C2B0-768D-9682-BAC9-7413430B1333}"/>
              </a:ext>
            </a:extLst>
          </p:cNvPr>
          <p:cNvSpPr>
            <a:spLocks noGrp="1"/>
          </p:cNvSpPr>
          <p:nvPr>
            <p:ph type="title"/>
          </p:nvPr>
        </p:nvSpPr>
        <p:spPr/>
        <p:txBody>
          <a:bodyPr/>
          <a:lstStyle/>
          <a:p>
            <a:r>
              <a:rPr lang="en-US" dirty="0"/>
              <a:t>IRS Business Tax Account</a:t>
            </a:r>
          </a:p>
        </p:txBody>
      </p:sp>
      <p:pic>
        <p:nvPicPr>
          <p:cNvPr id="8" name="Content Placeholder 7">
            <a:extLst>
              <a:ext uri="{FF2B5EF4-FFF2-40B4-BE49-F238E27FC236}">
                <a16:creationId xmlns:a16="http://schemas.microsoft.com/office/drawing/2014/main" id="{330126DB-DFCA-8DCD-47B3-7EDC1400DF6F}"/>
              </a:ext>
            </a:extLst>
          </p:cNvPr>
          <p:cNvPicPr>
            <a:picLocks noGrp="1" noChangeAspect="1"/>
          </p:cNvPicPr>
          <p:nvPr>
            <p:ph idx="1"/>
          </p:nvPr>
        </p:nvPicPr>
        <p:blipFill>
          <a:blip r:embed="rId3"/>
          <a:stretch>
            <a:fillRect/>
          </a:stretch>
        </p:blipFill>
        <p:spPr>
          <a:xfrm>
            <a:off x="457200" y="1422506"/>
            <a:ext cx="8229600" cy="4379701"/>
          </a:xfrm>
        </p:spPr>
      </p:pic>
      <p:sp>
        <p:nvSpPr>
          <p:cNvPr id="6" name="Slide Number Placeholder 5">
            <a:extLst>
              <a:ext uri="{FF2B5EF4-FFF2-40B4-BE49-F238E27FC236}">
                <a16:creationId xmlns:a16="http://schemas.microsoft.com/office/drawing/2014/main" id="{FFDDF6C4-1449-86DA-9907-DC47C2E70246}"/>
              </a:ext>
            </a:extLst>
          </p:cNvPr>
          <p:cNvSpPr>
            <a:spLocks noGrp="1"/>
          </p:cNvSpPr>
          <p:nvPr>
            <p:ph type="sldNum" sz="quarter" idx="12"/>
          </p:nvPr>
        </p:nvSpPr>
        <p:spPr/>
        <p:txBody>
          <a:bodyPr/>
          <a:lstStyle/>
          <a:p>
            <a:pPr>
              <a:defRPr/>
            </a:pPr>
            <a:fld id="{49FA88CB-09C1-47EF-808E-67B96F34A5F3}" type="slidenum">
              <a:rPr lang="en-US" altLang="en-US" smtClean="0"/>
              <a:pPr>
                <a:defRPr/>
              </a:pPr>
              <a:t>17</a:t>
            </a:fld>
            <a:endParaRPr lang="en-US" altLang="en-US"/>
          </a:p>
        </p:txBody>
      </p:sp>
      <p:sp>
        <p:nvSpPr>
          <p:cNvPr id="4" name="TextBox 3">
            <a:extLst>
              <a:ext uri="{FF2B5EF4-FFF2-40B4-BE49-F238E27FC236}">
                <a16:creationId xmlns:a16="http://schemas.microsoft.com/office/drawing/2014/main" id="{C7C40C49-E3E2-76D2-6EBE-B72C790ED54A}"/>
              </a:ext>
            </a:extLst>
          </p:cNvPr>
          <p:cNvSpPr txBox="1"/>
          <p:nvPr/>
        </p:nvSpPr>
        <p:spPr>
          <a:xfrm>
            <a:off x="2092187" y="6063038"/>
            <a:ext cx="4572000" cy="307777"/>
          </a:xfrm>
          <a:prstGeom prst="rect">
            <a:avLst/>
          </a:prstGeom>
          <a:noFill/>
        </p:spPr>
        <p:txBody>
          <a:bodyPr wrap="square">
            <a:spAutoFit/>
          </a:bodyPr>
          <a:lstStyle/>
          <a:p>
            <a:pPr algn="ctr"/>
            <a:r>
              <a:rPr lang="en-US" sz="1400" b="0" i="0" u="sng" strike="noStrike" baseline="0" dirty="0">
                <a:solidFill>
                  <a:srgbClr val="0064A4"/>
                </a:solidFill>
                <a:latin typeface="HelveticaNeueLT Std Med"/>
              </a:rPr>
              <a:t>IRS.gov/</a:t>
            </a:r>
            <a:r>
              <a:rPr lang="en-US" sz="1400" b="0" i="0" u="sng" strike="noStrike" baseline="0" dirty="0" err="1">
                <a:solidFill>
                  <a:srgbClr val="0064A4"/>
                </a:solidFill>
                <a:latin typeface="HelveticaNeueLT Std Med"/>
              </a:rPr>
              <a:t>businessaccount</a:t>
            </a:r>
            <a:endParaRPr lang="en-US" sz="1400" b="0" i="0" u="none" strike="noStrike" baseline="0" dirty="0">
              <a:solidFill>
                <a:srgbClr val="0064A4"/>
              </a:solidFill>
              <a:latin typeface="HelveticaNeueLT Std Med"/>
            </a:endParaRPr>
          </a:p>
        </p:txBody>
      </p:sp>
    </p:spTree>
    <p:extLst>
      <p:ext uri="{BB962C8B-B14F-4D97-AF65-F5344CB8AC3E}">
        <p14:creationId xmlns:p14="http://schemas.microsoft.com/office/powerpoint/2010/main" val="88560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509F-AD9C-3FBE-8C1E-D44B4AA27835}"/>
              </a:ext>
            </a:extLst>
          </p:cNvPr>
          <p:cNvSpPr>
            <a:spLocks noGrp="1"/>
          </p:cNvSpPr>
          <p:nvPr>
            <p:ph type="title"/>
          </p:nvPr>
        </p:nvSpPr>
        <p:spPr/>
        <p:txBody>
          <a:bodyPr/>
          <a:lstStyle/>
          <a:p>
            <a:r>
              <a:rPr lang="en-US" altLang="en-US" sz="1350" dirty="0"/>
              <a:t>Communications &amp; Liaison </a:t>
            </a:r>
            <a:br>
              <a:rPr lang="en-US" altLang="en-US" sz="1350" dirty="0"/>
            </a:br>
            <a:r>
              <a:rPr lang="en-US" altLang="en-US" sz="1350" dirty="0"/>
              <a:t>STAKEHOLDER LIAISON </a:t>
            </a:r>
            <a:endParaRPr lang="en-US" dirty="0"/>
          </a:p>
        </p:txBody>
      </p:sp>
      <p:pic>
        <p:nvPicPr>
          <p:cNvPr id="10" name="Content Placeholder 9">
            <a:extLst>
              <a:ext uri="{FF2B5EF4-FFF2-40B4-BE49-F238E27FC236}">
                <a16:creationId xmlns:a16="http://schemas.microsoft.com/office/drawing/2014/main" id="{5E03D2F6-193E-1A71-DCC6-0B52B3CB909F}"/>
              </a:ext>
            </a:extLst>
          </p:cNvPr>
          <p:cNvPicPr>
            <a:picLocks noGrp="1" noChangeAspect="1"/>
          </p:cNvPicPr>
          <p:nvPr>
            <p:ph idx="1"/>
          </p:nvPr>
        </p:nvPicPr>
        <p:blipFill>
          <a:blip r:embed="rId3"/>
          <a:stretch>
            <a:fillRect/>
          </a:stretch>
        </p:blipFill>
        <p:spPr>
          <a:xfrm>
            <a:off x="1297917" y="1519541"/>
            <a:ext cx="6529148" cy="4999336"/>
          </a:xfrm>
        </p:spPr>
      </p:pic>
      <p:sp>
        <p:nvSpPr>
          <p:cNvPr id="4" name="Slide Number Placeholder 3">
            <a:extLst>
              <a:ext uri="{FF2B5EF4-FFF2-40B4-BE49-F238E27FC236}">
                <a16:creationId xmlns:a16="http://schemas.microsoft.com/office/drawing/2014/main" id="{7C1D5C3E-4378-990F-6615-ABFDB698EC85}"/>
              </a:ext>
            </a:extLst>
          </p:cNvPr>
          <p:cNvSpPr>
            <a:spLocks noGrp="1"/>
          </p:cNvSpPr>
          <p:nvPr>
            <p:ph type="sldNum" sz="quarter" idx="12"/>
          </p:nvPr>
        </p:nvSpPr>
        <p:spPr/>
        <p:txBody>
          <a:bodyPr/>
          <a:lstStyle/>
          <a:p>
            <a:fld id="{781057C3-FDA3-B146-AA6C-F3C04E67C803}" type="slidenum">
              <a:rPr lang="en-US" smtClean="0"/>
              <a:t>18</a:t>
            </a:fld>
            <a:endParaRPr lang="en-US" dirty="0"/>
          </a:p>
        </p:txBody>
      </p:sp>
      <p:sp>
        <p:nvSpPr>
          <p:cNvPr id="11" name="TextBox 10">
            <a:extLst>
              <a:ext uri="{FF2B5EF4-FFF2-40B4-BE49-F238E27FC236}">
                <a16:creationId xmlns:a16="http://schemas.microsoft.com/office/drawing/2014/main" id="{2C0E531B-D588-34E3-184F-F88667404BB7}"/>
              </a:ext>
            </a:extLst>
          </p:cNvPr>
          <p:cNvSpPr txBox="1"/>
          <p:nvPr/>
        </p:nvSpPr>
        <p:spPr>
          <a:xfrm>
            <a:off x="457200" y="1045916"/>
            <a:ext cx="2555697" cy="369332"/>
          </a:xfrm>
          <a:prstGeom prst="rect">
            <a:avLst/>
          </a:prstGeom>
          <a:noFill/>
        </p:spPr>
        <p:txBody>
          <a:bodyPr wrap="square" rtlCol="0">
            <a:spAutoFit/>
          </a:bodyPr>
          <a:lstStyle/>
          <a:p>
            <a:r>
              <a:rPr lang="en-US" sz="1800" b="1" dirty="0">
                <a:solidFill>
                  <a:schemeClr val="accent1">
                    <a:lumMod val="75000"/>
                  </a:schemeClr>
                </a:solidFill>
              </a:rPr>
              <a:t>Publication 5477</a:t>
            </a:r>
          </a:p>
        </p:txBody>
      </p:sp>
    </p:spTree>
    <p:extLst>
      <p:ext uri="{BB962C8B-B14F-4D97-AF65-F5344CB8AC3E}">
        <p14:creationId xmlns:p14="http://schemas.microsoft.com/office/powerpoint/2010/main" val="217398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FB8A-7065-B49F-EED2-CED534378127}"/>
              </a:ext>
            </a:extLst>
          </p:cNvPr>
          <p:cNvSpPr>
            <a:spLocks noGrp="1"/>
          </p:cNvSpPr>
          <p:nvPr>
            <p:ph type="title"/>
          </p:nvPr>
        </p:nvSpPr>
        <p:spPr/>
        <p:txBody>
          <a:bodyPr/>
          <a:lstStyle/>
          <a:p>
            <a:r>
              <a:rPr lang="en-US" altLang="en-US" sz="1575" dirty="0"/>
              <a:t>Communications &amp; Liaison </a:t>
            </a:r>
            <a:br>
              <a:rPr lang="en-US" altLang="en-US" sz="1575" dirty="0"/>
            </a:br>
            <a:r>
              <a:rPr lang="en-US" altLang="en-US" sz="1575" dirty="0"/>
              <a:t>STAKEHOLDER LIAISON </a:t>
            </a:r>
            <a:endParaRPr lang="en-US" dirty="0"/>
          </a:p>
        </p:txBody>
      </p:sp>
      <p:pic>
        <p:nvPicPr>
          <p:cNvPr id="6" name="Content Placeholder 5">
            <a:extLst>
              <a:ext uri="{FF2B5EF4-FFF2-40B4-BE49-F238E27FC236}">
                <a16:creationId xmlns:a16="http://schemas.microsoft.com/office/drawing/2014/main" id="{10EEBFC6-3CAF-3EC5-5B14-4892D060D9BD}"/>
              </a:ext>
            </a:extLst>
          </p:cNvPr>
          <p:cNvPicPr>
            <a:picLocks noGrp="1" noChangeAspect="1"/>
          </p:cNvPicPr>
          <p:nvPr>
            <p:ph idx="1"/>
          </p:nvPr>
        </p:nvPicPr>
        <p:blipFill>
          <a:blip r:embed="rId3"/>
          <a:stretch>
            <a:fillRect/>
          </a:stretch>
        </p:blipFill>
        <p:spPr>
          <a:xfrm>
            <a:off x="914399" y="1527322"/>
            <a:ext cx="7248133" cy="4356643"/>
          </a:xfrm>
        </p:spPr>
      </p:pic>
      <p:sp>
        <p:nvSpPr>
          <p:cNvPr id="4" name="Slide Number Placeholder 3">
            <a:extLst>
              <a:ext uri="{FF2B5EF4-FFF2-40B4-BE49-F238E27FC236}">
                <a16:creationId xmlns:a16="http://schemas.microsoft.com/office/drawing/2014/main" id="{1C5CB88C-6707-91B7-2991-F08124C2D8F7}"/>
              </a:ext>
            </a:extLst>
          </p:cNvPr>
          <p:cNvSpPr>
            <a:spLocks noGrp="1"/>
          </p:cNvSpPr>
          <p:nvPr>
            <p:ph type="sldNum" sz="quarter" idx="12"/>
          </p:nvPr>
        </p:nvSpPr>
        <p:spPr/>
        <p:txBody>
          <a:bodyPr/>
          <a:lstStyle/>
          <a:p>
            <a:fld id="{781057C3-FDA3-B146-AA6C-F3C04E67C803}" type="slidenum">
              <a:rPr lang="en-US" smtClean="0"/>
              <a:t>19</a:t>
            </a:fld>
            <a:endParaRPr lang="en-US" dirty="0"/>
          </a:p>
        </p:txBody>
      </p:sp>
      <p:sp>
        <p:nvSpPr>
          <p:cNvPr id="8" name="TextBox 7">
            <a:extLst>
              <a:ext uri="{FF2B5EF4-FFF2-40B4-BE49-F238E27FC236}">
                <a16:creationId xmlns:a16="http://schemas.microsoft.com/office/drawing/2014/main" id="{87430F86-7A4F-B831-CD3A-AE31D4D796AC}"/>
              </a:ext>
            </a:extLst>
          </p:cNvPr>
          <p:cNvSpPr txBox="1"/>
          <p:nvPr/>
        </p:nvSpPr>
        <p:spPr>
          <a:xfrm>
            <a:off x="747685" y="5945118"/>
            <a:ext cx="7721336" cy="507831"/>
          </a:xfrm>
          <a:prstGeom prst="rect">
            <a:avLst/>
          </a:prstGeom>
          <a:noFill/>
        </p:spPr>
        <p:txBody>
          <a:bodyPr wrap="square">
            <a:spAutoFit/>
          </a:bodyPr>
          <a:lstStyle/>
          <a:p>
            <a:pPr fontAlgn="base">
              <a:buSzPts val="1200"/>
            </a:pPr>
            <a:r>
              <a:rPr lang="en-US" b="1" u="sng" dirty="0">
                <a:solidFill>
                  <a:srgbClr val="0563C1"/>
                </a:solidFill>
                <a:latin typeface="Arial" panose="020B0604020202020204" pitchFamily="34" charset="0"/>
                <a:ea typeface="Times New Roman" panose="02020603050405020304" pitchFamily="18" charset="0"/>
                <a:hlinkClick r:id="rId4"/>
              </a:rPr>
              <a:t>IR-2023-244</a:t>
            </a:r>
            <a:r>
              <a:rPr lang="en-US" b="1" u="sng" dirty="0">
                <a:solidFill>
                  <a:srgbClr val="0563C1"/>
                </a:solidFill>
                <a:latin typeface="Arial" panose="020B0604020202020204" pitchFamily="34" charset="0"/>
                <a:ea typeface="Times New Roman" panose="02020603050405020304" pitchFamily="18" charset="0"/>
              </a:rPr>
              <a:t> </a:t>
            </a:r>
            <a:r>
              <a:rPr lang="en-US" b="1" dirty="0">
                <a:solidFill>
                  <a:srgbClr val="1B1B1B"/>
                </a:solidFill>
                <a:latin typeface="Arial" panose="020B0604020202020204" pitchFamily="34" charset="0"/>
                <a:ea typeface="Times New Roman" panose="02020603050405020304" pitchFamily="18" charset="0"/>
              </a:rPr>
              <a:t>IRS helps taxpayers by providing penalty relief on nearly 5 million 2020 and 2021 tax returns; restart of collection notices in 2024 marks end of pandemic-related pause.</a:t>
            </a:r>
            <a:endParaRPr lang="en-US" b="1" dirty="0">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0FC2E52D-6FE3-B702-2264-8C94D3C23933}"/>
              </a:ext>
            </a:extLst>
          </p:cNvPr>
          <p:cNvSpPr txBox="1"/>
          <p:nvPr/>
        </p:nvSpPr>
        <p:spPr>
          <a:xfrm>
            <a:off x="588408" y="1136843"/>
            <a:ext cx="3132767" cy="415498"/>
          </a:xfrm>
          <a:prstGeom prst="rect">
            <a:avLst/>
          </a:prstGeom>
          <a:noFill/>
        </p:spPr>
        <p:txBody>
          <a:bodyPr wrap="square" rtlCol="0">
            <a:spAutoFit/>
          </a:bodyPr>
          <a:lstStyle/>
          <a:p>
            <a:r>
              <a:rPr lang="en-US" sz="2100" b="1" dirty="0">
                <a:solidFill>
                  <a:schemeClr val="tx2">
                    <a:lumMod val="75000"/>
                  </a:schemeClr>
                </a:solidFill>
              </a:rPr>
              <a:t>Penalty Relief</a:t>
            </a:r>
          </a:p>
        </p:txBody>
      </p:sp>
    </p:spTree>
    <p:extLst>
      <p:ext uri="{BB962C8B-B14F-4D97-AF65-F5344CB8AC3E}">
        <p14:creationId xmlns:p14="http://schemas.microsoft.com/office/powerpoint/2010/main" val="25729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40EDA1A7-9169-4ADD-8768-1CCA5262715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FFE304C4-82BA-4F8C-BA1B-FA6CF1A4E5A2}" type="slidenum">
              <a:rPr lang="en-US" altLang="en-US" sz="1400" smtClean="0"/>
              <a:pPr>
                <a:spcBef>
                  <a:spcPct val="0"/>
                </a:spcBef>
                <a:buClrTx/>
                <a:buSzTx/>
                <a:buFontTx/>
                <a:buNone/>
              </a:pPr>
              <a:t>2</a:t>
            </a:fld>
            <a:endParaRPr lang="en-US" altLang="en-US" sz="1400"/>
          </a:p>
        </p:txBody>
      </p:sp>
      <p:sp>
        <p:nvSpPr>
          <p:cNvPr id="12291" name="Rectangle 2">
            <a:extLst>
              <a:ext uri="{FF2B5EF4-FFF2-40B4-BE49-F238E27FC236}">
                <a16:creationId xmlns:a16="http://schemas.microsoft.com/office/drawing/2014/main" id="{3746A63F-650C-44FA-B6DF-585E841ACEC3}"/>
              </a:ext>
            </a:extLst>
          </p:cNvPr>
          <p:cNvSpPr>
            <a:spLocks noGrp="1" noChangeArrowheads="1"/>
          </p:cNvSpPr>
          <p:nvPr>
            <p:ph type="title"/>
          </p:nvPr>
        </p:nvSpPr>
        <p:spPr/>
        <p:txBody>
          <a:bodyPr/>
          <a:lstStyle/>
          <a:p>
            <a:pPr eaLnBrk="1" hangingPunct="1"/>
            <a:r>
              <a:rPr lang="en-US" altLang="en-US" sz="3200" dirty="0"/>
              <a:t>Agenda</a:t>
            </a:r>
          </a:p>
        </p:txBody>
      </p:sp>
      <p:sp>
        <p:nvSpPr>
          <p:cNvPr id="12292" name="Rectangle 3">
            <a:extLst>
              <a:ext uri="{FF2B5EF4-FFF2-40B4-BE49-F238E27FC236}">
                <a16:creationId xmlns:a16="http://schemas.microsoft.com/office/drawing/2014/main" id="{00D45494-CD63-47ED-A1ED-2AEF05488998}"/>
              </a:ext>
            </a:extLst>
          </p:cNvPr>
          <p:cNvSpPr>
            <a:spLocks noGrp="1" noChangeArrowheads="1"/>
          </p:cNvSpPr>
          <p:nvPr>
            <p:ph type="body" idx="1"/>
          </p:nvPr>
        </p:nvSpPr>
        <p:spPr>
          <a:xfrm>
            <a:off x="457200" y="1188720"/>
            <a:ext cx="8229600" cy="5074920"/>
          </a:xfrm>
        </p:spPr>
        <p:txBody>
          <a:bodyPr/>
          <a:lstStyle/>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Recordkeeping</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Report all taxable income</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Keep business expenses separate</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Review return for accuracy</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Consider e-file options</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Don’t fall prey to tax scams</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Choose your tax preparer carefully</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Do your homework</a:t>
            </a:r>
          </a:p>
          <a:p>
            <a:pPr marL="457200" indent="-457200" eaLnBrk="1" hangingPunct="1">
              <a:lnSpc>
                <a:spcPct val="90000"/>
              </a:lnSpc>
              <a:spcBef>
                <a:spcPts val="600"/>
              </a:spcBef>
              <a:buFont typeface="Arial" panose="020B0604020202020204" pitchFamily="34" charset="0"/>
              <a:buChar char="•"/>
            </a:pPr>
            <a:r>
              <a:rPr lang="en-US" altLang="en-US" sz="2600" b="0" dirty="0">
                <a:solidFill>
                  <a:srgbClr val="002060"/>
                </a:solidFill>
              </a:rPr>
              <a:t>Classifying Workers</a:t>
            </a:r>
          </a:p>
          <a:p>
            <a:pPr eaLnBrk="1" hangingPunct="1">
              <a:lnSpc>
                <a:spcPct val="90000"/>
              </a:lnSpc>
              <a:buFontTx/>
              <a:buNone/>
            </a:pPr>
            <a:r>
              <a:rPr lang="en-US" altLang="en-US" sz="2800" b="0" dirty="0">
                <a:solidFill>
                  <a:srgbClr val="00206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321797-523E-4CD7-9657-B8419C627F7A}"/>
              </a:ext>
            </a:extLst>
          </p:cNvPr>
          <p:cNvSpPr>
            <a:spLocks noGrp="1"/>
          </p:cNvSpPr>
          <p:nvPr>
            <p:ph type="body" sz="quarter" idx="10"/>
          </p:nvPr>
        </p:nvSpPr>
        <p:spPr>
          <a:xfrm>
            <a:off x="212270" y="1866770"/>
            <a:ext cx="8728529" cy="2286130"/>
          </a:xfrm>
        </p:spPr>
        <p:txBody>
          <a:bodyPr/>
          <a:lstStyle/>
          <a:p>
            <a:r>
              <a:rPr lang="en-US" sz="4000" dirty="0">
                <a:latin typeface="+mj-lt"/>
              </a:rPr>
              <a:t>Form 1099-K Third Party Payment Network Transactions</a:t>
            </a:r>
          </a:p>
          <a:p>
            <a:r>
              <a:rPr lang="en-US" sz="3600" dirty="0">
                <a:latin typeface="+mj-lt"/>
              </a:rPr>
              <a:t>(Card and Electronic payments)</a:t>
            </a:r>
          </a:p>
        </p:txBody>
      </p:sp>
    </p:spTree>
    <p:extLst>
      <p:ext uri="{BB962C8B-B14F-4D97-AF65-F5344CB8AC3E}">
        <p14:creationId xmlns:p14="http://schemas.microsoft.com/office/powerpoint/2010/main" val="78209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C1D5-3281-4866-9F65-624EB7C9C60E}"/>
              </a:ext>
            </a:extLst>
          </p:cNvPr>
          <p:cNvSpPr>
            <a:spLocks noGrp="1"/>
          </p:cNvSpPr>
          <p:nvPr>
            <p:ph type="title"/>
          </p:nvPr>
        </p:nvSpPr>
        <p:spPr>
          <a:xfrm>
            <a:off x="1400175" y="1125925"/>
            <a:ext cx="6343650" cy="661987"/>
          </a:xfrm>
        </p:spPr>
        <p:txBody>
          <a:bodyPr/>
          <a:lstStyle/>
          <a:p>
            <a:pPr algn="ctr">
              <a:lnSpc>
                <a:spcPct val="100000"/>
              </a:lnSpc>
            </a:pPr>
            <a:br>
              <a:rPr lang="en-US" sz="2800" dirty="0"/>
            </a:br>
            <a:endParaRPr lang="en-US" sz="2400" dirty="0">
              <a:solidFill>
                <a:srgbClr val="C00000"/>
              </a:solidFill>
            </a:endParaRPr>
          </a:p>
        </p:txBody>
      </p:sp>
      <p:sp>
        <p:nvSpPr>
          <p:cNvPr id="3" name="TextBox 2">
            <a:extLst>
              <a:ext uri="{FF2B5EF4-FFF2-40B4-BE49-F238E27FC236}">
                <a16:creationId xmlns:a16="http://schemas.microsoft.com/office/drawing/2014/main" id="{EA2243FC-214F-3B7D-95A2-2165302C2FD6}"/>
              </a:ext>
            </a:extLst>
          </p:cNvPr>
          <p:cNvSpPr txBox="1"/>
          <p:nvPr/>
        </p:nvSpPr>
        <p:spPr>
          <a:xfrm>
            <a:off x="327546" y="2007896"/>
            <a:ext cx="8816454" cy="409342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600" dirty="0">
                <a:solidFill>
                  <a:schemeClr val="tx2"/>
                </a:solidFill>
              </a:rPr>
              <a:t>The American Rescue Plan Act of 2021 changed the Form 1099-K reporting threshold to payments over $600 beginning in calendar year 2022.</a:t>
            </a:r>
          </a:p>
          <a:p>
            <a:pPr marL="800100" lvl="1" indent="-342900">
              <a:buFont typeface="Arial" panose="020B0604020202020204" pitchFamily="34" charset="0"/>
              <a:buChar char="•"/>
            </a:pPr>
            <a:r>
              <a:rPr lang="en-US" sz="2600" dirty="0">
                <a:solidFill>
                  <a:schemeClr val="tx2"/>
                </a:solidFill>
              </a:rPr>
              <a:t>Implementation was delayed for calendar years 2022 and 2023.</a:t>
            </a:r>
          </a:p>
          <a:p>
            <a:pPr marL="1257300" lvl="2" indent="-342900">
              <a:buFont typeface="Arial" panose="020B0604020202020204" pitchFamily="34" charset="0"/>
              <a:buChar char="•"/>
            </a:pPr>
            <a:r>
              <a:rPr lang="en-US" sz="2600" dirty="0">
                <a:solidFill>
                  <a:schemeClr val="tx2"/>
                </a:solidFill>
              </a:rPr>
              <a:t>For 2023, Forms 1099-K reporting threshold, over $20,000 and over 200 transactions </a:t>
            </a:r>
            <a:endParaRPr lang="en-US" sz="2600" dirty="0">
              <a:solidFill>
                <a:schemeClr val="tx2"/>
              </a:solidFill>
              <a:cs typeface="Arial"/>
            </a:endParaRPr>
          </a:p>
          <a:p>
            <a:pPr marL="1257300" lvl="2" indent="-342900">
              <a:buFont typeface="Arial" panose="020B0604020202020204" pitchFamily="34" charset="0"/>
              <a:buChar char="•"/>
            </a:pPr>
            <a:r>
              <a:rPr lang="en-US" sz="2600" dirty="0">
                <a:solidFill>
                  <a:schemeClr val="tx2"/>
                </a:solidFill>
              </a:rPr>
              <a:t>Some taxpayers may still receive a Form 1099-K</a:t>
            </a:r>
            <a:endParaRPr lang="en-US" sz="2600" dirty="0">
              <a:solidFill>
                <a:schemeClr val="tx2"/>
              </a:solidFill>
              <a:cs typeface="Arial"/>
            </a:endParaRPr>
          </a:p>
          <a:p>
            <a:pPr marL="1257300" lvl="2" indent="-342900">
              <a:buFont typeface="Arial" panose="020B0604020202020204" pitchFamily="34" charset="0"/>
              <a:buChar char="•"/>
            </a:pPr>
            <a:r>
              <a:rPr lang="en-US" sz="2600" dirty="0">
                <a:solidFill>
                  <a:schemeClr val="tx2"/>
                </a:solidFill>
              </a:rPr>
              <a:t>Report all income, unless excluded by law</a:t>
            </a:r>
            <a:endParaRPr lang="en-US" sz="2600" dirty="0">
              <a:solidFill>
                <a:schemeClr val="tx2"/>
              </a:solidFill>
              <a:cs typeface="Arial"/>
            </a:endParaRPr>
          </a:p>
          <a:p>
            <a:pPr marL="800100" lvl="1" indent="-342900">
              <a:buFont typeface="Arial" panose="020B0604020202020204" pitchFamily="34" charset="0"/>
              <a:buChar char="•"/>
            </a:pPr>
            <a:r>
              <a:rPr lang="en-US" sz="2600" dirty="0">
                <a:solidFill>
                  <a:schemeClr val="tx2"/>
                </a:solidFill>
              </a:rPr>
              <a:t>IRS is planning for a $5,000 threshold for 2024.</a:t>
            </a:r>
          </a:p>
        </p:txBody>
      </p:sp>
      <p:sp>
        <p:nvSpPr>
          <p:cNvPr id="5" name="Title 1">
            <a:extLst>
              <a:ext uri="{FF2B5EF4-FFF2-40B4-BE49-F238E27FC236}">
                <a16:creationId xmlns:a16="http://schemas.microsoft.com/office/drawing/2014/main" id="{A11E3700-802F-F7FC-DBED-734A4DB8ABEC}"/>
              </a:ext>
            </a:extLst>
          </p:cNvPr>
          <p:cNvSpPr txBox="1">
            <a:spLocks/>
          </p:cNvSpPr>
          <p:nvPr/>
        </p:nvSpPr>
        <p:spPr>
          <a:xfrm>
            <a:off x="2493566" y="1640428"/>
            <a:ext cx="4847303" cy="147484"/>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2100" b="1" i="0" kern="1200" baseline="0">
                <a:solidFill>
                  <a:srgbClr val="0A3161"/>
                </a:solidFill>
                <a:latin typeface="Arial" charset="0"/>
                <a:ea typeface="Arial" charset="0"/>
                <a:cs typeface="Arial" charset="0"/>
              </a:defRPr>
            </a:lvl1pPr>
          </a:lstStyle>
          <a:p>
            <a:r>
              <a:rPr lang="en-US" sz="2800" dirty="0"/>
              <a:t>Form 1099-K Overview</a:t>
            </a:r>
          </a:p>
          <a:p>
            <a:endParaRPr lang="en-US" sz="2800" dirty="0"/>
          </a:p>
        </p:txBody>
      </p:sp>
    </p:spTree>
    <p:extLst>
      <p:ext uri="{BB962C8B-B14F-4D97-AF65-F5344CB8AC3E}">
        <p14:creationId xmlns:p14="http://schemas.microsoft.com/office/powerpoint/2010/main" val="182063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EE3C-F059-CE7A-AFA1-D9ED87BF17DD}"/>
              </a:ext>
            </a:extLst>
          </p:cNvPr>
          <p:cNvSpPr>
            <a:spLocks noGrp="1"/>
          </p:cNvSpPr>
          <p:nvPr>
            <p:ph type="title"/>
          </p:nvPr>
        </p:nvSpPr>
        <p:spPr>
          <a:xfrm>
            <a:off x="1614791" y="1188203"/>
            <a:ext cx="5914417" cy="685800"/>
          </a:xfrm>
        </p:spPr>
        <p:txBody>
          <a:bodyPr/>
          <a:lstStyle/>
          <a:p>
            <a:r>
              <a:rPr lang="en-US" sz="2800" dirty="0"/>
              <a:t>Who could receive a Form 1099-K</a:t>
            </a:r>
          </a:p>
        </p:txBody>
      </p:sp>
      <p:sp>
        <p:nvSpPr>
          <p:cNvPr id="3" name="Content Placeholder 2">
            <a:extLst>
              <a:ext uri="{FF2B5EF4-FFF2-40B4-BE49-F238E27FC236}">
                <a16:creationId xmlns:a16="http://schemas.microsoft.com/office/drawing/2014/main" id="{5FC94566-AB0A-E6A3-8B5F-ECBAA7FF368D}"/>
              </a:ext>
            </a:extLst>
          </p:cNvPr>
          <p:cNvSpPr>
            <a:spLocks noGrp="1"/>
          </p:cNvSpPr>
          <p:nvPr>
            <p:ph idx="4294967295"/>
          </p:nvPr>
        </p:nvSpPr>
        <p:spPr>
          <a:xfrm>
            <a:off x="627434" y="1940757"/>
            <a:ext cx="7889132" cy="4318379"/>
          </a:xfrm>
        </p:spPr>
        <p:txBody>
          <a:bodyPr vert="horz" wrap="square" lIns="91440" tIns="45720" rIns="91440" bIns="45720" rtlCol="0" anchor="t">
            <a:noAutofit/>
          </a:bodyPr>
          <a:lstStyle/>
          <a:p>
            <a:pPr marL="342900" indent="-342900">
              <a:lnSpc>
                <a:spcPct val="100000"/>
              </a:lnSpc>
              <a:buFont typeface="Arial" panose="020B0604020202020204" pitchFamily="34" charset="0"/>
              <a:buChar char="•"/>
            </a:pPr>
            <a:r>
              <a:rPr lang="en-US" sz="2600" b="0" dirty="0">
                <a:solidFill>
                  <a:schemeClr val="tx2"/>
                </a:solidFill>
              </a:rPr>
              <a:t>Businesses, sole proprietors, self-employed</a:t>
            </a:r>
          </a:p>
          <a:p>
            <a:pPr marL="342900" indent="-342900">
              <a:lnSpc>
                <a:spcPct val="100000"/>
              </a:lnSpc>
              <a:buFont typeface="Arial" panose="020B0604020202020204" pitchFamily="34" charset="0"/>
              <a:buChar char="•"/>
            </a:pPr>
            <a:r>
              <a:rPr lang="en-US" sz="2600" b="0" dirty="0">
                <a:solidFill>
                  <a:schemeClr val="tx2"/>
                </a:solidFill>
              </a:rPr>
              <a:t>Gig workers</a:t>
            </a:r>
          </a:p>
          <a:p>
            <a:pPr marL="342900" indent="-342900">
              <a:lnSpc>
                <a:spcPct val="100000"/>
              </a:lnSpc>
              <a:buFont typeface="Arial" panose="020B0604020202020204" pitchFamily="34" charset="0"/>
              <a:buChar char="•"/>
            </a:pPr>
            <a:r>
              <a:rPr lang="en-US" sz="2600" b="0" dirty="0">
                <a:solidFill>
                  <a:schemeClr val="tx2"/>
                </a:solidFill>
                <a:latin typeface="Arial"/>
                <a:cs typeface="Arial"/>
              </a:rPr>
              <a:t>Sellers of goods and services, including personal items</a:t>
            </a:r>
          </a:p>
          <a:p>
            <a:pPr marL="342900" indent="-342900">
              <a:lnSpc>
                <a:spcPct val="100000"/>
              </a:lnSpc>
              <a:buFont typeface="Arial" panose="020B0604020202020204" pitchFamily="34" charset="0"/>
              <a:buChar char="•"/>
            </a:pPr>
            <a:r>
              <a:rPr lang="en-US" sz="2600" b="0" dirty="0">
                <a:solidFill>
                  <a:schemeClr val="tx2"/>
                </a:solidFill>
              </a:rPr>
              <a:t>Individuals who rent property through third party apps</a:t>
            </a:r>
          </a:p>
          <a:p>
            <a:pPr marL="342900" indent="-342900">
              <a:lnSpc>
                <a:spcPct val="100000"/>
              </a:lnSpc>
              <a:buFont typeface="Arial" panose="020B0604020202020204" pitchFamily="34" charset="0"/>
              <a:buChar char="•"/>
            </a:pPr>
            <a:r>
              <a:rPr lang="en-US" sz="2600" b="0" dirty="0">
                <a:solidFill>
                  <a:schemeClr val="tx2"/>
                </a:solidFill>
              </a:rPr>
              <a:t>Individuals earning money from a side hustle</a:t>
            </a:r>
          </a:p>
        </p:txBody>
      </p:sp>
    </p:spTree>
    <p:extLst>
      <p:ext uri="{BB962C8B-B14F-4D97-AF65-F5344CB8AC3E}">
        <p14:creationId xmlns:p14="http://schemas.microsoft.com/office/powerpoint/2010/main" val="51795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7C5CA-91CC-6A8C-BA3C-D9D778189138}"/>
              </a:ext>
            </a:extLst>
          </p:cNvPr>
          <p:cNvSpPr>
            <a:spLocks noGrp="1"/>
          </p:cNvSpPr>
          <p:nvPr>
            <p:ph idx="4294967295"/>
          </p:nvPr>
        </p:nvSpPr>
        <p:spPr>
          <a:xfrm>
            <a:off x="569067" y="2146300"/>
            <a:ext cx="8005864" cy="3913306"/>
          </a:xfrm>
        </p:spPr>
        <p:txBody>
          <a:bodyPr vert="horz" wrap="square" lIns="91440" tIns="45720" rIns="91440" bIns="45720" rtlCol="0" anchor="t">
            <a:noAutofit/>
          </a:bodyPr>
          <a:lstStyle/>
          <a:p>
            <a:pPr marL="292100" lvl="2" indent="0">
              <a:lnSpc>
                <a:spcPct val="100000"/>
              </a:lnSpc>
              <a:spcBef>
                <a:spcPts val="0"/>
              </a:spcBef>
              <a:spcAft>
                <a:spcPts val="0"/>
              </a:spcAft>
              <a:buNone/>
            </a:pPr>
            <a:r>
              <a:rPr lang="en-US" sz="2600" dirty="0">
                <a:solidFill>
                  <a:schemeClr val="tx2"/>
                </a:solidFill>
                <a:latin typeface="Arial"/>
                <a:cs typeface="Arial"/>
              </a:rPr>
              <a:t>Money sent between family and friends as a gift or for reimbursement is not required to be reported on a Form 1099-K because these are not payments for goods or services. </a:t>
            </a:r>
            <a:endParaRPr lang="en-US" dirty="0">
              <a:solidFill>
                <a:schemeClr val="tx2"/>
              </a:solidFill>
            </a:endParaRPr>
          </a:p>
          <a:p>
            <a:pPr marL="292100" lvl="2" indent="0">
              <a:lnSpc>
                <a:spcPct val="100000"/>
              </a:lnSpc>
              <a:spcBef>
                <a:spcPts val="0"/>
              </a:spcBef>
              <a:spcAft>
                <a:spcPts val="0"/>
              </a:spcAft>
              <a:buNone/>
            </a:pPr>
            <a:r>
              <a:rPr lang="en-US" sz="2600" b="0" dirty="0">
                <a:solidFill>
                  <a:schemeClr val="tx2"/>
                </a:solidFill>
              </a:rPr>
              <a:t>Examples: Money received as a:</a:t>
            </a:r>
          </a:p>
          <a:p>
            <a:pPr marL="635000" lvl="2" indent="-342900">
              <a:lnSpc>
                <a:spcPct val="100000"/>
              </a:lnSpc>
              <a:spcBef>
                <a:spcPts val="0"/>
              </a:spcBef>
              <a:spcAft>
                <a:spcPts val="0"/>
              </a:spcAft>
            </a:pPr>
            <a:r>
              <a:rPr lang="en-US" sz="2400" dirty="0">
                <a:solidFill>
                  <a:schemeClr val="tx2"/>
                </a:solidFill>
              </a:rPr>
              <a:t>gift from a family member for college expenses through a payment app</a:t>
            </a:r>
          </a:p>
          <a:p>
            <a:pPr marL="635000" lvl="2" indent="-342900">
              <a:lnSpc>
                <a:spcPct val="100000"/>
              </a:lnSpc>
              <a:spcBef>
                <a:spcPts val="0"/>
              </a:spcBef>
              <a:spcAft>
                <a:spcPts val="0"/>
              </a:spcAft>
            </a:pPr>
            <a:r>
              <a:rPr lang="en-US" sz="2400" dirty="0">
                <a:solidFill>
                  <a:schemeClr val="tx2"/>
                </a:solidFill>
              </a:rPr>
              <a:t>r</a:t>
            </a:r>
            <a:r>
              <a:rPr lang="en-US" sz="2400" b="0" dirty="0">
                <a:solidFill>
                  <a:schemeClr val="tx2"/>
                </a:solidFill>
              </a:rPr>
              <a:t>eimburs</a:t>
            </a:r>
            <a:r>
              <a:rPr lang="en-US" sz="2400" dirty="0">
                <a:solidFill>
                  <a:schemeClr val="tx2"/>
                </a:solidFill>
              </a:rPr>
              <a:t>ement from a friend to pay their portion of a trip through a payment app</a:t>
            </a:r>
          </a:p>
          <a:p>
            <a:pPr marL="635000" lvl="2" indent="-342900">
              <a:lnSpc>
                <a:spcPct val="100000"/>
              </a:lnSpc>
              <a:spcBef>
                <a:spcPts val="0"/>
              </a:spcBef>
              <a:spcAft>
                <a:spcPts val="0"/>
              </a:spcAft>
            </a:pPr>
            <a:r>
              <a:rPr lang="en-US" sz="2400" dirty="0">
                <a:solidFill>
                  <a:schemeClr val="tx2"/>
                </a:solidFill>
              </a:rPr>
              <a:t>w</a:t>
            </a:r>
            <a:r>
              <a:rPr lang="en-US" sz="2400" b="0" dirty="0">
                <a:solidFill>
                  <a:schemeClr val="tx2"/>
                </a:solidFill>
              </a:rPr>
              <a:t>edding gift through a payment app</a:t>
            </a:r>
          </a:p>
          <a:p>
            <a:endParaRPr lang="en-US" dirty="0"/>
          </a:p>
        </p:txBody>
      </p:sp>
      <p:sp>
        <p:nvSpPr>
          <p:cNvPr id="6" name="Title 1">
            <a:extLst>
              <a:ext uri="{FF2B5EF4-FFF2-40B4-BE49-F238E27FC236}">
                <a16:creationId xmlns:a16="http://schemas.microsoft.com/office/drawing/2014/main" id="{E142C946-9BB3-CADC-16C0-F8E364EAAFF7}"/>
              </a:ext>
            </a:extLst>
          </p:cNvPr>
          <p:cNvSpPr>
            <a:spLocks noGrp="1"/>
          </p:cNvSpPr>
          <p:nvPr>
            <p:ph type="title"/>
          </p:nvPr>
        </p:nvSpPr>
        <p:spPr>
          <a:xfrm>
            <a:off x="1678021" y="1102616"/>
            <a:ext cx="5787957" cy="685800"/>
          </a:xfrm>
        </p:spPr>
        <p:txBody>
          <a:bodyPr/>
          <a:lstStyle/>
          <a:p>
            <a:r>
              <a:rPr lang="en-US" sz="2800" dirty="0"/>
              <a:t>Friends and Family Transactions</a:t>
            </a:r>
          </a:p>
        </p:txBody>
      </p:sp>
    </p:spTree>
    <p:extLst>
      <p:ext uri="{BB962C8B-B14F-4D97-AF65-F5344CB8AC3E}">
        <p14:creationId xmlns:p14="http://schemas.microsoft.com/office/powerpoint/2010/main" val="4191565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392A-0D02-200A-1B1D-525B5E447D04}"/>
              </a:ext>
            </a:extLst>
          </p:cNvPr>
          <p:cNvSpPr>
            <a:spLocks noGrp="1"/>
          </p:cNvSpPr>
          <p:nvPr>
            <p:ph type="title"/>
          </p:nvPr>
        </p:nvSpPr>
        <p:spPr>
          <a:xfrm>
            <a:off x="1809342" y="1219200"/>
            <a:ext cx="5525311" cy="685800"/>
          </a:xfrm>
        </p:spPr>
        <p:txBody>
          <a:bodyPr/>
          <a:lstStyle/>
          <a:p>
            <a:r>
              <a:rPr lang="en-US" dirty="0"/>
              <a:t>IRS.gov Resources </a:t>
            </a:r>
          </a:p>
        </p:txBody>
      </p:sp>
      <p:sp>
        <p:nvSpPr>
          <p:cNvPr id="5" name="TextBox 4">
            <a:extLst>
              <a:ext uri="{FF2B5EF4-FFF2-40B4-BE49-F238E27FC236}">
                <a16:creationId xmlns:a16="http://schemas.microsoft.com/office/drawing/2014/main" id="{0E702FEE-1BDF-E8CC-D70A-9BA01308F65C}"/>
              </a:ext>
            </a:extLst>
          </p:cNvPr>
          <p:cNvSpPr txBox="1"/>
          <p:nvPr/>
        </p:nvSpPr>
        <p:spPr>
          <a:xfrm>
            <a:off x="1245902" y="1513547"/>
            <a:ext cx="6652195" cy="1157240"/>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endParaRPr lang="en-US" sz="2400" dirty="0">
              <a:solidFill>
                <a:schemeClr val="tx2"/>
              </a:solidFill>
              <a:effectLst/>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400" dirty="0">
                <a:solidFill>
                  <a:schemeClr val="tx2"/>
                </a:solidFill>
                <a:effectLst/>
                <a:ea typeface="Calibri" panose="020F0502020204030204" pitchFamily="34" charset="0"/>
                <a:cs typeface="Arial" panose="020B0604020202020204" pitchFamily="34" charset="0"/>
              </a:rPr>
              <a:t> </a:t>
            </a:r>
            <a:endParaRPr lang="en-US" sz="2400" dirty="0">
              <a:solidFill>
                <a:schemeClr val="tx2"/>
              </a:solidFill>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9ECD5A-AE01-4283-F798-632923FDEDC1}"/>
              </a:ext>
            </a:extLst>
          </p:cNvPr>
          <p:cNvSpPr txBox="1"/>
          <p:nvPr/>
        </p:nvSpPr>
        <p:spPr>
          <a:xfrm>
            <a:off x="1207156" y="926778"/>
            <a:ext cx="6652195" cy="1157240"/>
          </a:xfrm>
          <a:prstGeom prst="rect">
            <a:avLst/>
          </a:prstGeom>
          <a:noFill/>
        </p:spPr>
        <p:txBody>
          <a:bodyPr wrap="square">
            <a:spAutoFit/>
          </a:bodyPr>
          <a:lstStyle/>
          <a:p>
            <a:pPr lvl="1">
              <a:lnSpc>
                <a:spcPct val="115000"/>
              </a:lnSpc>
            </a:pPr>
            <a:endParaRPr lang="en-US" sz="2400" dirty="0">
              <a:solidFill>
                <a:schemeClr val="tx2"/>
              </a:solidFill>
              <a:effectLst/>
              <a:ea typeface="Calibri" panose="020F050202020403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endParaRPr lang="en-US" sz="2400" dirty="0">
              <a:solidFill>
                <a:schemeClr val="tx2"/>
              </a:solidFill>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7FB6D05-09DD-BC8C-2F05-650C83CE3B83}"/>
              </a:ext>
            </a:extLst>
          </p:cNvPr>
          <p:cNvSpPr txBox="1"/>
          <p:nvPr/>
        </p:nvSpPr>
        <p:spPr>
          <a:xfrm>
            <a:off x="1207154" y="2009859"/>
            <a:ext cx="7278477" cy="5447645"/>
          </a:xfrm>
          <a:prstGeom prst="rect">
            <a:avLst/>
          </a:prstGeom>
          <a:noFill/>
        </p:spPr>
        <p:txBody>
          <a:bodyPr wrap="square">
            <a:spAutoFit/>
          </a:bodyPr>
          <a:lstStyle/>
          <a:p>
            <a:pPr marL="342900" indent="-342900">
              <a:buFont typeface="Arial" panose="020B0604020202020204" pitchFamily="34" charset="0"/>
              <a:buChar char="•"/>
            </a:pPr>
            <a:r>
              <a:rPr lang="en-US" sz="2600" dirty="0">
                <a:solidFill>
                  <a:schemeClr val="tx2"/>
                </a:solidFill>
              </a:rPr>
              <a:t>Understanding your Form 1099-K</a:t>
            </a:r>
          </a:p>
          <a:p>
            <a:pPr marL="342900" indent="-342900">
              <a:buFont typeface="Arial" panose="020B0604020202020204" pitchFamily="34" charset="0"/>
              <a:buChar char="•"/>
            </a:pPr>
            <a:r>
              <a:rPr lang="en-US" sz="2600" dirty="0">
                <a:solidFill>
                  <a:schemeClr val="tx2"/>
                </a:solidFill>
              </a:rPr>
              <a:t>Form 1099-K Frequently Asked Questions</a:t>
            </a:r>
          </a:p>
          <a:p>
            <a:pPr marL="342900" indent="-342900">
              <a:buFont typeface="Arial" panose="020B0604020202020204" pitchFamily="34" charset="0"/>
              <a:buChar char="•"/>
            </a:pPr>
            <a:r>
              <a:rPr lang="en-US" sz="2600" dirty="0">
                <a:solidFill>
                  <a:schemeClr val="tx2"/>
                </a:solidFill>
              </a:rPr>
              <a:t>Gig Economy Tax Center</a:t>
            </a:r>
          </a:p>
          <a:p>
            <a:pPr marL="342900" indent="-342900">
              <a:buFont typeface="Arial" panose="020B0604020202020204" pitchFamily="34" charset="0"/>
              <a:buChar char="•"/>
            </a:pPr>
            <a:r>
              <a:rPr lang="en-US" sz="2600" dirty="0">
                <a:solidFill>
                  <a:schemeClr val="tx2"/>
                </a:solidFill>
              </a:rPr>
              <a:t>Recordkeeping </a:t>
            </a:r>
          </a:p>
          <a:p>
            <a:pPr marL="342900" indent="-342900">
              <a:buFont typeface="Arial" panose="020B0604020202020204" pitchFamily="34" charset="0"/>
              <a:buChar char="•"/>
            </a:pPr>
            <a:r>
              <a:rPr lang="en-US" sz="2600" dirty="0">
                <a:solidFill>
                  <a:schemeClr val="tx2"/>
                </a:solidFill>
              </a:rPr>
              <a:t>Estimated Tax Payments</a:t>
            </a:r>
          </a:p>
          <a:p>
            <a:pPr marL="342900" indent="-342900">
              <a:buFont typeface="Arial" panose="020B0604020202020204" pitchFamily="34" charset="0"/>
              <a:buChar char="•"/>
            </a:pPr>
            <a:r>
              <a:rPr lang="en-US" sz="2600" dirty="0">
                <a:solidFill>
                  <a:schemeClr val="tx2"/>
                </a:solidFill>
              </a:rPr>
              <a:t>Pub 463, Travel, Gift and Car Expenses</a:t>
            </a:r>
          </a:p>
          <a:p>
            <a:pPr marL="342900" indent="-342900">
              <a:buFont typeface="Arial" panose="020B0604020202020204" pitchFamily="34" charset="0"/>
              <a:buChar char="•"/>
            </a:pPr>
            <a:r>
              <a:rPr lang="en-US" sz="2600" dirty="0">
                <a:solidFill>
                  <a:schemeClr val="tx2"/>
                </a:solidFill>
              </a:rPr>
              <a:t>Pub 527, Residential Rental Property</a:t>
            </a:r>
          </a:p>
          <a:p>
            <a:pPr marL="342900" indent="-342900">
              <a:buFont typeface="Arial" panose="020B0604020202020204" pitchFamily="34" charset="0"/>
              <a:buChar char="•"/>
            </a:pPr>
            <a:r>
              <a:rPr lang="en-US" sz="2600" dirty="0">
                <a:solidFill>
                  <a:schemeClr val="tx2"/>
                </a:solidFill>
              </a:rPr>
              <a:t>Pub 535, Business Expenses</a:t>
            </a:r>
          </a:p>
          <a:p>
            <a:pPr marL="342900" indent="-342900">
              <a:buFont typeface="Arial" panose="020B0604020202020204" pitchFamily="34" charset="0"/>
              <a:buChar char="•"/>
            </a:pPr>
            <a:r>
              <a:rPr lang="en-US" sz="2600" dirty="0">
                <a:solidFill>
                  <a:schemeClr val="tx2"/>
                </a:solidFill>
              </a:rPr>
              <a:t>Pub 551, Basis of Assets</a:t>
            </a:r>
          </a:p>
          <a:p>
            <a:pPr marL="342900" indent="-342900">
              <a:buFont typeface="Arial" panose="020B0604020202020204" pitchFamily="34" charset="0"/>
              <a:buChar char="•"/>
            </a:pPr>
            <a:r>
              <a:rPr lang="en-US" sz="2600" dirty="0">
                <a:solidFill>
                  <a:schemeClr val="tx2"/>
                </a:solidFill>
              </a:rPr>
              <a:t>Pub 583, Starting a Business and</a:t>
            </a:r>
            <a:br>
              <a:rPr lang="en-US" sz="2600" dirty="0">
                <a:solidFill>
                  <a:schemeClr val="tx2"/>
                </a:solidFill>
              </a:rPr>
            </a:br>
            <a:r>
              <a:rPr lang="en-US" sz="2600" dirty="0">
                <a:solidFill>
                  <a:schemeClr val="tx2"/>
                </a:solidFill>
              </a:rPr>
              <a:t>Keeping Records</a:t>
            </a:r>
          </a:p>
          <a:p>
            <a:pPr marL="342900" indent="-342900">
              <a:buFont typeface="Arial" panose="020B0604020202020204" pitchFamily="34" charset="0"/>
              <a:buChar char="•"/>
            </a:pPr>
            <a:endParaRPr lang="en-US" sz="2600" dirty="0">
              <a:solidFill>
                <a:schemeClr val="tx2"/>
              </a:solidFill>
            </a:endParaRPr>
          </a:p>
          <a:p>
            <a:endParaRPr lang="en-US" dirty="0"/>
          </a:p>
          <a:p>
            <a:endParaRPr lang="en-US" dirty="0"/>
          </a:p>
        </p:txBody>
      </p:sp>
      <p:pic>
        <p:nvPicPr>
          <p:cNvPr id="7" name="Picture 6">
            <a:extLst>
              <a:ext uri="{FF2B5EF4-FFF2-40B4-BE49-F238E27FC236}">
                <a16:creationId xmlns:a16="http://schemas.microsoft.com/office/drawing/2014/main" id="{188C84F8-4B14-52FB-BB64-A02F0C249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87361" y="5067368"/>
            <a:ext cx="1398270" cy="1435100"/>
          </a:xfrm>
          <a:prstGeom prst="rect">
            <a:avLst/>
          </a:prstGeom>
          <a:ln>
            <a:solidFill>
              <a:schemeClr val="accent1"/>
            </a:solidFill>
          </a:ln>
        </p:spPr>
      </p:pic>
    </p:spTree>
    <p:extLst>
      <p:ext uri="{BB962C8B-B14F-4D97-AF65-F5344CB8AC3E}">
        <p14:creationId xmlns:p14="http://schemas.microsoft.com/office/powerpoint/2010/main" val="271682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980CD-894D-4045-9C49-471830629ACE}"/>
              </a:ext>
            </a:extLst>
          </p:cNvPr>
          <p:cNvSpPr>
            <a:spLocks noGrp="1"/>
          </p:cNvSpPr>
          <p:nvPr>
            <p:ph type="ctrTitle"/>
          </p:nvPr>
        </p:nvSpPr>
        <p:spPr>
          <a:xfrm>
            <a:off x="1207697" y="2129844"/>
            <a:ext cx="6728604" cy="1695236"/>
          </a:xfrm>
        </p:spPr>
        <p:txBody>
          <a:bodyPr/>
          <a:lstStyle/>
          <a:p>
            <a:pPr algn="ctr"/>
            <a:br>
              <a:rPr lang="en-US" dirty="0">
                <a:solidFill>
                  <a:srgbClr val="C00000"/>
                </a:solidFill>
              </a:rPr>
            </a:br>
            <a:r>
              <a:rPr lang="en-US" sz="4050" dirty="0">
                <a:solidFill>
                  <a:schemeClr val="accent1">
                    <a:lumMod val="50000"/>
                  </a:schemeClr>
                </a:solidFill>
              </a:rPr>
              <a:t>Employee Retention Credit</a:t>
            </a:r>
            <a:br>
              <a:rPr lang="en-US" sz="4050" dirty="0">
                <a:solidFill>
                  <a:schemeClr val="accent1">
                    <a:lumMod val="50000"/>
                  </a:schemeClr>
                </a:solidFill>
              </a:rPr>
            </a:br>
            <a:endParaRPr lang="en-US" sz="4050" dirty="0">
              <a:solidFill>
                <a:schemeClr val="accent1">
                  <a:lumMod val="50000"/>
                </a:schemeClr>
              </a:solidFill>
            </a:endParaRPr>
          </a:p>
        </p:txBody>
      </p:sp>
      <p:sp>
        <p:nvSpPr>
          <p:cNvPr id="6" name="Title 1">
            <a:extLst>
              <a:ext uri="{FF2B5EF4-FFF2-40B4-BE49-F238E27FC236}">
                <a16:creationId xmlns:a16="http://schemas.microsoft.com/office/drawing/2014/main" id="{020C3546-779F-A30B-AD73-40F5A78CF6E0}"/>
              </a:ext>
            </a:extLst>
          </p:cNvPr>
          <p:cNvSpPr txBox="1">
            <a:spLocks/>
          </p:cNvSpPr>
          <p:nvPr/>
        </p:nvSpPr>
        <p:spPr>
          <a:xfrm>
            <a:off x="3548988" y="272943"/>
            <a:ext cx="4291278" cy="376037"/>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6000" b="1" i="0" kern="1200" baseline="0">
                <a:solidFill>
                  <a:srgbClr val="0A3161"/>
                </a:solidFill>
                <a:latin typeface="Arial" charset="0"/>
                <a:ea typeface="Arial" charset="0"/>
                <a:cs typeface="Arial" charset="0"/>
              </a:defRPr>
            </a:lvl1pPr>
          </a:lstStyle>
          <a:p>
            <a:r>
              <a:rPr lang="en-US" sz="1950" dirty="0"/>
              <a:t>Communications &amp; Liaison</a:t>
            </a:r>
            <a:br>
              <a:rPr lang="en-US" sz="1950" dirty="0"/>
            </a:br>
            <a:r>
              <a:rPr lang="en-US" sz="2400" dirty="0"/>
              <a:t>Stakeholder Liaison</a:t>
            </a:r>
          </a:p>
        </p:txBody>
      </p:sp>
      <p:sp>
        <p:nvSpPr>
          <p:cNvPr id="7" name="Title 1">
            <a:extLst>
              <a:ext uri="{FF2B5EF4-FFF2-40B4-BE49-F238E27FC236}">
                <a16:creationId xmlns:a16="http://schemas.microsoft.com/office/drawing/2014/main" id="{8F46AA7E-68F2-FC6B-0C53-1E012E6B4817}"/>
              </a:ext>
            </a:extLst>
          </p:cNvPr>
          <p:cNvSpPr txBox="1">
            <a:spLocks/>
          </p:cNvSpPr>
          <p:nvPr/>
        </p:nvSpPr>
        <p:spPr>
          <a:xfrm>
            <a:off x="1466491" y="3928082"/>
            <a:ext cx="6211019" cy="1695236"/>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4800" b="1" i="0" kern="1200" cap="none" baseline="0">
                <a:solidFill>
                  <a:srgbClr val="0A3161"/>
                </a:solidFill>
                <a:latin typeface="Arial" charset="0"/>
                <a:ea typeface="Arial" charset="0"/>
                <a:cs typeface="Arial" charset="0"/>
              </a:defRPr>
            </a:lvl1pPr>
          </a:lstStyle>
          <a:p>
            <a:pPr algn="ctr"/>
            <a:endParaRPr lang="en-US" sz="3000" dirty="0"/>
          </a:p>
        </p:txBody>
      </p:sp>
    </p:spTree>
    <p:extLst>
      <p:ext uri="{BB962C8B-B14F-4D97-AF65-F5344CB8AC3E}">
        <p14:creationId xmlns:p14="http://schemas.microsoft.com/office/powerpoint/2010/main" val="379444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B3A0D0-BB36-4CE5-A7F1-7D4F5A450635}"/>
              </a:ext>
            </a:extLst>
          </p:cNvPr>
          <p:cNvSpPr>
            <a:spLocks noGrp="1"/>
          </p:cNvSpPr>
          <p:nvPr>
            <p:ph type="sldNum" sz="quarter" idx="12"/>
          </p:nvPr>
        </p:nvSpPr>
        <p:spPr/>
        <p:txBody>
          <a:bodyPr/>
          <a:lstStyle/>
          <a:p>
            <a:pPr defTabSz="514350"/>
            <a:fld id="{781057C3-FDA3-B146-AA6C-F3C04E67C803}" type="slidenum">
              <a:rPr lang="en-US"/>
              <a:pPr defTabSz="514350"/>
              <a:t>26</a:t>
            </a:fld>
            <a:endParaRPr lang="en-US" dirty="0"/>
          </a:p>
        </p:txBody>
      </p:sp>
      <p:sp>
        <p:nvSpPr>
          <p:cNvPr id="7" name="Title 1">
            <a:extLst>
              <a:ext uri="{FF2B5EF4-FFF2-40B4-BE49-F238E27FC236}">
                <a16:creationId xmlns:a16="http://schemas.microsoft.com/office/drawing/2014/main" id="{28BA1509-AD0D-91B4-302A-24B7CEC7179A}"/>
              </a:ext>
            </a:extLst>
          </p:cNvPr>
          <p:cNvSpPr txBox="1">
            <a:spLocks/>
          </p:cNvSpPr>
          <p:nvPr/>
        </p:nvSpPr>
        <p:spPr>
          <a:xfrm>
            <a:off x="3548988" y="921949"/>
            <a:ext cx="4291278" cy="548640"/>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6000" b="1" i="0" kern="1200" baseline="0">
                <a:solidFill>
                  <a:srgbClr val="0A3161"/>
                </a:solidFill>
                <a:latin typeface="Arial" charset="0"/>
                <a:ea typeface="Arial" charset="0"/>
                <a:cs typeface="Arial" charset="0"/>
              </a:defRPr>
            </a:lvl1pPr>
          </a:lstStyle>
          <a:p>
            <a:r>
              <a:rPr lang="en-US" sz="2400" dirty="0"/>
              <a:t>Beware of ERC Schemes</a:t>
            </a:r>
          </a:p>
        </p:txBody>
      </p:sp>
      <p:pic>
        <p:nvPicPr>
          <p:cNvPr id="8" name="Picture 7">
            <a:extLst>
              <a:ext uri="{FF2B5EF4-FFF2-40B4-BE49-F238E27FC236}">
                <a16:creationId xmlns:a16="http://schemas.microsoft.com/office/drawing/2014/main" id="{058F2A93-ABB1-1E4A-4682-8B893B37E4B1}"/>
              </a:ext>
            </a:extLst>
          </p:cNvPr>
          <p:cNvPicPr>
            <a:picLocks noChangeAspect="1"/>
          </p:cNvPicPr>
          <p:nvPr/>
        </p:nvPicPr>
        <p:blipFill>
          <a:blip r:embed="rId3"/>
          <a:stretch>
            <a:fillRect/>
          </a:stretch>
        </p:blipFill>
        <p:spPr>
          <a:xfrm>
            <a:off x="1394632" y="1819507"/>
            <a:ext cx="6354737" cy="3566160"/>
          </a:xfrm>
          <a:prstGeom prst="rect">
            <a:avLst/>
          </a:prstGeom>
        </p:spPr>
      </p:pic>
    </p:spTree>
    <p:extLst>
      <p:ext uri="{BB962C8B-B14F-4D97-AF65-F5344CB8AC3E}">
        <p14:creationId xmlns:p14="http://schemas.microsoft.com/office/powerpoint/2010/main" val="1850343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E235-B5E9-40A4-1523-D75C23125F41}"/>
              </a:ext>
            </a:extLst>
          </p:cNvPr>
          <p:cNvSpPr>
            <a:spLocks noGrp="1"/>
          </p:cNvSpPr>
          <p:nvPr>
            <p:ph type="title"/>
          </p:nvPr>
        </p:nvSpPr>
        <p:spPr>
          <a:xfrm>
            <a:off x="248477" y="1023730"/>
            <a:ext cx="7916517" cy="1868558"/>
          </a:xfrm>
        </p:spPr>
        <p:txBody>
          <a:bodyPr/>
          <a:lstStyle/>
          <a:p>
            <a:pPr marL="457200" indent="-457200">
              <a:buFont typeface="Arial" panose="020B0604020202020204" pitchFamily="34" charset="0"/>
              <a:buChar char="•"/>
            </a:pPr>
            <a:r>
              <a:rPr lang="en-US" sz="3200" dirty="0">
                <a:solidFill>
                  <a:srgbClr val="002060"/>
                </a:solidFill>
                <a:latin typeface="Arial" panose="020B0604020202020204"/>
              </a:rPr>
              <a:t>Withdraw an Employee Retention Credit (ERC) claim</a:t>
            </a:r>
            <a:br>
              <a:rPr lang="en-US" sz="3200" dirty="0">
                <a:solidFill>
                  <a:srgbClr val="002060"/>
                </a:solidFill>
                <a:latin typeface="Arial" panose="020B0604020202020204"/>
              </a:rPr>
            </a:br>
            <a:r>
              <a:rPr lang="en-US" sz="3200" dirty="0">
                <a:solidFill>
                  <a:srgbClr val="002060"/>
                </a:solidFill>
                <a:latin typeface="Arial" panose="020B0604020202020204"/>
                <a:hlinkClick r:id="rId3"/>
              </a:rPr>
              <a:t>www.IRS.gov/withdrawmyerc</a:t>
            </a:r>
            <a:br>
              <a:rPr lang="en-US" sz="3200" dirty="0">
                <a:solidFill>
                  <a:srgbClr val="002060"/>
                </a:solidFill>
                <a:latin typeface="Arial" panose="020B0604020202020204"/>
              </a:rPr>
            </a:br>
            <a:endParaRPr lang="en-US" sz="3200" dirty="0"/>
          </a:p>
        </p:txBody>
      </p:sp>
      <p:sp>
        <p:nvSpPr>
          <p:cNvPr id="3" name="Text Placeholder 2">
            <a:extLst>
              <a:ext uri="{FF2B5EF4-FFF2-40B4-BE49-F238E27FC236}">
                <a16:creationId xmlns:a16="http://schemas.microsoft.com/office/drawing/2014/main" id="{F606727C-5320-0D4D-5807-EC1398DEECF4}"/>
              </a:ext>
            </a:extLst>
          </p:cNvPr>
          <p:cNvSpPr>
            <a:spLocks noGrp="1"/>
          </p:cNvSpPr>
          <p:nvPr>
            <p:ph type="body" idx="1"/>
          </p:nvPr>
        </p:nvSpPr>
        <p:spPr>
          <a:xfrm>
            <a:off x="248477" y="3001617"/>
            <a:ext cx="8229600" cy="1463040"/>
          </a:xfrm>
        </p:spPr>
        <p:txBody>
          <a:bodyPr/>
          <a:lstStyle/>
          <a:p>
            <a:pPr marL="457200" indent="-457200">
              <a:buFont typeface="Arial" panose="020B0604020202020204" pitchFamily="34" charset="0"/>
              <a:buChar char="•"/>
            </a:pPr>
            <a:r>
              <a:rPr lang="en-US" sz="3200" dirty="0">
                <a:solidFill>
                  <a:srgbClr val="002060"/>
                </a:solidFill>
                <a:latin typeface="Arial" panose="020B0604020202020204"/>
              </a:rPr>
              <a:t>ERC Voluntary Disclosure Program</a:t>
            </a:r>
          </a:p>
          <a:p>
            <a:pPr lvl="1"/>
            <a:r>
              <a:rPr lang="en-US" sz="3200" b="1" dirty="0">
                <a:hlinkClick r:id="rId4"/>
              </a:rPr>
              <a:t>Employee Retention Credit – Voluntary Disclosure Program | Internal Revenue Service (irs.gov)</a:t>
            </a:r>
            <a:endParaRPr lang="en-US" sz="3200" b="1" dirty="0">
              <a:solidFill>
                <a:srgbClr val="002060"/>
              </a:solidFill>
              <a:latin typeface="Arial" panose="020B0604020202020204"/>
            </a:endParaRPr>
          </a:p>
        </p:txBody>
      </p:sp>
      <p:sp>
        <p:nvSpPr>
          <p:cNvPr id="4" name="Footer Placeholder 3">
            <a:extLst>
              <a:ext uri="{FF2B5EF4-FFF2-40B4-BE49-F238E27FC236}">
                <a16:creationId xmlns:a16="http://schemas.microsoft.com/office/drawing/2014/main" id="{04776B69-3106-3AEE-C22C-316DB98D70D8}"/>
              </a:ext>
            </a:extLst>
          </p:cNvPr>
          <p:cNvSpPr>
            <a:spLocks noGrp="1"/>
          </p:cNvSpPr>
          <p:nvPr>
            <p:ph type="ftr" sz="quarter" idx="11"/>
          </p:nvPr>
        </p:nvSpPr>
        <p:spPr/>
        <p:txBody>
          <a:bodyPr/>
          <a:lstStyle/>
          <a:p>
            <a:r>
              <a:rPr lang="en-US"/>
              <a:t>Presentation Title | Office/BOD</a:t>
            </a:r>
          </a:p>
        </p:txBody>
      </p:sp>
      <p:sp>
        <p:nvSpPr>
          <p:cNvPr id="5" name="Slide Number Placeholder 4">
            <a:extLst>
              <a:ext uri="{FF2B5EF4-FFF2-40B4-BE49-F238E27FC236}">
                <a16:creationId xmlns:a16="http://schemas.microsoft.com/office/drawing/2014/main" id="{53F16B97-B53A-707C-0902-8A053A6A1795}"/>
              </a:ext>
            </a:extLst>
          </p:cNvPr>
          <p:cNvSpPr>
            <a:spLocks noGrp="1"/>
          </p:cNvSpPr>
          <p:nvPr>
            <p:ph type="sldNum" sz="quarter" idx="12"/>
          </p:nvPr>
        </p:nvSpPr>
        <p:spPr/>
        <p:txBody>
          <a:bodyPr/>
          <a:lstStyle/>
          <a:p>
            <a:fld id="{781057C3-FDA3-B146-AA6C-F3C04E67C803}" type="slidenum">
              <a:rPr lang="en-US" smtClean="0"/>
              <a:t>27</a:t>
            </a:fld>
            <a:endParaRPr lang="en-US"/>
          </a:p>
        </p:txBody>
      </p:sp>
      <p:sp>
        <p:nvSpPr>
          <p:cNvPr id="6" name="Date Placeholder 5">
            <a:extLst>
              <a:ext uri="{FF2B5EF4-FFF2-40B4-BE49-F238E27FC236}">
                <a16:creationId xmlns:a16="http://schemas.microsoft.com/office/drawing/2014/main" id="{A55E47E7-AC4F-E534-C216-B6C870B0CC08}"/>
              </a:ext>
            </a:extLst>
          </p:cNvPr>
          <p:cNvSpPr>
            <a:spLocks noGrp="1"/>
          </p:cNvSpPr>
          <p:nvPr>
            <p:ph type="dt" sz="half" idx="10"/>
          </p:nvPr>
        </p:nvSpPr>
        <p:spPr/>
        <p:txBody>
          <a:bodyPr/>
          <a:lstStyle/>
          <a:p>
            <a:r>
              <a:rPr lang="en-US"/>
              <a:t>Date</a:t>
            </a:r>
          </a:p>
        </p:txBody>
      </p:sp>
    </p:spTree>
    <p:extLst>
      <p:ext uri="{BB962C8B-B14F-4D97-AF65-F5344CB8AC3E}">
        <p14:creationId xmlns:p14="http://schemas.microsoft.com/office/powerpoint/2010/main" val="209585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2DE67-D4EB-4EB1-8EE8-802E5378DEF3}"/>
              </a:ext>
            </a:extLst>
          </p:cNvPr>
          <p:cNvSpPr>
            <a:spLocks noGrp="1"/>
          </p:cNvSpPr>
          <p:nvPr>
            <p:ph type="sldNum" sz="quarter" idx="12"/>
          </p:nvPr>
        </p:nvSpPr>
        <p:spPr/>
        <p:txBody>
          <a:bodyPr/>
          <a:lstStyle/>
          <a:p>
            <a:pPr defTabSz="514350"/>
            <a:fld id="{781057C3-FDA3-B146-AA6C-F3C04E67C803}" type="slidenum">
              <a:rPr lang="en-US"/>
              <a:pPr defTabSz="514350"/>
              <a:t>28</a:t>
            </a:fld>
            <a:endParaRPr lang="en-US" dirty="0"/>
          </a:p>
        </p:txBody>
      </p:sp>
      <p:sp>
        <p:nvSpPr>
          <p:cNvPr id="3" name="Title 1">
            <a:extLst>
              <a:ext uri="{FF2B5EF4-FFF2-40B4-BE49-F238E27FC236}">
                <a16:creationId xmlns:a16="http://schemas.microsoft.com/office/drawing/2014/main" id="{6D0F2543-D44E-3E94-2BAC-0451F4FFFF65}"/>
              </a:ext>
            </a:extLst>
          </p:cNvPr>
          <p:cNvSpPr txBox="1">
            <a:spLocks/>
          </p:cNvSpPr>
          <p:nvPr/>
        </p:nvSpPr>
        <p:spPr>
          <a:xfrm>
            <a:off x="1394817" y="1726657"/>
            <a:ext cx="6354366" cy="2252897"/>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6000" b="1" i="0" kern="1200" baseline="0">
                <a:solidFill>
                  <a:srgbClr val="0A3161"/>
                </a:solidFill>
                <a:latin typeface="Arial" charset="0"/>
                <a:ea typeface="Arial" charset="0"/>
                <a:cs typeface="Arial" charset="0"/>
              </a:defRPr>
            </a:lvl1pPr>
          </a:lstStyle>
          <a:p>
            <a:pPr algn="ctr"/>
            <a:r>
              <a:rPr lang="en-US" sz="3600" dirty="0">
                <a:solidFill>
                  <a:srgbClr val="002060"/>
                </a:solidFill>
                <a:latin typeface="Arial" panose="020B0604020202020204"/>
              </a:rPr>
              <a:t>Go to</a:t>
            </a:r>
            <a:br>
              <a:rPr lang="en-US" sz="3600" dirty="0">
                <a:solidFill>
                  <a:srgbClr val="002060"/>
                </a:solidFill>
                <a:latin typeface="Arial" panose="020B0604020202020204"/>
              </a:rPr>
            </a:br>
            <a:r>
              <a:rPr lang="en-US" sz="3600" dirty="0">
                <a:solidFill>
                  <a:srgbClr val="C00000"/>
                </a:solidFill>
                <a:latin typeface="Arial" panose="020B0604020202020204"/>
              </a:rPr>
              <a:t>www.IRS.gov/ERC</a:t>
            </a:r>
          </a:p>
          <a:p>
            <a:pPr algn="ctr"/>
            <a:r>
              <a:rPr lang="en-US" sz="3600" dirty="0">
                <a:solidFill>
                  <a:srgbClr val="002060"/>
                </a:solidFill>
                <a:latin typeface="Arial" panose="020B0604020202020204"/>
              </a:rPr>
              <a:t>for more information, FAQs,</a:t>
            </a:r>
            <a:br>
              <a:rPr lang="en-US" sz="3600" dirty="0">
                <a:solidFill>
                  <a:srgbClr val="002060"/>
                </a:solidFill>
                <a:latin typeface="Arial" panose="020B0604020202020204"/>
              </a:rPr>
            </a:br>
            <a:r>
              <a:rPr lang="en-US" sz="3600" dirty="0">
                <a:solidFill>
                  <a:srgbClr val="002060"/>
                </a:solidFill>
                <a:latin typeface="Arial" panose="020B0604020202020204"/>
              </a:rPr>
              <a:t>guidance &amp; resources</a:t>
            </a:r>
          </a:p>
        </p:txBody>
      </p:sp>
      <p:sp>
        <p:nvSpPr>
          <p:cNvPr id="7" name="Title 1">
            <a:extLst>
              <a:ext uri="{FF2B5EF4-FFF2-40B4-BE49-F238E27FC236}">
                <a16:creationId xmlns:a16="http://schemas.microsoft.com/office/drawing/2014/main" id="{E88D9D5F-C633-CBAB-114B-A3C36818F986}"/>
              </a:ext>
            </a:extLst>
          </p:cNvPr>
          <p:cNvSpPr txBox="1">
            <a:spLocks/>
          </p:cNvSpPr>
          <p:nvPr/>
        </p:nvSpPr>
        <p:spPr>
          <a:xfrm>
            <a:off x="3548988" y="203746"/>
            <a:ext cx="4291278" cy="483290"/>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6000" b="1" i="0" kern="1200" baseline="0">
                <a:solidFill>
                  <a:srgbClr val="0A3161"/>
                </a:solidFill>
                <a:latin typeface="Arial" charset="0"/>
                <a:ea typeface="Arial" charset="0"/>
                <a:cs typeface="Arial" charset="0"/>
              </a:defRPr>
            </a:lvl1pPr>
          </a:lstStyle>
          <a:p>
            <a:r>
              <a:rPr lang="en-US" sz="1950" dirty="0"/>
              <a:t>Communications &amp; Liaison</a:t>
            </a:r>
            <a:br>
              <a:rPr lang="en-US" sz="1950" dirty="0"/>
            </a:br>
            <a:r>
              <a:rPr lang="en-US" sz="2400" dirty="0"/>
              <a:t>Stakeholder Liaison</a:t>
            </a:r>
          </a:p>
        </p:txBody>
      </p:sp>
    </p:spTree>
    <p:extLst>
      <p:ext uri="{BB962C8B-B14F-4D97-AF65-F5344CB8AC3E}">
        <p14:creationId xmlns:p14="http://schemas.microsoft.com/office/powerpoint/2010/main" val="1148287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9F7A4738-905D-4856-854E-74AC9FEDF1DE}"/>
              </a:ext>
            </a:extLst>
          </p:cNvPr>
          <p:cNvSpPr>
            <a:spLocks noGrp="1" noChangeArrowheads="1"/>
          </p:cNvSpPr>
          <p:nvPr>
            <p:ph idx="1"/>
          </p:nvPr>
        </p:nvSpPr>
        <p:spPr>
          <a:xfrm>
            <a:off x="1017587" y="1773238"/>
            <a:ext cx="7469187" cy="4490402"/>
          </a:xfrm>
        </p:spPr>
        <p:txBody>
          <a:bodyPr/>
          <a:lstStyle/>
          <a:p>
            <a:pPr eaLnBrk="1" hangingPunct="1"/>
            <a:endParaRPr lang="en-US" altLang="en-US" sz="4000" dirty="0">
              <a:latin typeface="Arial" panose="020B0604020202020204" pitchFamily="34" charset="0"/>
              <a:cs typeface="Arial" panose="020B0604020202020204" pitchFamily="34" charset="0"/>
            </a:endParaRP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1800" dirty="0">
                <a:solidFill>
                  <a:schemeClr val="tx2"/>
                </a:solidFill>
                <a:latin typeface="Arial" panose="020B0604020202020204" pitchFamily="34" charset="0"/>
                <a:cs typeface="Arial" panose="020B0604020202020204" pitchFamily="34" charset="0"/>
              </a:rPr>
              <a:t>	        </a:t>
            </a:r>
          </a:p>
          <a:p>
            <a:pPr eaLnBrk="1" hangingPunct="1"/>
            <a:endParaRPr lang="en-US" altLang="en-US" sz="1800" dirty="0">
              <a:solidFill>
                <a:schemeClr val="tx2"/>
              </a:solidFill>
              <a:latin typeface="Arial" panose="020B0604020202020204" pitchFamily="34" charset="0"/>
              <a:cs typeface="Arial" panose="020B0604020202020204" pitchFamily="34" charset="0"/>
            </a:endParaRPr>
          </a:p>
          <a:p>
            <a:pPr eaLnBrk="1" hangingPunct="1"/>
            <a:endParaRPr lang="en-US" altLang="en-US" sz="1800" dirty="0">
              <a:solidFill>
                <a:schemeClr val="tx2"/>
              </a:solidFill>
              <a:latin typeface="Arial" panose="020B0604020202020204" pitchFamily="34" charset="0"/>
              <a:cs typeface="Arial" panose="020B0604020202020204" pitchFamily="34" charset="0"/>
            </a:endParaRPr>
          </a:p>
          <a:p>
            <a:pPr eaLnBrk="1" hangingPunct="1"/>
            <a:endParaRPr lang="en-US" altLang="en-US" sz="1800" dirty="0">
              <a:solidFill>
                <a:schemeClr val="tx2"/>
              </a:solidFill>
              <a:latin typeface="Arial" panose="020B0604020202020204" pitchFamily="34" charset="0"/>
              <a:cs typeface="Arial" panose="020B0604020202020204" pitchFamily="34" charset="0"/>
            </a:endParaRPr>
          </a:p>
        </p:txBody>
      </p:sp>
      <p:sp>
        <p:nvSpPr>
          <p:cNvPr id="60419" name="Footer Placeholder 3">
            <a:extLst>
              <a:ext uri="{FF2B5EF4-FFF2-40B4-BE49-F238E27FC236}">
                <a16:creationId xmlns:a16="http://schemas.microsoft.com/office/drawing/2014/main" id="{3EA47B95-7F62-4657-9D02-4988646575E0}"/>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sz="3600">
                <a:solidFill>
                  <a:schemeClr val="tx1"/>
                </a:solidFill>
                <a:latin typeface="Arial" panose="020B0604020202020204" pitchFamily="34" charset="0"/>
              </a:defRPr>
            </a:lvl1pPr>
            <a:lvl2pPr marL="742950" indent="-285750" defTabSz="685800">
              <a:defRPr sz="3600">
                <a:solidFill>
                  <a:schemeClr val="tx1"/>
                </a:solidFill>
                <a:latin typeface="Arial" panose="020B0604020202020204" pitchFamily="34" charset="0"/>
              </a:defRPr>
            </a:lvl2pPr>
            <a:lvl3pPr marL="1143000" indent="-228600" defTabSz="685800">
              <a:defRPr sz="3600">
                <a:solidFill>
                  <a:schemeClr val="tx1"/>
                </a:solidFill>
                <a:latin typeface="Arial" panose="020B0604020202020204" pitchFamily="34" charset="0"/>
              </a:defRPr>
            </a:lvl3pPr>
            <a:lvl4pPr marL="1600200" indent="-228600" defTabSz="685800">
              <a:defRPr sz="3600">
                <a:solidFill>
                  <a:schemeClr val="tx1"/>
                </a:solidFill>
                <a:latin typeface="Arial" panose="020B0604020202020204" pitchFamily="34" charset="0"/>
              </a:defRPr>
            </a:lvl4pPr>
            <a:lvl5pPr marL="2057400" indent="-228600" defTabSz="685800">
              <a:defRPr sz="3600">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1400">
                <a:solidFill>
                  <a:srgbClr val="0A3161"/>
                </a:solidFill>
                <a:cs typeface="Arial" panose="020B0604020202020204" pitchFamily="34" charset="0"/>
              </a:rPr>
              <a:t>Lisa.A.Novack@irs.gov</a:t>
            </a:r>
          </a:p>
        </p:txBody>
      </p:sp>
      <p:sp>
        <p:nvSpPr>
          <p:cNvPr id="2" name="TextBox 1">
            <a:extLst>
              <a:ext uri="{FF2B5EF4-FFF2-40B4-BE49-F238E27FC236}">
                <a16:creationId xmlns:a16="http://schemas.microsoft.com/office/drawing/2014/main" id="{3413BC09-FEE5-41F5-A195-7ECA01CA894A}"/>
              </a:ext>
            </a:extLst>
          </p:cNvPr>
          <p:cNvSpPr txBox="1"/>
          <p:nvPr/>
        </p:nvSpPr>
        <p:spPr>
          <a:xfrm>
            <a:off x="3424517" y="229235"/>
            <a:ext cx="4759512" cy="707886"/>
          </a:xfrm>
          <a:prstGeom prst="rect">
            <a:avLst/>
          </a:prstGeom>
          <a:noFill/>
        </p:spPr>
        <p:txBody>
          <a:bodyPr wrap="square" rtlCol="0">
            <a:spAutoFit/>
          </a:bodyPr>
          <a:lstStyle/>
          <a:p>
            <a:pPr eaLnBrk="1" hangingPunct="1"/>
            <a:r>
              <a:rPr lang="en-US" altLang="en-US" sz="4000" b="1" dirty="0">
                <a:solidFill>
                  <a:srgbClr val="002060"/>
                </a:solidFill>
                <a:latin typeface="Arial" panose="020B0604020202020204" pitchFamily="34" charset="0"/>
                <a:cs typeface="Arial" panose="020B0604020202020204" pitchFamily="34" charset="0"/>
              </a:rPr>
              <a:t>QUESTIONS</a:t>
            </a:r>
          </a:p>
        </p:txBody>
      </p:sp>
      <p:sp>
        <p:nvSpPr>
          <p:cNvPr id="3" name="Rectangle 2">
            <a:extLst>
              <a:ext uri="{FF2B5EF4-FFF2-40B4-BE49-F238E27FC236}">
                <a16:creationId xmlns:a16="http://schemas.microsoft.com/office/drawing/2014/main" id="{28A28DCB-64F5-4DE5-B7C1-8C64B8059009}"/>
              </a:ext>
            </a:extLst>
          </p:cNvPr>
          <p:cNvSpPr/>
          <p:nvPr/>
        </p:nvSpPr>
        <p:spPr>
          <a:xfrm>
            <a:off x="1950494" y="2676202"/>
            <a:ext cx="4705135" cy="1107996"/>
          </a:xfrm>
          <a:prstGeom prst="rect">
            <a:avLst/>
          </a:prstGeom>
          <a:noFill/>
        </p:spPr>
        <p:txBody>
          <a:bodyPr wrap="none" lIns="91440" tIns="45720" rIns="91440" bIns="45720">
            <a:spAutoFit/>
          </a:bodyPr>
          <a:lstStyle/>
          <a:p>
            <a:pPr algn="ctr"/>
            <a:r>
              <a:rPr lang="en-US" sz="6600" b="1" cap="none" spc="0" dirty="0">
                <a:ln w="12700">
                  <a:solidFill>
                    <a:srgbClr val="00206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16288E11-E10F-4508-A6CD-1FB10D599B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FDC4A748-A40E-4885-A36C-142E0C8C672E}" type="slidenum">
              <a:rPr lang="en-US" altLang="en-US" sz="1400" smtClean="0"/>
              <a:pPr>
                <a:spcBef>
                  <a:spcPct val="0"/>
                </a:spcBef>
                <a:buClrTx/>
                <a:buSzTx/>
                <a:buFontTx/>
                <a:buNone/>
              </a:pPr>
              <a:t>3</a:t>
            </a:fld>
            <a:endParaRPr lang="en-US" altLang="en-US" sz="1400"/>
          </a:p>
        </p:txBody>
      </p:sp>
      <p:sp>
        <p:nvSpPr>
          <p:cNvPr id="14339" name="Rectangle 2">
            <a:extLst>
              <a:ext uri="{FF2B5EF4-FFF2-40B4-BE49-F238E27FC236}">
                <a16:creationId xmlns:a16="http://schemas.microsoft.com/office/drawing/2014/main" id="{87B471E7-C35C-4F18-B8CB-AE75196618B9}"/>
              </a:ext>
            </a:extLst>
          </p:cNvPr>
          <p:cNvSpPr>
            <a:spLocks noGrp="1" noChangeArrowheads="1"/>
          </p:cNvSpPr>
          <p:nvPr>
            <p:ph type="title"/>
          </p:nvPr>
        </p:nvSpPr>
        <p:spPr/>
        <p:txBody>
          <a:bodyPr/>
          <a:lstStyle/>
          <a:p>
            <a:pPr eaLnBrk="1" hangingPunct="1"/>
            <a:r>
              <a:rPr lang="en-US" altLang="en-US" sz="3200" dirty="0"/>
              <a:t>Recordkeeping</a:t>
            </a:r>
          </a:p>
        </p:txBody>
      </p:sp>
      <p:sp>
        <p:nvSpPr>
          <p:cNvPr id="14340" name="Rectangle 3">
            <a:extLst>
              <a:ext uri="{FF2B5EF4-FFF2-40B4-BE49-F238E27FC236}">
                <a16:creationId xmlns:a16="http://schemas.microsoft.com/office/drawing/2014/main" id="{6B95CAB8-56F8-45CE-B1D6-53947AF9A60C}"/>
              </a:ext>
            </a:extLst>
          </p:cNvPr>
          <p:cNvSpPr>
            <a:spLocks noGrp="1" noChangeArrowheads="1"/>
          </p:cNvSpPr>
          <p:nvPr>
            <p:ph type="body" idx="1"/>
          </p:nvPr>
        </p:nvSpPr>
        <p:spPr>
          <a:xfrm>
            <a:off x="457200" y="1600200"/>
            <a:ext cx="8229600" cy="4846320"/>
          </a:xfrm>
        </p:spPr>
        <p:txBody>
          <a:bodyPr/>
          <a:lstStyle/>
          <a:p>
            <a:pPr eaLnBrk="1" hangingPunct="1"/>
            <a:r>
              <a:rPr lang="en-US" altLang="en-US" sz="2800" dirty="0">
                <a:solidFill>
                  <a:srgbClr val="002060"/>
                </a:solidFill>
              </a:rPr>
              <a:t>Maintain records needed to figure your income.</a:t>
            </a:r>
          </a:p>
          <a:p>
            <a:pPr eaLnBrk="1" hangingPunct="1"/>
            <a:r>
              <a:rPr lang="en-US" altLang="en-US" sz="2800" dirty="0">
                <a:solidFill>
                  <a:srgbClr val="002060"/>
                </a:solidFill>
              </a:rPr>
              <a:t>Keep records needed to figure your deductions:</a:t>
            </a:r>
          </a:p>
          <a:p>
            <a:pPr marL="342900" lvl="1" indent="-342900" eaLnBrk="1" hangingPunct="1">
              <a:buFont typeface="Arial" panose="020B0604020202020204" pitchFamily="34" charset="0"/>
              <a:buChar char="•"/>
            </a:pPr>
            <a:r>
              <a:rPr lang="en-US" altLang="en-US" sz="2800" dirty="0"/>
              <a:t>Cancelled checks</a:t>
            </a:r>
          </a:p>
          <a:p>
            <a:pPr marL="342900" lvl="1" indent="-342900" eaLnBrk="1" hangingPunct="1">
              <a:buFont typeface="Arial" panose="020B0604020202020204" pitchFamily="34" charset="0"/>
              <a:buChar char="•"/>
            </a:pPr>
            <a:r>
              <a:rPr lang="en-US" altLang="en-US" sz="2800" dirty="0"/>
              <a:t>Receipts</a:t>
            </a:r>
          </a:p>
          <a:p>
            <a:pPr marL="342900" lvl="1" indent="-342900" eaLnBrk="1" hangingPunct="1">
              <a:buFont typeface="Arial" panose="020B0604020202020204" pitchFamily="34" charset="0"/>
              <a:buChar char="•"/>
            </a:pPr>
            <a:r>
              <a:rPr lang="en-US" altLang="en-US" sz="2800" dirty="0"/>
              <a:t>Other evidence</a:t>
            </a:r>
          </a:p>
          <a:p>
            <a:pPr eaLnBrk="1" hangingPunct="1"/>
            <a:r>
              <a:rPr lang="en-US" altLang="en-US" sz="2800" dirty="0">
                <a:solidFill>
                  <a:srgbClr val="002060"/>
                </a:solidFill>
              </a:rPr>
              <a:t>Retain records for as long as you may need them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07276ECC-7488-4E49-94CD-79841576610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41BD3284-0A66-49E4-94D4-EF44005644EE}" type="slidenum">
              <a:rPr lang="en-US" altLang="en-US" sz="1400" smtClean="0"/>
              <a:pPr>
                <a:spcBef>
                  <a:spcPct val="0"/>
                </a:spcBef>
                <a:buClrTx/>
                <a:buSzTx/>
                <a:buFontTx/>
                <a:buNone/>
              </a:pPr>
              <a:t>4</a:t>
            </a:fld>
            <a:endParaRPr lang="en-US" altLang="en-US" sz="1400"/>
          </a:p>
        </p:txBody>
      </p:sp>
      <p:sp>
        <p:nvSpPr>
          <p:cNvPr id="16387" name="Rectangle 2">
            <a:extLst>
              <a:ext uri="{FF2B5EF4-FFF2-40B4-BE49-F238E27FC236}">
                <a16:creationId xmlns:a16="http://schemas.microsoft.com/office/drawing/2014/main" id="{7DDC8B68-ADCF-48F0-8DF7-9FA28CCDE8D6}"/>
              </a:ext>
            </a:extLst>
          </p:cNvPr>
          <p:cNvSpPr>
            <a:spLocks noGrp="1" noChangeArrowheads="1"/>
          </p:cNvSpPr>
          <p:nvPr>
            <p:ph type="title"/>
          </p:nvPr>
        </p:nvSpPr>
        <p:spPr>
          <a:xfrm>
            <a:off x="3352800" y="233082"/>
            <a:ext cx="5334000" cy="580734"/>
          </a:xfrm>
        </p:spPr>
        <p:txBody>
          <a:bodyPr/>
          <a:lstStyle/>
          <a:p>
            <a:pPr eaLnBrk="1" hangingPunct="1"/>
            <a:r>
              <a:rPr lang="en-US" altLang="en-US" dirty="0"/>
              <a:t> </a:t>
            </a:r>
            <a:r>
              <a:rPr lang="en-US" altLang="en-US" sz="3200" dirty="0"/>
              <a:t>Report all Taxable Income</a:t>
            </a:r>
          </a:p>
        </p:txBody>
      </p:sp>
      <p:sp>
        <p:nvSpPr>
          <p:cNvPr id="16388" name="Rectangle 3">
            <a:extLst>
              <a:ext uri="{FF2B5EF4-FFF2-40B4-BE49-F238E27FC236}">
                <a16:creationId xmlns:a16="http://schemas.microsoft.com/office/drawing/2014/main" id="{43E49E24-FB82-427C-AF0B-4014E17B6762}"/>
              </a:ext>
            </a:extLst>
          </p:cNvPr>
          <p:cNvSpPr>
            <a:spLocks noGrp="1" noChangeArrowheads="1"/>
          </p:cNvSpPr>
          <p:nvPr>
            <p:ph type="body" idx="1"/>
          </p:nvPr>
        </p:nvSpPr>
        <p:spPr>
          <a:xfrm>
            <a:off x="457200" y="1600200"/>
            <a:ext cx="8229600" cy="4846320"/>
          </a:xfrm>
        </p:spPr>
        <p:txBody>
          <a:bodyPr/>
          <a:lstStyle/>
          <a:p>
            <a:pPr eaLnBrk="1" hangingPunct="1"/>
            <a:r>
              <a:rPr lang="en-US" altLang="en-US" sz="2800" dirty="0">
                <a:solidFill>
                  <a:srgbClr val="002060"/>
                </a:solidFill>
              </a:rPr>
              <a:t>Report all taxable income on your return</a:t>
            </a:r>
          </a:p>
          <a:p>
            <a:pPr eaLnBrk="1" hangingPunct="1"/>
            <a:r>
              <a:rPr lang="en-US" altLang="en-US" sz="2800" dirty="0">
                <a:solidFill>
                  <a:srgbClr val="002060"/>
                </a:solidFill>
              </a:rPr>
              <a:t>Most income is taxable unless it is specifically exempted by law. </a:t>
            </a:r>
          </a:p>
          <a:p>
            <a:pPr eaLnBrk="1" hangingPunct="1"/>
            <a:r>
              <a:rPr lang="en-US" altLang="en-US" sz="2800" dirty="0">
                <a:solidFill>
                  <a:srgbClr val="002060"/>
                </a:solidFill>
              </a:rPr>
              <a:t>You can receive income in the form of</a:t>
            </a:r>
          </a:p>
          <a:p>
            <a:pPr marL="342900" lvl="1" indent="-342900" eaLnBrk="1" hangingPunct="1">
              <a:buFont typeface="Arial" panose="020B0604020202020204" pitchFamily="34" charset="0"/>
              <a:buChar char="•"/>
            </a:pPr>
            <a:r>
              <a:rPr lang="en-US" altLang="en-US" sz="2800" dirty="0"/>
              <a:t>Cash</a:t>
            </a:r>
          </a:p>
          <a:p>
            <a:pPr marL="342900" lvl="1" indent="-342900" eaLnBrk="1" hangingPunct="1">
              <a:buFont typeface="Arial" panose="020B0604020202020204" pitchFamily="34" charset="0"/>
              <a:buChar char="•"/>
            </a:pPr>
            <a:r>
              <a:rPr lang="en-US" altLang="en-US" sz="2800" dirty="0"/>
              <a:t>Check</a:t>
            </a:r>
          </a:p>
          <a:p>
            <a:pPr marL="342900" lvl="1" indent="-342900" eaLnBrk="1" hangingPunct="1">
              <a:buFont typeface="Arial" panose="020B0604020202020204" pitchFamily="34" charset="0"/>
              <a:buChar char="•"/>
            </a:pPr>
            <a:r>
              <a:rPr lang="en-US" altLang="en-US" sz="2800" dirty="0"/>
              <a:t>Credit Card</a:t>
            </a:r>
          </a:p>
          <a:p>
            <a:pPr marL="342900" lvl="1" indent="-342900" eaLnBrk="1" hangingPunct="1">
              <a:buFont typeface="Arial" panose="020B0604020202020204" pitchFamily="34" charset="0"/>
              <a:buChar char="•"/>
            </a:pPr>
            <a:r>
              <a:rPr lang="en-US" altLang="en-US" sz="2800" dirty="0"/>
              <a:t>Non-cash exchanges such as bartering</a:t>
            </a:r>
          </a:p>
          <a:p>
            <a:pPr eaLnBrk="1" hangingPunct="1">
              <a:buFontTx/>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A3726B7-220D-4D40-8B8F-A212C8C2121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DB818DCE-D00B-4FF8-8BBC-0B2BBDB809FC}" type="slidenum">
              <a:rPr lang="en-US" altLang="en-US" sz="1400" smtClean="0"/>
              <a:pPr>
                <a:spcBef>
                  <a:spcPct val="0"/>
                </a:spcBef>
                <a:buClrTx/>
                <a:buSzTx/>
                <a:buFontTx/>
                <a:buNone/>
              </a:pPr>
              <a:t>5</a:t>
            </a:fld>
            <a:endParaRPr lang="en-US" altLang="en-US" sz="1400"/>
          </a:p>
        </p:txBody>
      </p:sp>
      <p:sp>
        <p:nvSpPr>
          <p:cNvPr id="18435" name="Rectangle 2">
            <a:extLst>
              <a:ext uri="{FF2B5EF4-FFF2-40B4-BE49-F238E27FC236}">
                <a16:creationId xmlns:a16="http://schemas.microsoft.com/office/drawing/2014/main" id="{FC047985-8C05-4695-944B-E7115D03B271}"/>
              </a:ext>
            </a:extLst>
          </p:cNvPr>
          <p:cNvSpPr>
            <a:spLocks noGrp="1" noChangeArrowheads="1"/>
          </p:cNvSpPr>
          <p:nvPr>
            <p:ph type="title"/>
          </p:nvPr>
        </p:nvSpPr>
        <p:spPr/>
        <p:txBody>
          <a:bodyPr/>
          <a:lstStyle/>
          <a:p>
            <a:pPr eaLnBrk="1" hangingPunct="1"/>
            <a:r>
              <a:rPr lang="en-US" altLang="en-US" sz="3200"/>
              <a:t>Keep Business Expenses Separate</a:t>
            </a:r>
          </a:p>
        </p:txBody>
      </p:sp>
      <p:sp>
        <p:nvSpPr>
          <p:cNvPr id="18436" name="Rectangle 3">
            <a:extLst>
              <a:ext uri="{FF2B5EF4-FFF2-40B4-BE49-F238E27FC236}">
                <a16:creationId xmlns:a16="http://schemas.microsoft.com/office/drawing/2014/main" id="{3C238AE8-DCF0-415B-80A9-2DC4187EBA85}"/>
              </a:ext>
            </a:extLst>
          </p:cNvPr>
          <p:cNvSpPr>
            <a:spLocks noGrp="1" noChangeArrowheads="1"/>
          </p:cNvSpPr>
          <p:nvPr>
            <p:ph type="body" idx="1"/>
          </p:nvPr>
        </p:nvSpPr>
        <p:spPr>
          <a:xfrm>
            <a:off x="457200" y="1587649"/>
            <a:ext cx="8229600" cy="4846320"/>
          </a:xfrm>
        </p:spPr>
        <p:txBody>
          <a:bodyPr/>
          <a:lstStyle/>
          <a:p>
            <a:pPr eaLnBrk="1" hangingPunct="1"/>
            <a:r>
              <a:rPr lang="en-US" altLang="en-US" sz="2800" dirty="0">
                <a:solidFill>
                  <a:srgbClr val="002060"/>
                </a:solidFill>
              </a:rPr>
              <a:t>Avoid claiming personal expenses as business expenses – always keep these separate.</a:t>
            </a:r>
          </a:p>
          <a:p>
            <a:pPr eaLnBrk="1" hangingPunct="1">
              <a:buFontTx/>
              <a:buNone/>
            </a:pPr>
            <a:endParaRPr lang="en-US" altLang="en-US" sz="2800" dirty="0">
              <a:solidFill>
                <a:srgbClr val="002060"/>
              </a:solidFill>
            </a:endParaRPr>
          </a:p>
          <a:p>
            <a:pPr eaLnBrk="1" hangingPunct="1"/>
            <a:r>
              <a:rPr lang="en-US" altLang="en-US" sz="2800" dirty="0">
                <a:solidFill>
                  <a:srgbClr val="002060"/>
                </a:solidFill>
              </a:rPr>
              <a:t>Three top expenses reviewed by IRS</a:t>
            </a:r>
          </a:p>
          <a:p>
            <a:pPr marL="342900" lvl="1" indent="-342900" eaLnBrk="1" hangingPunct="1">
              <a:buFont typeface="Arial" panose="020B0604020202020204" pitchFamily="34" charset="0"/>
              <a:buChar char="•"/>
            </a:pPr>
            <a:r>
              <a:rPr lang="en-US" altLang="en-US" sz="2800" dirty="0"/>
              <a:t>Home Office Deduction</a:t>
            </a:r>
          </a:p>
          <a:p>
            <a:pPr marL="342900" lvl="1" indent="-342900" eaLnBrk="1" hangingPunct="1">
              <a:buFont typeface="Arial" panose="020B0604020202020204" pitchFamily="34" charset="0"/>
              <a:buChar char="•"/>
            </a:pPr>
            <a:r>
              <a:rPr lang="en-US" altLang="en-US" sz="2800" dirty="0"/>
              <a:t>Auto Expenses</a:t>
            </a:r>
          </a:p>
          <a:p>
            <a:pPr marL="342900" lvl="1" indent="-342900" eaLnBrk="1" hangingPunct="1">
              <a:buFont typeface="Arial" panose="020B0604020202020204" pitchFamily="34" charset="0"/>
              <a:buChar char="•"/>
            </a:pPr>
            <a:r>
              <a:rPr lang="en-US" altLang="en-US" sz="2800" dirty="0"/>
              <a:t>Travel and Entertainment Expenses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6576FB1C-501F-4705-8F10-D4A8846BA1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6784305A-D424-4CF2-BD3C-86F8446386BE}" type="slidenum">
              <a:rPr lang="en-US" altLang="en-US" sz="1400" smtClean="0"/>
              <a:pPr>
                <a:spcBef>
                  <a:spcPct val="0"/>
                </a:spcBef>
                <a:buClrTx/>
                <a:buSzTx/>
                <a:buFontTx/>
                <a:buNone/>
              </a:pPr>
              <a:t>6</a:t>
            </a:fld>
            <a:endParaRPr lang="en-US" altLang="en-US" sz="1400"/>
          </a:p>
        </p:txBody>
      </p:sp>
      <p:sp>
        <p:nvSpPr>
          <p:cNvPr id="20483" name="Rectangle 2">
            <a:extLst>
              <a:ext uri="{FF2B5EF4-FFF2-40B4-BE49-F238E27FC236}">
                <a16:creationId xmlns:a16="http://schemas.microsoft.com/office/drawing/2014/main" id="{53533432-3C7C-4383-899F-1730D73B526D}"/>
              </a:ext>
            </a:extLst>
          </p:cNvPr>
          <p:cNvSpPr>
            <a:spLocks noGrp="1" noChangeArrowheads="1"/>
          </p:cNvSpPr>
          <p:nvPr>
            <p:ph type="title"/>
          </p:nvPr>
        </p:nvSpPr>
        <p:spPr/>
        <p:txBody>
          <a:bodyPr/>
          <a:lstStyle/>
          <a:p>
            <a:pPr eaLnBrk="1" hangingPunct="1"/>
            <a:r>
              <a:rPr lang="en-US" altLang="en-US" b="0" dirty="0"/>
              <a:t> </a:t>
            </a:r>
            <a:r>
              <a:rPr lang="en-US" altLang="en-US" sz="3200" dirty="0"/>
              <a:t>Review Return for Accuracy</a:t>
            </a:r>
          </a:p>
        </p:txBody>
      </p:sp>
      <p:sp>
        <p:nvSpPr>
          <p:cNvPr id="20484" name="Rectangle 3">
            <a:extLst>
              <a:ext uri="{FF2B5EF4-FFF2-40B4-BE49-F238E27FC236}">
                <a16:creationId xmlns:a16="http://schemas.microsoft.com/office/drawing/2014/main" id="{BBADF5D0-7E40-4743-97CF-EE6BBBC3E220}"/>
              </a:ext>
            </a:extLst>
          </p:cNvPr>
          <p:cNvSpPr>
            <a:spLocks noGrp="1" noChangeArrowheads="1"/>
          </p:cNvSpPr>
          <p:nvPr>
            <p:ph type="body" idx="1"/>
          </p:nvPr>
        </p:nvSpPr>
        <p:spPr>
          <a:xfrm>
            <a:off x="457200" y="1417320"/>
            <a:ext cx="8229600" cy="4846320"/>
          </a:xfrm>
        </p:spPr>
        <p:txBody>
          <a:bodyPr/>
          <a:lstStyle/>
          <a:p>
            <a:pPr eaLnBrk="1" hangingPunct="1"/>
            <a:r>
              <a:rPr lang="en-US" altLang="en-US" sz="2800" dirty="0">
                <a:solidFill>
                  <a:srgbClr val="002060"/>
                </a:solidFill>
              </a:rPr>
              <a:t>Double-checking each line</a:t>
            </a:r>
          </a:p>
          <a:p>
            <a:pPr eaLnBrk="1" hangingPunct="1"/>
            <a:r>
              <a:rPr lang="en-US" altLang="en-US" sz="2800" dirty="0">
                <a:solidFill>
                  <a:srgbClr val="002060"/>
                </a:solidFill>
              </a:rPr>
              <a:t>Watch for common mistakes</a:t>
            </a:r>
          </a:p>
          <a:p>
            <a:pPr marL="342900" lvl="1" indent="-342900" eaLnBrk="1" hangingPunct="1">
              <a:buFont typeface="Arial" panose="020B0604020202020204" pitchFamily="34" charset="0"/>
              <a:buChar char="•"/>
            </a:pPr>
            <a:r>
              <a:rPr lang="en-US" altLang="en-US" sz="2800" dirty="0"/>
              <a:t>Incorrect/missing SSN(s)</a:t>
            </a:r>
          </a:p>
          <a:p>
            <a:pPr marL="342900" lvl="1" indent="-342900" eaLnBrk="1" hangingPunct="1">
              <a:buFont typeface="Arial" panose="020B0604020202020204" pitchFamily="34" charset="0"/>
              <a:buChar char="•"/>
            </a:pPr>
            <a:r>
              <a:rPr lang="en-US" altLang="en-US" sz="2800" dirty="0"/>
              <a:t>Incorrect tax</a:t>
            </a:r>
          </a:p>
          <a:p>
            <a:pPr marL="342900" lvl="1" indent="-342900" eaLnBrk="1" hangingPunct="1">
              <a:buFont typeface="Arial" panose="020B0604020202020204" pitchFamily="34" charset="0"/>
              <a:buChar char="•"/>
            </a:pPr>
            <a:r>
              <a:rPr lang="en-US" altLang="en-US" sz="2800" dirty="0"/>
              <a:t>Computation errors</a:t>
            </a:r>
          </a:p>
          <a:p>
            <a:pPr marL="342900" lvl="1" indent="-342900" eaLnBrk="1" hangingPunct="1">
              <a:buFont typeface="Arial" panose="020B0604020202020204" pitchFamily="34" charset="0"/>
              <a:buChar char="•"/>
            </a:pPr>
            <a:r>
              <a:rPr lang="en-US" altLang="en-US" sz="2800" dirty="0"/>
              <a:t>Withholding/tax payments on wrong line</a:t>
            </a:r>
          </a:p>
          <a:p>
            <a:pPr eaLnBrk="1" hangingPunct="1"/>
            <a:endParaRPr lang="en-US" altLang="en-US" sz="2800" dirty="0"/>
          </a:p>
          <a:p>
            <a:pPr eaLnBrk="1" hangingPunct="1"/>
            <a:r>
              <a:rPr lang="en-US" altLang="en-US" sz="2800" b="0" dirty="0"/>
              <a:t>*Mistakes can delay processing</a:t>
            </a:r>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1566B4DB-4F80-4C86-831D-00978221C7A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6DB8856C-50CE-4613-BC51-2340DED07331}" type="slidenum">
              <a:rPr lang="en-US" altLang="en-US" sz="1400" smtClean="0"/>
              <a:pPr>
                <a:spcBef>
                  <a:spcPct val="0"/>
                </a:spcBef>
                <a:buClrTx/>
                <a:buSzTx/>
                <a:buFontTx/>
                <a:buNone/>
              </a:pPr>
              <a:t>7</a:t>
            </a:fld>
            <a:endParaRPr lang="en-US" altLang="en-US" sz="1400"/>
          </a:p>
        </p:txBody>
      </p:sp>
      <p:sp>
        <p:nvSpPr>
          <p:cNvPr id="22531" name="Rectangle 2">
            <a:extLst>
              <a:ext uri="{FF2B5EF4-FFF2-40B4-BE49-F238E27FC236}">
                <a16:creationId xmlns:a16="http://schemas.microsoft.com/office/drawing/2014/main" id="{E79F6FD6-B1BC-4EAC-AD7D-7FE1A00D49BA}"/>
              </a:ext>
            </a:extLst>
          </p:cNvPr>
          <p:cNvSpPr>
            <a:spLocks noGrp="1" noChangeArrowheads="1"/>
          </p:cNvSpPr>
          <p:nvPr>
            <p:ph type="title"/>
          </p:nvPr>
        </p:nvSpPr>
        <p:spPr/>
        <p:txBody>
          <a:bodyPr/>
          <a:lstStyle/>
          <a:p>
            <a:pPr eaLnBrk="1" hangingPunct="1"/>
            <a:r>
              <a:rPr lang="en-US" altLang="en-US" sz="3200" dirty="0"/>
              <a:t>  Consider E-file Options</a:t>
            </a:r>
          </a:p>
        </p:txBody>
      </p:sp>
      <p:sp>
        <p:nvSpPr>
          <p:cNvPr id="22532" name="Rectangle 3">
            <a:extLst>
              <a:ext uri="{FF2B5EF4-FFF2-40B4-BE49-F238E27FC236}">
                <a16:creationId xmlns:a16="http://schemas.microsoft.com/office/drawing/2014/main" id="{DBA02C80-B19B-4977-BBF8-D54877129957}"/>
              </a:ext>
            </a:extLst>
          </p:cNvPr>
          <p:cNvSpPr>
            <a:spLocks noGrp="1" noChangeArrowheads="1"/>
          </p:cNvSpPr>
          <p:nvPr>
            <p:ph type="body" idx="1"/>
          </p:nvPr>
        </p:nvSpPr>
        <p:spPr>
          <a:xfrm>
            <a:off x="457200" y="1685364"/>
            <a:ext cx="8229600" cy="4349675"/>
          </a:xfrm>
        </p:spPr>
        <p:txBody>
          <a:bodyPr/>
          <a:lstStyle/>
          <a:p>
            <a:pPr eaLnBrk="1" hangingPunct="1"/>
            <a:r>
              <a:rPr lang="en-US" altLang="en-US" sz="2800" dirty="0">
                <a:solidFill>
                  <a:srgbClr val="002060"/>
                </a:solidFill>
              </a:rPr>
              <a:t>Choose IRS e-file</a:t>
            </a:r>
          </a:p>
          <a:p>
            <a:pPr eaLnBrk="1" hangingPunct="1"/>
            <a:endParaRPr lang="en-US" altLang="en-US" sz="2800" dirty="0">
              <a:solidFill>
                <a:srgbClr val="002060"/>
              </a:solidFill>
            </a:endParaRPr>
          </a:p>
          <a:p>
            <a:pPr eaLnBrk="1" hangingPunct="1"/>
            <a:r>
              <a:rPr lang="en-US" altLang="en-US" sz="2800" dirty="0">
                <a:solidFill>
                  <a:srgbClr val="002060"/>
                </a:solidFill>
              </a:rPr>
              <a:t>Direct deposit</a:t>
            </a:r>
          </a:p>
          <a:p>
            <a:pPr eaLnBrk="1" hangingPunct="1"/>
            <a:endParaRPr lang="en-US" altLang="en-US" sz="2800" dirty="0">
              <a:solidFill>
                <a:srgbClr val="002060"/>
              </a:solidFill>
            </a:endParaRPr>
          </a:p>
          <a:p>
            <a:pPr eaLnBrk="1" hangingPunct="1"/>
            <a:r>
              <a:rPr lang="en-US" altLang="en-US" sz="2800" dirty="0">
                <a:solidFill>
                  <a:srgbClr val="002060"/>
                </a:solidFill>
              </a:rPr>
              <a:t>Electronic payment options</a:t>
            </a:r>
          </a:p>
          <a:p>
            <a:pPr eaLnBrk="1" hangingPunct="1"/>
            <a:endParaRPr lang="en-US" altLang="en-US" sz="2800" dirty="0">
              <a:solidFill>
                <a:srgbClr val="002060"/>
              </a:solidFill>
            </a:endParaRPr>
          </a:p>
          <a:p>
            <a:pPr eaLnBrk="1" hangingPunct="1"/>
            <a:r>
              <a:rPr lang="en-US" altLang="en-US" sz="2800" dirty="0">
                <a:solidFill>
                  <a:srgbClr val="002060"/>
                </a:solidFill>
              </a:rPr>
              <a:t>Preparer should offer e-file</a:t>
            </a:r>
          </a:p>
          <a:p>
            <a:pPr eaLnBrk="1" hangingPunct="1"/>
            <a:endParaRPr lang="en-US" altLang="en-US" sz="2400" dirty="0"/>
          </a:p>
          <a:p>
            <a:pPr eaLnBrk="1" hangingPunct="1">
              <a:buFontTx/>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D64B4FE9-C57D-4520-8169-18D791041AA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16B72B53-A0D8-4860-8A66-CA89ABEA9B17}" type="slidenum">
              <a:rPr lang="en-US" altLang="en-US" sz="1400" smtClean="0"/>
              <a:pPr>
                <a:spcBef>
                  <a:spcPct val="0"/>
                </a:spcBef>
                <a:buClrTx/>
                <a:buSzTx/>
                <a:buFontTx/>
                <a:buNone/>
              </a:pPr>
              <a:t>8</a:t>
            </a:fld>
            <a:endParaRPr lang="en-US" altLang="en-US" sz="1400"/>
          </a:p>
        </p:txBody>
      </p:sp>
      <p:sp>
        <p:nvSpPr>
          <p:cNvPr id="24579" name="Rectangle 2">
            <a:extLst>
              <a:ext uri="{FF2B5EF4-FFF2-40B4-BE49-F238E27FC236}">
                <a16:creationId xmlns:a16="http://schemas.microsoft.com/office/drawing/2014/main" id="{7B09FCE6-379C-4983-9477-1828429B10B4}"/>
              </a:ext>
            </a:extLst>
          </p:cNvPr>
          <p:cNvSpPr>
            <a:spLocks noGrp="1" noChangeArrowheads="1"/>
          </p:cNvSpPr>
          <p:nvPr>
            <p:ph type="title"/>
          </p:nvPr>
        </p:nvSpPr>
        <p:spPr/>
        <p:txBody>
          <a:bodyPr/>
          <a:lstStyle/>
          <a:p>
            <a:pPr eaLnBrk="1" hangingPunct="1"/>
            <a:r>
              <a:rPr lang="en-US" altLang="en-US" sz="3200" dirty="0"/>
              <a:t>Don’t Fall Prey to Tax Scams</a:t>
            </a:r>
          </a:p>
        </p:txBody>
      </p:sp>
      <p:sp>
        <p:nvSpPr>
          <p:cNvPr id="24580" name="Rectangle 3">
            <a:extLst>
              <a:ext uri="{FF2B5EF4-FFF2-40B4-BE49-F238E27FC236}">
                <a16:creationId xmlns:a16="http://schemas.microsoft.com/office/drawing/2014/main" id="{FD3BAA2F-FD0F-47D4-B5E9-AB02EDF71063}"/>
              </a:ext>
            </a:extLst>
          </p:cNvPr>
          <p:cNvSpPr>
            <a:spLocks noGrp="1" noChangeArrowheads="1"/>
          </p:cNvSpPr>
          <p:nvPr>
            <p:ph type="body" idx="1"/>
          </p:nvPr>
        </p:nvSpPr>
        <p:spPr>
          <a:xfrm>
            <a:off x="457200" y="1266372"/>
            <a:ext cx="8229600" cy="5363027"/>
          </a:xfrm>
        </p:spPr>
        <p:txBody>
          <a:bodyPr/>
          <a:lstStyle/>
          <a:p>
            <a:pPr eaLnBrk="1" hangingPunct="1"/>
            <a:r>
              <a:rPr lang="en-US" altLang="en-US" sz="2800" dirty="0">
                <a:solidFill>
                  <a:srgbClr val="002060"/>
                </a:solidFill>
              </a:rPr>
              <a:t>Tax scams / “sounds too good to be true”</a:t>
            </a:r>
          </a:p>
          <a:p>
            <a:pPr eaLnBrk="1" hangingPunct="1"/>
            <a:r>
              <a:rPr lang="en-US" altLang="en-US" sz="2800" dirty="0">
                <a:solidFill>
                  <a:srgbClr val="002060"/>
                </a:solidFill>
              </a:rPr>
              <a:t>Abusive tax schemes evade taxes</a:t>
            </a:r>
          </a:p>
          <a:p>
            <a:pPr marL="457200" lvl="1" indent="-457200" eaLnBrk="1" hangingPunct="1">
              <a:buFont typeface="Arial" panose="020B0604020202020204" pitchFamily="34" charset="0"/>
              <a:buChar char="•"/>
            </a:pPr>
            <a:r>
              <a:rPr lang="en-US" altLang="en-US" sz="2800" dirty="0">
                <a:solidFill>
                  <a:srgbClr val="002060"/>
                </a:solidFill>
              </a:rPr>
              <a:t>False deductions</a:t>
            </a:r>
          </a:p>
          <a:p>
            <a:pPr marL="457200" lvl="1" indent="-457200" eaLnBrk="1" hangingPunct="1">
              <a:buFont typeface="Arial" panose="020B0604020202020204" pitchFamily="34" charset="0"/>
              <a:buChar char="•"/>
            </a:pPr>
            <a:r>
              <a:rPr lang="en-US" altLang="en-US" sz="2800" dirty="0">
                <a:solidFill>
                  <a:srgbClr val="002060"/>
                </a:solidFill>
              </a:rPr>
              <a:t>Improper use of trusts</a:t>
            </a:r>
          </a:p>
          <a:p>
            <a:pPr eaLnBrk="1" hangingPunct="1"/>
            <a:r>
              <a:rPr lang="en-US" altLang="en-US" sz="2800" dirty="0">
                <a:solidFill>
                  <a:srgbClr val="002060"/>
                </a:solidFill>
              </a:rPr>
              <a:t>“Dirty Dozen” news release</a:t>
            </a:r>
          </a:p>
          <a:p>
            <a:pPr eaLnBrk="1" hangingPunct="1"/>
            <a:r>
              <a:rPr lang="en-US" altLang="en-US" sz="2800" dirty="0">
                <a:solidFill>
                  <a:srgbClr val="002060"/>
                </a:solidFill>
              </a:rPr>
              <a:t>Tax Scams/Consumer Alerts page on IRS.gov</a:t>
            </a:r>
          </a:p>
          <a:p>
            <a:pPr algn="l"/>
            <a:r>
              <a:rPr lang="en-US" sz="2800" dirty="0">
                <a:solidFill>
                  <a:srgbClr val="002060"/>
                </a:solidFill>
              </a:rPr>
              <a:t>Check out the “Business” section on IRS’s Identity Theft Central at IRS.gov/</a:t>
            </a:r>
            <a:r>
              <a:rPr lang="en-US" sz="2800" dirty="0" err="1">
                <a:solidFill>
                  <a:srgbClr val="002060"/>
                </a:solidFill>
              </a:rPr>
              <a:t>IdentityTheft</a:t>
            </a:r>
            <a:r>
              <a:rPr lang="en-US" sz="2800" dirty="0">
                <a:solidFill>
                  <a:srgbClr val="002060"/>
                </a:solidFill>
              </a:rPr>
              <a:t>.</a:t>
            </a:r>
            <a:endParaRPr lang="en-US" altLang="en-US" sz="2800" dirty="0">
              <a:solidFill>
                <a:srgbClr val="002060"/>
              </a:solidFill>
            </a:endParaRPr>
          </a:p>
          <a:p>
            <a:r>
              <a:rPr lang="en-US" sz="2400" b="1" dirty="0">
                <a:hlinkClick r:id="rId3" tooltip="How to know it’s really the IRS calling or knocking on your door"/>
              </a:rPr>
              <a:t>How to know it’s really the IRS calling or knocking on your door</a:t>
            </a:r>
            <a:endParaRPr lang="en-US" sz="2400" b="1" dirty="0"/>
          </a:p>
          <a:p>
            <a:pPr eaLnBrk="1" hangingPunct="1"/>
            <a:endParaRPr lang="en-US" altLang="en-US" sz="2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A4F659BE-D65F-4A33-B089-0010A176FB15}"/>
              </a:ext>
            </a:extLst>
          </p:cNvPr>
          <p:cNvSpPr>
            <a:spLocks noGrp="1"/>
          </p:cNvSpPr>
          <p:nvPr>
            <p:ph type="sldNum" sz="quarter" idx="12"/>
          </p:nvPr>
        </p:nvSpPr>
        <p:spPr>
          <a:xfrm>
            <a:off x="6659563" y="62245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Font typeface="Wingdings" panose="05000000000000000000" pitchFamily="2" charset="2"/>
              <a:buChar char="s"/>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spcBef>
                <a:spcPct val="0"/>
              </a:spcBef>
              <a:buClrTx/>
              <a:buSzTx/>
              <a:buFontTx/>
              <a:buNone/>
            </a:pPr>
            <a:fld id="{C820F005-CBF1-4FF2-A956-898F83D00156}" type="slidenum">
              <a:rPr lang="en-US" altLang="en-US" sz="1400" smtClean="0"/>
              <a:pPr>
                <a:spcBef>
                  <a:spcPct val="0"/>
                </a:spcBef>
                <a:buClrTx/>
                <a:buSzTx/>
                <a:buFontTx/>
                <a:buNone/>
              </a:pPr>
              <a:t>9</a:t>
            </a:fld>
            <a:endParaRPr lang="en-US" altLang="en-US" sz="1400"/>
          </a:p>
        </p:txBody>
      </p:sp>
      <p:sp>
        <p:nvSpPr>
          <p:cNvPr id="26627" name="Rectangle 2">
            <a:extLst>
              <a:ext uri="{FF2B5EF4-FFF2-40B4-BE49-F238E27FC236}">
                <a16:creationId xmlns:a16="http://schemas.microsoft.com/office/drawing/2014/main" id="{1ACBC2B2-4ECC-43E3-843A-E3793DDF033C}"/>
              </a:ext>
            </a:extLst>
          </p:cNvPr>
          <p:cNvSpPr>
            <a:spLocks noGrp="1" noChangeArrowheads="1"/>
          </p:cNvSpPr>
          <p:nvPr>
            <p:ph type="title"/>
          </p:nvPr>
        </p:nvSpPr>
        <p:spPr/>
        <p:txBody>
          <a:bodyPr/>
          <a:lstStyle/>
          <a:p>
            <a:pPr eaLnBrk="1" hangingPunct="1"/>
            <a:r>
              <a:rPr lang="en-US" altLang="en-US" sz="3200" dirty="0"/>
              <a:t>Carefully Choose your </a:t>
            </a:r>
            <a:br>
              <a:rPr lang="en-US" altLang="en-US" sz="3200" dirty="0"/>
            </a:br>
            <a:r>
              <a:rPr lang="en-US" altLang="en-US" sz="3200" dirty="0"/>
              <a:t>Tax Return Preparer</a:t>
            </a:r>
          </a:p>
        </p:txBody>
      </p:sp>
      <p:sp>
        <p:nvSpPr>
          <p:cNvPr id="21508" name="Rectangle 3">
            <a:extLst>
              <a:ext uri="{FF2B5EF4-FFF2-40B4-BE49-F238E27FC236}">
                <a16:creationId xmlns:a16="http://schemas.microsoft.com/office/drawing/2014/main" id="{E0F739A2-4470-48CC-BA76-5D1E04B733F3}"/>
              </a:ext>
            </a:extLst>
          </p:cNvPr>
          <p:cNvSpPr>
            <a:spLocks noGrp="1" noChangeArrowheads="1"/>
          </p:cNvSpPr>
          <p:nvPr>
            <p:ph type="body" idx="1"/>
          </p:nvPr>
        </p:nvSpPr>
        <p:spPr>
          <a:xfrm>
            <a:off x="971550" y="1353852"/>
            <a:ext cx="7561263" cy="4400550"/>
          </a:xfrm>
        </p:spPr>
        <p:txBody>
          <a:bodyPr/>
          <a:lstStyle/>
          <a:p>
            <a:pPr marL="0" indent="0" eaLnBrk="1" hangingPunct="1">
              <a:lnSpc>
                <a:spcPct val="150000"/>
              </a:lnSpc>
              <a:buFontTx/>
              <a:buNone/>
              <a:defRPr/>
            </a:pPr>
            <a:r>
              <a:rPr lang="en-US" altLang="en-US" sz="2800" dirty="0">
                <a:solidFill>
                  <a:srgbClr val="002060"/>
                </a:solidFill>
              </a:rPr>
              <a:t>Be aware of return preparer fraud</a:t>
            </a:r>
          </a:p>
          <a:p>
            <a:pPr eaLnBrk="1" hangingPunct="1">
              <a:lnSpc>
                <a:spcPct val="150000"/>
              </a:lnSpc>
              <a:defRPr/>
            </a:pPr>
            <a:r>
              <a:rPr lang="en-US" altLang="en-US" sz="2800" dirty="0">
                <a:solidFill>
                  <a:srgbClr val="002060"/>
                </a:solidFill>
              </a:rPr>
              <a:t>60% of taxpayers seek professional help</a:t>
            </a:r>
          </a:p>
          <a:p>
            <a:pPr lvl="1" eaLnBrk="1" hangingPunct="1">
              <a:lnSpc>
                <a:spcPct val="150000"/>
              </a:lnSpc>
              <a:defRPr/>
            </a:pPr>
            <a:r>
              <a:rPr lang="en-US" altLang="en-US" sz="2800" dirty="0">
                <a:solidFill>
                  <a:srgbClr val="002060"/>
                </a:solidFill>
              </a:rPr>
              <a:t>Most preparers are honest</a:t>
            </a:r>
          </a:p>
          <a:p>
            <a:pPr lvl="1" eaLnBrk="1" hangingPunct="1">
              <a:lnSpc>
                <a:spcPct val="150000"/>
              </a:lnSpc>
              <a:defRPr/>
            </a:pPr>
            <a:r>
              <a:rPr lang="en-US" altLang="en-US" sz="2800" dirty="0">
                <a:solidFill>
                  <a:srgbClr val="002060"/>
                </a:solidFill>
              </a:rPr>
              <a:t>Some prey on unsuspecting taxpayers</a:t>
            </a:r>
          </a:p>
          <a:p>
            <a:pPr eaLnBrk="1" hangingPunct="1">
              <a:lnSpc>
                <a:spcPct val="150000"/>
              </a:lnSpc>
              <a:defRPr/>
            </a:pPr>
            <a:r>
              <a:rPr lang="en-US" altLang="en-US" sz="2800" dirty="0">
                <a:solidFill>
                  <a:srgbClr val="002060"/>
                </a:solidFill>
              </a:rPr>
              <a:t>*You are legally responsible for your return</a:t>
            </a:r>
          </a:p>
          <a:p>
            <a:pPr marL="0" indent="0" eaLnBrk="1" hangingPunct="1">
              <a:buFontTx/>
              <a:buNone/>
              <a:defRPr/>
            </a:pPr>
            <a:endParaRPr lang="en-US" altLang="en-US" dirty="0">
              <a:solidFill>
                <a:srgbClr val="009BDE"/>
              </a:solidFill>
              <a:hlinkClick r:id="rId3">
                <a:extLst>
                  <a:ext uri="{A12FA001-AC4F-418D-AE19-62706E023703}">
                    <ahyp:hlinkClr xmlns:ahyp="http://schemas.microsoft.com/office/drawing/2018/hyperlinkcolor" val="tx"/>
                  </a:ext>
                </a:extLst>
              </a:hlinkClick>
            </a:endParaRPr>
          </a:p>
          <a:p>
            <a:pPr marL="0" indent="0" eaLnBrk="1" hangingPunct="1">
              <a:buFontTx/>
              <a:buNone/>
              <a:defRPr/>
            </a:pPr>
            <a:r>
              <a:rPr lang="en-US" altLang="en-US" sz="2400" dirty="0">
                <a:solidFill>
                  <a:srgbClr val="0079AD"/>
                </a:solidFill>
                <a:hlinkClick r:id="rId3">
                  <a:extLst>
                    <a:ext uri="{A12FA001-AC4F-418D-AE19-62706E023703}">
                      <ahyp:hlinkClr xmlns:ahyp="http://schemas.microsoft.com/office/drawing/2018/hyperlinkcolor" val="tx"/>
                    </a:ext>
                  </a:extLst>
                </a:hlinkClick>
              </a:rPr>
              <a:t>IRS.gov/</a:t>
            </a:r>
            <a:r>
              <a:rPr lang="en-US" altLang="en-US" sz="2400" dirty="0" err="1">
                <a:solidFill>
                  <a:srgbClr val="0079AD"/>
                </a:solidFill>
                <a:hlinkClick r:id="rId3">
                  <a:extLst>
                    <a:ext uri="{A12FA001-AC4F-418D-AE19-62706E023703}">
                      <ahyp:hlinkClr xmlns:ahyp="http://schemas.microsoft.com/office/drawing/2018/hyperlinkcolor" val="tx"/>
                    </a:ext>
                  </a:extLst>
                </a:hlinkClick>
              </a:rPr>
              <a:t>chooseataxpro</a:t>
            </a:r>
            <a:r>
              <a:rPr lang="en-US" altLang="en-US" dirty="0">
                <a:solidFill>
                  <a:srgbClr val="0079AD"/>
                </a:solidFill>
              </a:rPr>
              <a:t>	</a:t>
            </a:r>
          </a:p>
        </p:txBody>
      </p:sp>
    </p:spTree>
  </p:cSld>
  <p:clrMapOvr>
    <a:masterClrMapping/>
  </p:clrMapOvr>
</p:sld>
</file>

<file path=ppt/theme/theme1.xml><?xml version="1.0" encoding="utf-8"?>
<a:theme xmlns:a="http://schemas.openxmlformats.org/drawingml/2006/main" name="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3F33F98E-1DEE-584B-84D3-CAD163B98296}" vid="{977791FA-8BD3-CA4C-9BA5-1AEA084111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00AC03D0505438778F339AD84E525" ma:contentTypeVersion="12" ma:contentTypeDescription="Create a new document." ma:contentTypeScope="" ma:versionID="dbafea304c22cddebb4ade1e42774c48">
  <xsd:schema xmlns:xsd="http://www.w3.org/2001/XMLSchema" xmlns:xs="http://www.w3.org/2001/XMLSchema" xmlns:p="http://schemas.microsoft.com/office/2006/metadata/properties" xmlns:ns3="eb8dcce4-8835-4b91-ae93-6545f0c5e012" xmlns:ns4="bd2f492a-3089-42b2-967a-7bcf9f094946" targetNamespace="http://schemas.microsoft.com/office/2006/metadata/properties" ma:root="true" ma:fieldsID="b92b436667f6df83d7856bcb3d1a7dde" ns3:_="" ns4:_="">
    <xsd:import namespace="eb8dcce4-8835-4b91-ae93-6545f0c5e012"/>
    <xsd:import namespace="bd2f492a-3089-42b2-967a-7bcf9f09494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cce4-8835-4b91-ae93-6545f0c5e0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f492a-3089-42b2-967a-7bcf9f0949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D976E8-70E0-45F3-800F-F1BEADD7BD08}">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schemas.microsoft.com/office/2006/documentManagement/types"/>
    <ds:schemaRef ds:uri="eb8dcce4-8835-4b91-ae93-6545f0c5e012"/>
    <ds:schemaRef ds:uri="http://www.w3.org/XML/1998/namespace"/>
    <ds:schemaRef ds:uri="bd2f492a-3089-42b2-967a-7bcf9f094946"/>
    <ds:schemaRef ds:uri="http://purl.org/dc/terms/"/>
  </ds:schemaRefs>
</ds:datastoreItem>
</file>

<file path=customXml/itemProps2.xml><?xml version="1.0" encoding="utf-8"?>
<ds:datastoreItem xmlns:ds="http://schemas.openxmlformats.org/officeDocument/2006/customXml" ds:itemID="{4AB5A18B-32C1-4BA1-9731-431897591C76}">
  <ds:schemaRefs>
    <ds:schemaRef ds:uri="http://schemas.microsoft.com/sharepoint/v3/contenttype/forms"/>
  </ds:schemaRefs>
</ds:datastoreItem>
</file>

<file path=customXml/itemProps3.xml><?xml version="1.0" encoding="utf-8"?>
<ds:datastoreItem xmlns:ds="http://schemas.openxmlformats.org/officeDocument/2006/customXml" ds:itemID="{A6CC0129-A9AB-4B9A-A08B-9A406E7C5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8dcce4-8835-4b91-ae93-6545f0c5e012"/>
    <ds:schemaRef ds:uri="bd2f492a-3089-42b2-967a-7bcf9f094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pp11</Template>
  <TotalTime>6982</TotalTime>
  <Words>6739</Words>
  <Application>Microsoft Office PowerPoint</Application>
  <PresentationFormat>On-screen Show (4:3)</PresentationFormat>
  <Paragraphs>538</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Calibri</vt:lpstr>
      <vt:lpstr>HelveticaNeueLT Std</vt:lpstr>
      <vt:lpstr>HelveticaNeueLT Std Med</vt:lpstr>
      <vt:lpstr>Source Sans Pro</vt:lpstr>
      <vt:lpstr>Symbol</vt:lpstr>
      <vt:lpstr>Times New Roman</vt:lpstr>
      <vt:lpstr>Wingdings</vt:lpstr>
      <vt:lpstr>DS17-003_PPT Temp_Classic_032519Final</vt:lpstr>
      <vt:lpstr> Avoiding the Top Tax Mistakes that Small Businesses Make </vt:lpstr>
      <vt:lpstr>Agenda</vt:lpstr>
      <vt:lpstr>Recordkeeping</vt:lpstr>
      <vt:lpstr> Report all Taxable Income</vt:lpstr>
      <vt:lpstr>Keep Business Expenses Separate</vt:lpstr>
      <vt:lpstr> Review Return for Accuracy</vt:lpstr>
      <vt:lpstr>  Consider E-file Options</vt:lpstr>
      <vt:lpstr>Don’t Fall Prey to Tax Scams</vt:lpstr>
      <vt:lpstr>Carefully Choose your  Tax Return Preparer</vt:lpstr>
      <vt:lpstr>Tools &amp; Resources</vt:lpstr>
      <vt:lpstr>Resources</vt:lpstr>
      <vt:lpstr>Worker Classification: Employee or Independent Contractor?</vt:lpstr>
      <vt:lpstr>PowerPoint Presentation</vt:lpstr>
      <vt:lpstr>Employee vs. Independent Contractor</vt:lpstr>
      <vt:lpstr>PowerPoint Presentation</vt:lpstr>
      <vt:lpstr>Individual Online Account</vt:lpstr>
      <vt:lpstr>IRS Business Tax Account</vt:lpstr>
      <vt:lpstr>Communications &amp; Liaison  STAKEHOLDER LIAISON </vt:lpstr>
      <vt:lpstr>Communications &amp; Liaison  STAKEHOLDER LIAISON </vt:lpstr>
      <vt:lpstr>PowerPoint Presentation</vt:lpstr>
      <vt:lpstr> </vt:lpstr>
      <vt:lpstr>Who could receive a Form 1099-K</vt:lpstr>
      <vt:lpstr>Friends and Family Transactions</vt:lpstr>
      <vt:lpstr>IRS.gov Resources </vt:lpstr>
      <vt:lpstr> Employee Retention Credit </vt:lpstr>
      <vt:lpstr>PowerPoint Presentation</vt:lpstr>
      <vt:lpstr>Withdraw an Employee Retention Credit (ERC) claim www.IRS.gov/withdrawmyerc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IRS Presentation Title Up to Two Lines 1</dc:title>
  <dc:creator>Albano Emily V</dc:creator>
  <cp:keywords>PPT, PowerPoint, Standard, Classic, Blue</cp:keywords>
  <cp:lastModifiedBy>Novack Lisa A</cp:lastModifiedBy>
  <cp:revision>66</cp:revision>
  <cp:lastPrinted>2020-03-11T16:45:21Z</cp:lastPrinted>
  <dcterms:created xsi:type="dcterms:W3CDTF">2022-05-05T17:44:47Z</dcterms:created>
  <dcterms:modified xsi:type="dcterms:W3CDTF">2024-01-31T22:34:36Z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0x01010068900AC03D0505438778F339AD84E525</vt:lpwstr>
  </property>
</Properties>
</file>