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51710c900_5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2" name="Google Shape;62;g1251710c90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251710c900_5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70c4faba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70c4faba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70c4faba6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g3070c4faba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070c4faba6_0_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78e85920a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e78e85920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d108e1fef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11d108e1fe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1d108e1fef_0_7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70c4faba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70c4faba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70c4faba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70c4faba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70c4faba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70c4faba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70c4faba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70c4faba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2138d4cc2_0_8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122138d4cc2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22138d4cc2_0_8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51710c900_5_6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1251710c900_5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251710c900_5_6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51710c900_5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251710c900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251710c900_5_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2138d4cc2_0_9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122138d4cc2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22138d4cc2_0_96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70c4faba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70c4faba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2138d4cc2_0_8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g122138d4cc2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122138d4cc2_0_85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70c4faba6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3070c4faba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070c4faba6_0_1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70c4faba6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3070c4faba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070c4faba6_0_1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70c4faba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70c4faba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70c4faba6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3070c4faba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070c4faba6_0_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70c4faba6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g3070c4faba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070c4faba6_0_7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78e85920a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2e78e8592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e78e85920a_0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●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○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○"/>
              <a:defRPr sz="14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7200" y="914400"/>
            <a:ext cx="8229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990600" y="4914900"/>
            <a:ext cx="240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678237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858000" y="49149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PTo9e3ILmms?si=TQV-Mc4eBQmwD5lV" TargetMode="External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workinggenius.com" TargetMode="External"/><Relationship Id="rId4" Type="http://schemas.openxmlformats.org/officeDocument/2006/relationships/hyperlink" Target="https://www.workinggenius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81000" y="2155825"/>
            <a:ext cx="82221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Arial"/>
              <a:buNone/>
            </a:pPr>
            <a:r>
              <a:rPr lang="en" sz="3400">
                <a:solidFill>
                  <a:srgbClr val="993300"/>
                </a:solidFill>
              </a:rPr>
              <a:t>Creating and Leading Productive Teams</a:t>
            </a:r>
            <a:endParaRPr sz="4600">
              <a:solidFill>
                <a:srgbClr val="993300"/>
              </a:solidFill>
            </a:endParaRP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81000" y="685800"/>
            <a:ext cx="53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i="1" lang="en" sz="2400">
                <a:solidFill>
                  <a:srgbClr val="002664"/>
                </a:solidFill>
              </a:rPr>
              <a:t>“Creating Highly Productive teams are so rare… Align the people to the work is what’s missing”</a:t>
            </a:r>
            <a:endParaRPr i="1"/>
          </a:p>
        </p:txBody>
      </p:sp>
      <p:sp>
        <p:nvSpPr>
          <p:cNvPr id="67" name="Google Shape;67;p15"/>
          <p:cNvSpPr txBox="1"/>
          <p:nvPr/>
        </p:nvSpPr>
        <p:spPr>
          <a:xfrm>
            <a:off x="3214475" y="2832326"/>
            <a:ext cx="228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2664"/>
                </a:solidFill>
                <a:latin typeface="Arial"/>
                <a:ea typeface="Arial"/>
                <a:cs typeface="Arial"/>
                <a:sym typeface="Arial"/>
              </a:rPr>
              <a:t>Donna Hover-Ojeda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2664"/>
                </a:solidFill>
              </a:rPr>
              <a:t>Chief Strategist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3533250"/>
            <a:ext cx="1939725" cy="14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150" y="3617426"/>
            <a:ext cx="2022275" cy="14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9262"/>
            <a:ext cx="9144001" cy="434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Two in Each Category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990600" y="1200150"/>
            <a:ext cx="8001000" cy="2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Passion - Energizes us, </a:t>
            </a:r>
            <a:r>
              <a:rPr lang="en" sz="2000">
                <a:solidFill>
                  <a:schemeClr val="dk1"/>
                </a:solidFill>
              </a:rPr>
              <a:t>doesn't</a:t>
            </a:r>
            <a:r>
              <a:rPr lang="en" sz="2000">
                <a:solidFill>
                  <a:schemeClr val="dk1"/>
                </a:solidFill>
              </a:rPr>
              <a:t> feel like work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2.   </a:t>
            </a:r>
            <a:r>
              <a:rPr lang="en" sz="2000">
                <a:solidFill>
                  <a:schemeClr val="dk1"/>
                </a:solidFill>
              </a:rPr>
              <a:t>Competencies</a:t>
            </a:r>
            <a:r>
              <a:rPr lang="en" sz="2000">
                <a:solidFill>
                  <a:schemeClr val="dk1"/>
                </a:solidFill>
              </a:rPr>
              <a:t> -  can do time to time but not long term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3.   Frustrations - work that must be done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7350" y="1089375"/>
            <a:ext cx="5829300" cy="41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Effective Teams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To Overcome Team Dysfunctions</a:t>
            </a:r>
            <a:endParaRPr b="1"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5600" lvl="0" marL="787400" marR="190500" rtl="0" algn="l">
              <a:spcBef>
                <a:spcPts val="90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Roboto"/>
              <a:buChar char="●"/>
            </a:pPr>
            <a:r>
              <a:rPr lang="en" sz="1500">
                <a:solidFill>
                  <a:srgbClr val="263860"/>
                </a:solidFill>
                <a:latin typeface="Montserrat"/>
                <a:ea typeface="Montserrat"/>
                <a:cs typeface="Montserrat"/>
                <a:sym typeface="Montserrat"/>
              </a:rPr>
              <a:t>Before you reach out to others, first identify, “What does the work require?” so that you can clarify which stage of work is needed.</a:t>
            </a:r>
            <a:endParaRPr sz="3600"/>
          </a:p>
        </p:txBody>
      </p:sp>
      <p:sp>
        <p:nvSpPr>
          <p:cNvPr id="170" name="Google Shape;170;p27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2049400" y="2738125"/>
            <a:ext cx="5400675" cy="1260200"/>
          </a:xfrm>
          <a:prstGeom prst="flowChartPunchedTap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2725675" y="3060425"/>
            <a:ext cx="548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</a:rPr>
              <a:t>HOW DO PEOPLE FIT</a:t>
            </a:r>
            <a:endParaRPr b="1"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Stages of Work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775" y="954775"/>
            <a:ext cx="7562850" cy="38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22860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300"/>
              <a:t>TEAM MAP</a:t>
            </a:r>
            <a:endParaRPr sz="3300"/>
          </a:p>
        </p:txBody>
      </p:sp>
      <p:sp>
        <p:nvSpPr>
          <p:cNvPr id="193" name="Google Shape;193;p30"/>
          <p:cNvSpPr/>
          <p:nvPr/>
        </p:nvSpPr>
        <p:spPr>
          <a:xfrm>
            <a:off x="2925700" y="1907900"/>
            <a:ext cx="3190875" cy="1695450"/>
          </a:xfrm>
          <a:prstGeom prst="flowChartPunchedTap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3505200" y="2478575"/>
            <a:ext cx="548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</a:rPr>
              <a:t>TEAM MAP</a:t>
            </a:r>
            <a:endParaRPr b="1"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725" y="-317450"/>
            <a:ext cx="5893950" cy="5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ACTION ITEMS: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Learn your WIDGET combination 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www.workinggenius.com</a:t>
            </a:r>
            <a:endParaRPr sz="2100">
              <a:solidFill>
                <a:schemeClr val="dk1"/>
              </a:solidFill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What part of the work flow brings you JOY, Competent, and frustration? </a:t>
            </a:r>
            <a:endParaRPr sz="2100">
              <a:solidFill>
                <a:schemeClr val="dk1"/>
              </a:solidFill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</a:rPr>
              <a:t>Have your team take the assessment to create a map for your team.</a:t>
            </a:r>
            <a:endParaRPr sz="2100"/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Understanding yourself and your team members </a:t>
            </a:r>
            <a:r>
              <a:rPr lang="en" sz="2100" u="sng">
                <a:solidFill>
                  <a:schemeClr val="hlink"/>
                </a:solidFill>
                <a:hlinkClick r:id="rId4"/>
              </a:rPr>
              <a:t>“6 Types of Working Genius”</a:t>
            </a:r>
            <a:endParaRPr sz="2100"/>
          </a:p>
        </p:txBody>
      </p:sp>
      <p:sp>
        <p:nvSpPr>
          <p:cNvPr id="209" name="Google Shape;209;p32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/>
        </p:nvSpPr>
        <p:spPr>
          <a:xfrm>
            <a:off x="60198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1752600" y="1714500"/>
            <a:ext cx="6248400" cy="156990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i="1" lang="en" sz="3200">
                <a:solidFill>
                  <a:srgbClr val="002664"/>
                </a:solidFill>
              </a:rPr>
              <a:t>"If everyone is moving forward together, then success takes care of itself." — Henry Ford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52400" y="171450"/>
            <a:ext cx="88392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b="0" i="0" lang="en" sz="27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Our Agenda Today</a:t>
            </a:r>
            <a:endParaRPr sz="2700">
              <a:solidFill>
                <a:srgbClr val="993300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Teams and Mind Set Change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High Performing Teams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Building Productive Teams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Activities of Work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Categories of Work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Stages of Work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Action you can Take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733800" y="474345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096000" y="474345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551400" y="-1315825"/>
            <a:ext cx="73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98250" y="12263"/>
            <a:ext cx="8826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b="0" i="0" lang="en" sz="27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5789725" y="4686300"/>
            <a:ext cx="3125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</a:t>
            </a:r>
            <a:r>
              <a:rPr lang="en" sz="800">
                <a:solidFill>
                  <a:schemeClr val="dk1"/>
                </a:solidFill>
              </a:rPr>
              <a:t>Mighty Underdogs Company</a:t>
            </a:r>
            <a:endParaRPr sz="1000"/>
          </a:p>
        </p:txBody>
      </p:sp>
      <p:sp>
        <p:nvSpPr>
          <p:cNvPr id="226" name="Google Shape;226;p34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7" name="Google Shape;227;p34"/>
          <p:cNvSpPr txBox="1"/>
          <p:nvPr/>
        </p:nvSpPr>
        <p:spPr>
          <a:xfrm>
            <a:off x="1517900" y="1282300"/>
            <a:ext cx="6324600" cy="2277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Donna Hover-Ojeda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Mighty Underdogs Company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520-500-6616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400"/>
              <a:buFont typeface="Arial"/>
              <a:buNone/>
            </a:pPr>
            <a:r>
              <a:rPr b="0" i="0" lang="en" sz="2000" u="sng" cap="none" strike="noStrik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donnahover@</a:t>
            </a:r>
            <a:r>
              <a:rPr lang="en" sz="2000" u="sng">
                <a:solidFill>
                  <a:srgbClr val="FFFF66"/>
                </a:solidFill>
              </a:rPr>
              <a:t>mightyunderdogs.club</a:t>
            </a:r>
            <a:endParaRPr sz="1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" sz="2000" u="sng">
                <a:solidFill>
                  <a:schemeClr val="lt1"/>
                </a:solidFill>
              </a:rPr>
              <a:t>mightyunderdogs.club</a:t>
            </a:r>
            <a:r>
              <a:rPr b="0" i="0" lang="en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85450"/>
            <a:ext cx="1300651" cy="10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876" y="4172925"/>
            <a:ext cx="1342800" cy="8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How teams are typically created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990600" y="1200150"/>
            <a:ext cx="8001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Teams are typically given/assigned to us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Who’s available at the time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A group is NOT a team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Internal Members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Use of GIG workers</a:t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Assessments about the People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990600" y="1200150"/>
            <a:ext cx="8001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StrenthFinders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DISC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Meyers Briggs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Predictive Index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360</a:t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How Work Gets Done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990600" y="1200150"/>
            <a:ext cx="8001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80% about the work 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20% about the people</a:t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990600" y="1200150"/>
            <a:ext cx="80010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438150"/>
            <a:ext cx="6096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What is a </a:t>
            </a:r>
            <a:r>
              <a:rPr lang="en" sz="2700">
                <a:solidFill>
                  <a:srgbClr val="993300"/>
                </a:solidFill>
              </a:rPr>
              <a:t>High Performing Team?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990600" y="1200150"/>
            <a:ext cx="8001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They deliver results ahead of time, under budget, and generate “what’s next” 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FIRST = identify what activities are required for the project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SECOND = They assess what skills or talents are needed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THIRD = identify who has the skills/talents for each phase of the project.</a:t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Understanding the Work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990600" y="1200150"/>
            <a:ext cx="8001000" cy="2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Working Genius Model - by Patrick Lencioni 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Distills any kind of work down to six fundamental activities 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How people fit into the process of work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3.   </a:t>
            </a:r>
            <a:r>
              <a:rPr lang="en" sz="2000">
                <a:solidFill>
                  <a:schemeClr val="dk1"/>
                </a:solidFill>
              </a:rPr>
              <a:t>Provides teams with a better way to think about their dynamics, projects, meetings and even their hiring.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152400" y="171450"/>
            <a:ext cx="883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None/>
            </a:pPr>
            <a:r>
              <a:rPr lang="en" sz="2700">
                <a:solidFill>
                  <a:srgbClr val="993300"/>
                </a:solidFill>
              </a:rPr>
              <a:t>Six Activities in Work</a:t>
            </a:r>
            <a:endParaRPr sz="1900">
              <a:solidFill>
                <a:srgbClr val="993300"/>
              </a:solidFill>
            </a:endParaRPr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990600" y="1200150"/>
            <a:ext cx="8001000" cy="2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Wonder - energy from asking “why is it this way” (external)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Invention - loves to come up with new ideas (internal resources)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Discernment</a:t>
            </a:r>
            <a:r>
              <a:rPr lang="en" sz="2000">
                <a:solidFill>
                  <a:schemeClr val="dk1"/>
                </a:solidFill>
              </a:rPr>
              <a:t> - Great </a:t>
            </a:r>
            <a:r>
              <a:rPr lang="en" sz="2000">
                <a:solidFill>
                  <a:schemeClr val="dk1"/>
                </a:solidFill>
              </a:rPr>
              <a:t>instincts</a:t>
            </a:r>
            <a:r>
              <a:rPr lang="en" sz="2000">
                <a:solidFill>
                  <a:schemeClr val="dk1"/>
                </a:solidFill>
              </a:rPr>
              <a:t>/patterns if it is going to work/not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Galvanizing - inspiring others to come together, ambassadors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Enablement - gathering necessary tools to make it happen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Tenacity - bring it over the finish line!</a:t>
            </a:r>
            <a:endParaRPr sz="2000"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6096000" y="46863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Copyright © Mighty Underdogs Company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505200" y="46863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