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1612" r:id="rId5"/>
    <p:sldId id="1613" r:id="rId6"/>
    <p:sldId id="1605" r:id="rId7"/>
    <p:sldId id="256" r:id="rId8"/>
    <p:sldId id="351" r:id="rId9"/>
    <p:sldId id="1611" r:id="rId10"/>
    <p:sldId id="262" r:id="rId1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545DFF-A7A6-4030-B244-6D3DCEFB075A}">
          <p14:sldIdLst>
            <p14:sldId id="1612"/>
            <p14:sldId id="1613"/>
            <p14:sldId id="1605"/>
            <p14:sldId id="256"/>
          </p14:sldIdLst>
        </p14:section>
        <p14:section name="Overview" id="{A1D7BE12-CA99-4BA5-8BA9-E0EBD15D15F2}">
          <p14:sldIdLst>
            <p14:sldId id="351"/>
            <p14:sldId id="1611"/>
          </p14:sldIdLst>
        </p14:section>
        <p14:section name="Accessing Data" id="{4E0C7434-ECE1-438E-A2F5-FB7A0CE510DE}">
          <p14:sldIdLst/>
        </p14:section>
        <p14:section name="Additional Resources" id="{DE4A6381-4828-4FFA-BAD2-5EBC93E52335}">
          <p14:sldIdLst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5593"/>
    <a:srgbClr val="FF7043"/>
    <a:srgbClr val="0095A8"/>
    <a:srgbClr val="112E51"/>
    <a:srgbClr val="D9FAFF"/>
    <a:srgbClr val="216093"/>
    <a:srgbClr val="F1F1F1"/>
    <a:srgbClr val="205493"/>
    <a:srgbClr val="5F277E"/>
    <a:srgbClr val="4D6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3" autoAdjust="0"/>
    <p:restoredTop sz="86375" autoAdjust="0"/>
  </p:normalViewPr>
  <p:slideViewPr>
    <p:cSldViewPr snapToGrid="0">
      <p:cViewPr varScale="1">
        <p:scale>
          <a:sx n="72" d="100"/>
          <a:sy n="72" d="100"/>
        </p:scale>
        <p:origin x="4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C052FEB-CC33-4543-9B3E-91513C3D304E}" type="datetimeFigureOut">
              <a:rPr lang="en-US"/>
              <a:t>10/11/2022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CBBA018-38AE-46D3-9FA6-73F2863DD58A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554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BA018-38AE-46D3-9FA6-73F2863DD58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510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BA018-38AE-46D3-9FA6-73F2863DD58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78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BA018-38AE-46D3-9FA6-73F2863DD58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53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585788"/>
            <a:ext cx="6740525" cy="3790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A6E0F-6785-4427-A8AF-1F80DF013D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69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1A39DD-407C-A746-A681-806679DA94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FE80FF-03BA-3949-8BA6-FF512CDC7C3B}"/>
              </a:ext>
            </a:extLst>
          </p:cNvPr>
          <p:cNvSpPr txBox="1"/>
          <p:nvPr userDrawn="1"/>
        </p:nvSpPr>
        <p:spPr>
          <a:xfrm>
            <a:off x="165100" y="706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Census AIAN Logo">
            <a:extLst>
              <a:ext uri="{FF2B5EF4-FFF2-40B4-BE49-F238E27FC236}">
                <a16:creationId xmlns:a16="http://schemas.microsoft.com/office/drawing/2014/main" id="{DF16BECC-9FB9-46F1-BD1B-C6597BC479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3" y="5697983"/>
            <a:ext cx="914394" cy="9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1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8EA260-B38C-764B-ACE3-36A02BE4C9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1172D5-568E-3542-B214-66C5B7F432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30" y="226060"/>
            <a:ext cx="1612900" cy="889000"/>
          </a:xfrm>
          <a:prstGeom prst="rect">
            <a:avLst/>
          </a:prstGeom>
        </p:spPr>
      </p:pic>
      <p:sp>
        <p:nvSpPr>
          <p:cNvPr id="5" name="object 9">
            <a:extLst>
              <a:ext uri="{FF2B5EF4-FFF2-40B4-BE49-F238E27FC236}">
                <a16:creationId xmlns:a16="http://schemas.microsoft.com/office/drawing/2014/main" id="{A206ED65-EB71-4FCF-9194-7631BAB48931}"/>
              </a:ext>
            </a:extLst>
          </p:cNvPr>
          <p:cNvSpPr/>
          <p:nvPr userDrawn="1"/>
        </p:nvSpPr>
        <p:spPr>
          <a:xfrm>
            <a:off x="381003" y="5708602"/>
            <a:ext cx="914394" cy="936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73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1A3836-884A-EE4F-941D-400088A38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428" b="45952"/>
          <a:stretch/>
        </p:blipFill>
        <p:spPr>
          <a:xfrm>
            <a:off x="6270171" y="3644900"/>
            <a:ext cx="5921829" cy="321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DE15F9-34B3-CA4A-9F0A-F1E1B9312E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CC7CA3-5AEE-0D4F-A5D7-29CB95EA35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3986" y="5789613"/>
            <a:ext cx="2044700" cy="80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5F9818-1EA7-554E-AAEF-7C1B900BAF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5630" y="226060"/>
            <a:ext cx="1612900" cy="889000"/>
          </a:xfrm>
          <a:prstGeom prst="rect">
            <a:avLst/>
          </a:prstGeom>
        </p:spPr>
      </p:pic>
      <p:pic>
        <p:nvPicPr>
          <p:cNvPr id="7" name="Picture 6" descr="Census AIAN Logo">
            <a:extLst>
              <a:ext uri="{FF2B5EF4-FFF2-40B4-BE49-F238E27FC236}">
                <a16:creationId xmlns:a16="http://schemas.microsoft.com/office/drawing/2014/main" id="{8BC47D72-2B33-400B-8A14-936D93BF29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3" y="5697983"/>
            <a:ext cx="914394" cy="9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24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1A3836-884A-EE4F-941D-400088A38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428" b="45952"/>
          <a:stretch/>
        </p:blipFill>
        <p:spPr>
          <a:xfrm>
            <a:off x="6270171" y="3644900"/>
            <a:ext cx="5921829" cy="321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DE15F9-34B3-CA4A-9F0A-F1E1B9312E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5F9818-1EA7-554E-AAEF-7C1B900BAF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5630" y="226060"/>
            <a:ext cx="1612900" cy="889000"/>
          </a:xfrm>
          <a:prstGeom prst="rect">
            <a:avLst/>
          </a:prstGeom>
        </p:spPr>
      </p:pic>
      <p:pic>
        <p:nvPicPr>
          <p:cNvPr id="7" name="Picture 6" descr="Census AIAN Logo">
            <a:extLst>
              <a:ext uri="{FF2B5EF4-FFF2-40B4-BE49-F238E27FC236}">
                <a16:creationId xmlns:a16="http://schemas.microsoft.com/office/drawing/2014/main" id="{CC14DCDF-67AB-43F8-A12A-6191B71BAF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3" y="5697983"/>
            <a:ext cx="914394" cy="9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87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BCC9A8-3F06-4942-982C-383426DA94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13839E-D214-6C4E-9927-1F015651C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02986" y="5789613"/>
            <a:ext cx="2044700" cy="800100"/>
          </a:xfrm>
          <a:prstGeom prst="rect">
            <a:avLst/>
          </a:prstGeom>
        </p:spPr>
      </p:pic>
      <p:sp>
        <p:nvSpPr>
          <p:cNvPr id="5" name="object 9">
            <a:extLst>
              <a:ext uri="{FF2B5EF4-FFF2-40B4-BE49-F238E27FC236}">
                <a16:creationId xmlns:a16="http://schemas.microsoft.com/office/drawing/2014/main" id="{BD791BCB-6A48-4A11-915A-2CB4118BD597}"/>
              </a:ext>
            </a:extLst>
          </p:cNvPr>
          <p:cNvSpPr/>
          <p:nvPr userDrawn="1"/>
        </p:nvSpPr>
        <p:spPr>
          <a:xfrm>
            <a:off x="381003" y="5708602"/>
            <a:ext cx="914394" cy="936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738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C0F897-ACE6-194B-B41C-0488CC56E0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47A21-F2EB-A841-A8F5-56836342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64C1-ED85-FC4A-AC5D-56F28EA76E8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47133-E68C-1645-B560-6E6434553D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8027" y="5515751"/>
            <a:ext cx="4039324" cy="1295400"/>
          </a:xfrm>
          <a:prstGeom prst="rect">
            <a:avLst/>
          </a:prstGeom>
        </p:spPr>
      </p:pic>
      <p:pic>
        <p:nvPicPr>
          <p:cNvPr id="8" name="Picture 7" descr="Census AIAN Logo">
            <a:extLst>
              <a:ext uri="{FF2B5EF4-FFF2-40B4-BE49-F238E27FC236}">
                <a16:creationId xmlns:a16="http://schemas.microsoft.com/office/drawing/2014/main" id="{6462C92E-5B8A-4217-8C8C-7F6AB5D1AB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3" y="5697983"/>
            <a:ext cx="914394" cy="9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49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BCC9A8-3F06-4942-982C-383426DA94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9">
            <a:extLst>
              <a:ext uri="{FF2B5EF4-FFF2-40B4-BE49-F238E27FC236}">
                <a16:creationId xmlns:a16="http://schemas.microsoft.com/office/drawing/2014/main" id="{0231A1DA-7F34-4DF0-9E6C-DC62871F0A86}"/>
              </a:ext>
            </a:extLst>
          </p:cNvPr>
          <p:cNvSpPr/>
          <p:nvPr userDrawn="1"/>
        </p:nvSpPr>
        <p:spPr>
          <a:xfrm>
            <a:off x="381003" y="5708602"/>
            <a:ext cx="914394" cy="9367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5110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C0F897-ACE6-194B-B41C-0488CC56E0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47A21-F2EB-A841-A8F5-56836342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64C1-ED85-FC4A-AC5D-56F28EA76E8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47133-E68C-1645-B560-6E6434553D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8027" y="5515751"/>
            <a:ext cx="4039324" cy="1295400"/>
          </a:xfrm>
          <a:prstGeom prst="rect">
            <a:avLst/>
          </a:prstGeom>
        </p:spPr>
      </p:pic>
      <p:pic>
        <p:nvPicPr>
          <p:cNvPr id="9" name="Picture 8" descr="Census AIAN Logo">
            <a:extLst>
              <a:ext uri="{FF2B5EF4-FFF2-40B4-BE49-F238E27FC236}">
                <a16:creationId xmlns:a16="http://schemas.microsoft.com/office/drawing/2014/main" id="{543A36C6-6BA2-4A75-8CC6-09298FD62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3" y="5697983"/>
            <a:ext cx="914394" cy="9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60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9">
            <a:extLst>
              <a:ext uri="{FF2B5EF4-FFF2-40B4-BE49-F238E27FC236}">
                <a16:creationId xmlns:a16="http://schemas.microsoft.com/office/drawing/2014/main" id="{BB8A39B9-8B0D-49E9-B995-F56FF6FD5324}"/>
              </a:ext>
            </a:extLst>
          </p:cNvPr>
          <p:cNvSpPr/>
          <p:nvPr userDrawn="1"/>
        </p:nvSpPr>
        <p:spPr>
          <a:xfrm>
            <a:off x="381003" y="5708602"/>
            <a:ext cx="914394" cy="9367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373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67CE13-1B58-FF4F-8369-647181699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FA4BAC-2DA1-B641-9AD7-18759D4315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8026" y="5515751"/>
            <a:ext cx="4185373" cy="1295400"/>
          </a:xfrm>
          <a:prstGeom prst="rect">
            <a:avLst/>
          </a:prstGeom>
        </p:spPr>
      </p:pic>
      <p:sp>
        <p:nvSpPr>
          <p:cNvPr id="5" name="object 9">
            <a:extLst>
              <a:ext uri="{FF2B5EF4-FFF2-40B4-BE49-F238E27FC236}">
                <a16:creationId xmlns:a16="http://schemas.microsoft.com/office/drawing/2014/main" id="{71AAE1D7-0922-48AD-872C-7DBB6F835408}"/>
              </a:ext>
            </a:extLst>
          </p:cNvPr>
          <p:cNvSpPr/>
          <p:nvPr userDrawn="1"/>
        </p:nvSpPr>
        <p:spPr>
          <a:xfrm>
            <a:off x="381003" y="5708602"/>
            <a:ext cx="914394" cy="936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485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67CE13-1B58-FF4F-8369-647181699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FA4BAC-2DA1-B641-9AD7-18759D4315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8026" y="5515751"/>
            <a:ext cx="4185373" cy="1295400"/>
          </a:xfrm>
          <a:prstGeom prst="rect">
            <a:avLst/>
          </a:prstGeom>
        </p:spPr>
      </p:pic>
      <p:sp>
        <p:nvSpPr>
          <p:cNvPr id="5" name="object 9">
            <a:extLst>
              <a:ext uri="{FF2B5EF4-FFF2-40B4-BE49-F238E27FC236}">
                <a16:creationId xmlns:a16="http://schemas.microsoft.com/office/drawing/2014/main" id="{A4AB768D-A8A4-4BCF-9F2E-06774F74F383}"/>
              </a:ext>
            </a:extLst>
          </p:cNvPr>
          <p:cNvSpPr/>
          <p:nvPr userDrawn="1"/>
        </p:nvSpPr>
        <p:spPr>
          <a:xfrm>
            <a:off x="381003" y="5708602"/>
            <a:ext cx="914394" cy="936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937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1A39DD-407C-A746-A681-806679DA9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0F998-2BC2-E843-8675-4ACCB9DA4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3990" y="5771515"/>
            <a:ext cx="3797300" cy="94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52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62BB5C-B72D-B040-AD8C-ACB272BBE9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7428" y="866012"/>
            <a:ext cx="2984500" cy="63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FDE62FB-77D0-BC43-B68F-E38AB3D4BD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63910" y="601114"/>
            <a:ext cx="1664181" cy="9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68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62BB5C-B72D-B040-AD8C-ACB272BBE9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7428" y="866012"/>
            <a:ext cx="2984500" cy="63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FDE62FB-77D0-BC43-B68F-E38AB3D4BD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63910" y="601114"/>
            <a:ext cx="1664181" cy="9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67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Census AIAN Logo">
            <a:extLst>
              <a:ext uri="{FF2B5EF4-FFF2-40B4-BE49-F238E27FC236}">
                <a16:creationId xmlns:a16="http://schemas.microsoft.com/office/drawing/2014/main" id="{C66ED423-E04C-4F94-8B6E-C48688E11A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3" y="5697983"/>
            <a:ext cx="914394" cy="9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14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Census AIAN Logo">
            <a:extLst>
              <a:ext uri="{FF2B5EF4-FFF2-40B4-BE49-F238E27FC236}">
                <a16:creationId xmlns:a16="http://schemas.microsoft.com/office/drawing/2014/main" id="{C7534969-1034-4886-8047-B608A9FCAE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3" y="5697983"/>
            <a:ext cx="914394" cy="9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28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Census AIAN Logo">
            <a:extLst>
              <a:ext uri="{FF2B5EF4-FFF2-40B4-BE49-F238E27FC236}">
                <a16:creationId xmlns:a16="http://schemas.microsoft.com/office/drawing/2014/main" id="{3B898170-295A-47F5-A730-AD2E3AED5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3" y="5697983"/>
            <a:ext cx="914394" cy="9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41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Census AIAN Logo">
            <a:extLst>
              <a:ext uri="{FF2B5EF4-FFF2-40B4-BE49-F238E27FC236}">
                <a16:creationId xmlns:a16="http://schemas.microsoft.com/office/drawing/2014/main" id="{C8F24333-2DA4-42E4-A217-2D4020ED85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3" y="5697983"/>
            <a:ext cx="914394" cy="9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99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Census AIAN Logo">
            <a:extLst>
              <a:ext uri="{FF2B5EF4-FFF2-40B4-BE49-F238E27FC236}">
                <a16:creationId xmlns:a16="http://schemas.microsoft.com/office/drawing/2014/main" id="{ADCCF408-AB47-4DC5-BD92-E9941898D4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3" y="5697983"/>
            <a:ext cx="914394" cy="9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58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1757B5-0483-8E42-910C-D746FEA77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F3142D-FDC1-5845-A57C-322B848486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428" b="45952"/>
          <a:stretch/>
        </p:blipFill>
        <p:spPr>
          <a:xfrm>
            <a:off x="6270171" y="3151414"/>
            <a:ext cx="5921829" cy="3706586"/>
          </a:xfrm>
          <a:prstGeom prst="rect">
            <a:avLst/>
          </a:prstGeom>
        </p:spPr>
      </p:pic>
      <p:pic>
        <p:nvPicPr>
          <p:cNvPr id="5" name="Picture 4" descr="Census AIAN Logo">
            <a:extLst>
              <a:ext uri="{FF2B5EF4-FFF2-40B4-BE49-F238E27FC236}">
                <a16:creationId xmlns:a16="http://schemas.microsoft.com/office/drawing/2014/main" id="{0594976A-C035-488A-A11B-32404DC5C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3" y="5697983"/>
            <a:ext cx="914394" cy="9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8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1757B5-0483-8E42-910C-D746FEA77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Census AIAN Logo">
            <a:extLst>
              <a:ext uri="{FF2B5EF4-FFF2-40B4-BE49-F238E27FC236}">
                <a16:creationId xmlns:a16="http://schemas.microsoft.com/office/drawing/2014/main" id="{4FAB17AD-4860-4E54-8E9C-62BAD8C98C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3" y="5697983"/>
            <a:ext cx="914394" cy="9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04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1757B5-0483-8E42-910C-D746FEA77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Census AIAN Logo">
            <a:extLst>
              <a:ext uri="{FF2B5EF4-FFF2-40B4-BE49-F238E27FC236}">
                <a16:creationId xmlns:a16="http://schemas.microsoft.com/office/drawing/2014/main" id="{8666FAFD-491E-4AC4-9884-B66EB64331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3" y="5697983"/>
            <a:ext cx="914394" cy="9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7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8EA260-B38C-764B-ACE3-36A02BE4C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D8B43A-C35E-D444-94AC-8ED5811445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9000" y="5815584"/>
            <a:ext cx="3683000" cy="859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BE7883-5FDF-F942-A6D8-CAEE48ABC0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7050"/>
            <a:ext cx="2171700" cy="469900"/>
          </a:xfrm>
          <a:prstGeom prst="rect">
            <a:avLst/>
          </a:prstGeom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7DDC85F0-A146-4347-B574-BD658754A797}"/>
              </a:ext>
            </a:extLst>
          </p:cNvPr>
          <p:cNvSpPr/>
          <p:nvPr userDrawn="1"/>
        </p:nvSpPr>
        <p:spPr>
          <a:xfrm>
            <a:off x="381003" y="5708602"/>
            <a:ext cx="914394" cy="9367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981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8EA260-B38C-764B-ACE3-36A02BE4C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D8B43A-C35E-D444-94AC-8ED5811445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9000" y="5815584"/>
            <a:ext cx="3683000" cy="859536"/>
          </a:xfrm>
          <a:prstGeom prst="rect">
            <a:avLst/>
          </a:prstGeom>
        </p:spPr>
      </p:pic>
      <p:sp>
        <p:nvSpPr>
          <p:cNvPr id="5" name="object 9">
            <a:extLst>
              <a:ext uri="{FF2B5EF4-FFF2-40B4-BE49-F238E27FC236}">
                <a16:creationId xmlns:a16="http://schemas.microsoft.com/office/drawing/2014/main" id="{FEBDAE2C-FE69-4DBF-A5D9-9EAC9340C83D}"/>
              </a:ext>
            </a:extLst>
          </p:cNvPr>
          <p:cNvSpPr/>
          <p:nvPr userDrawn="1"/>
        </p:nvSpPr>
        <p:spPr>
          <a:xfrm>
            <a:off x="381003" y="5708602"/>
            <a:ext cx="914394" cy="936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16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8EA260-B38C-764B-ACE3-36A02BE4C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D8B43A-C35E-D444-94AC-8ED5811445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9000" y="5815584"/>
            <a:ext cx="3683000" cy="859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BE7883-5FDF-F942-A6D8-CAEE48ABC0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7050"/>
            <a:ext cx="2171700" cy="469900"/>
          </a:xfrm>
          <a:prstGeom prst="rect">
            <a:avLst/>
          </a:prstGeom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30C97676-D3D6-49D3-BCDD-D24BEA8268F8}"/>
              </a:ext>
            </a:extLst>
          </p:cNvPr>
          <p:cNvSpPr/>
          <p:nvPr userDrawn="1"/>
        </p:nvSpPr>
        <p:spPr>
          <a:xfrm>
            <a:off x="381003" y="5708602"/>
            <a:ext cx="914394" cy="9367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6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8EA260-B38C-764B-ACE3-36A02BE4C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D8B43A-C35E-D444-94AC-8ED5811445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9000" y="5815584"/>
            <a:ext cx="3683000" cy="859536"/>
          </a:xfrm>
          <a:prstGeom prst="rect">
            <a:avLst/>
          </a:prstGeom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D8EDEAAD-3D15-4A50-848D-1110C9C05AD9}"/>
              </a:ext>
            </a:extLst>
          </p:cNvPr>
          <p:cNvSpPr/>
          <p:nvPr userDrawn="1"/>
        </p:nvSpPr>
        <p:spPr>
          <a:xfrm>
            <a:off x="381003" y="5708602"/>
            <a:ext cx="914394" cy="936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8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2013B1-B49D-A542-A4D4-11895E90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52AC2-B03D-AE40-A31A-B5F93EEFA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D3A7F-5915-1D46-9BC2-D8C087C28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D063A-67D3-9744-9244-37EF53F9E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60C3C-E5F1-724D-8B94-DF566F8CC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564C1-ED85-FC4A-AC5D-56F28EA76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55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701" r:id="rId4"/>
    <p:sldLayoutId id="2147483708" r:id="rId5"/>
    <p:sldLayoutId id="2147483651" r:id="rId6"/>
    <p:sldLayoutId id="2147483702" r:id="rId7"/>
    <p:sldLayoutId id="2147483709" r:id="rId8"/>
    <p:sldLayoutId id="2147483710" r:id="rId9"/>
    <p:sldLayoutId id="2147483659" r:id="rId10"/>
    <p:sldLayoutId id="2147483652" r:id="rId11"/>
    <p:sldLayoutId id="2147483704" r:id="rId12"/>
    <p:sldLayoutId id="2147483653" r:id="rId13"/>
    <p:sldLayoutId id="2147483654" r:id="rId14"/>
    <p:sldLayoutId id="2147483711" r:id="rId15"/>
    <p:sldLayoutId id="2147483712" r:id="rId16"/>
    <p:sldLayoutId id="2147483655" r:id="rId17"/>
    <p:sldLayoutId id="2147483656" r:id="rId18"/>
    <p:sldLayoutId id="2147483713" r:id="rId19"/>
    <p:sldLayoutId id="2147483657" r:id="rId20"/>
    <p:sldLayoutId id="2147483707" r:id="rId21"/>
    <p:sldLayoutId id="2147483666" r:id="rId22"/>
    <p:sldLayoutId id="2147483676" r:id="rId23"/>
    <p:sldLayoutId id="2147483684" r:id="rId24"/>
    <p:sldLayoutId id="2147483692" r:id="rId25"/>
    <p:sldLayoutId id="2147483700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hyperlink" Target="https://www.census.gov/" TargetMode="External"/><Relationship Id="rId4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460E80-F609-4EE1-99E8-33C32743A807}"/>
              </a:ext>
            </a:extLst>
          </p:cNvPr>
          <p:cNvSpPr txBox="1"/>
          <p:nvPr/>
        </p:nvSpPr>
        <p:spPr>
          <a:xfrm>
            <a:off x="458549" y="249665"/>
            <a:ext cx="60637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US Census Bureau Updates</a:t>
            </a:r>
          </a:p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October 2022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C5A8C4-6A59-465A-9121-638CF6F1A0F8}"/>
              </a:ext>
            </a:extLst>
          </p:cNvPr>
          <p:cNvSpPr txBox="1"/>
          <p:nvPr/>
        </p:nvSpPr>
        <p:spPr>
          <a:xfrm>
            <a:off x="507570" y="4284430"/>
            <a:ext cx="60985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Vicki McIntire, Assistant Regional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Jim Castagneri, Geographer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Tamia Morris, Decennial Specialist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Denver Regional Office, Denver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Census Bureau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19E58D-A5AA-4620-A501-19771E36D3FA}"/>
              </a:ext>
            </a:extLst>
          </p:cNvPr>
          <p:cNvSpPr txBox="1"/>
          <p:nvPr/>
        </p:nvSpPr>
        <p:spPr>
          <a:xfrm>
            <a:off x="3151967" y="1103953"/>
            <a:ext cx="1073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5EC081-7FA8-47E8-B602-8CBF49DF190F}"/>
              </a:ext>
            </a:extLst>
          </p:cNvPr>
          <p:cNvSpPr txBox="1"/>
          <p:nvPr/>
        </p:nvSpPr>
        <p:spPr>
          <a:xfrm>
            <a:off x="1175933" y="1562446"/>
            <a:ext cx="609858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  <a:tabLst>
                <a:tab pos="241300" algn="l"/>
              </a:tabLst>
            </a:pPr>
            <a:r>
              <a:rPr lang="en-US" spc="-5" dirty="0">
                <a:solidFill>
                  <a:schemeClr val="bg1"/>
                </a:solidFill>
                <a:cs typeface="Calibri"/>
              </a:rPr>
              <a:t>2020 Follow-up - CQR , Data Releases, Special Census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  <a:tabLst>
                <a:tab pos="241300" algn="l"/>
              </a:tabLst>
            </a:pPr>
            <a:r>
              <a:rPr kumimoji="0" lang="en-US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Calibri"/>
              </a:rPr>
              <a:t>New Look to Census.gov 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  <a:tabLst>
                <a:tab pos="241300" algn="l"/>
              </a:tabLst>
            </a:pPr>
            <a:r>
              <a:rPr kumimoji="0" lang="en-US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Calibri"/>
              </a:rPr>
              <a:t>Field Division Tribal Relation</a:t>
            </a:r>
            <a:r>
              <a:rPr lang="en-US" spc="-5" dirty="0">
                <a:solidFill>
                  <a:schemeClr val="bg1"/>
                </a:solidFill>
                <a:cs typeface="Calibri"/>
              </a:rPr>
              <a:t>s Program</a:t>
            </a:r>
            <a:r>
              <a:rPr kumimoji="0" lang="en-US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Calibri"/>
              </a:rPr>
              <a:t> 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  <a:tabLst>
                <a:tab pos="241300" algn="l"/>
              </a:tabLst>
            </a:pPr>
            <a:r>
              <a:rPr lang="en-US" spc="-5" dirty="0">
                <a:solidFill>
                  <a:schemeClr val="bg1"/>
                </a:solidFill>
                <a:cs typeface="Calibri"/>
              </a:rPr>
              <a:t>Planning for 2030 – Decennial Specialist, Fed Register Notice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  <a:tabLst>
                <a:tab pos="241300" algn="l"/>
              </a:tabLst>
            </a:pPr>
            <a:r>
              <a:rPr lang="en-US" spc="-5" dirty="0">
                <a:solidFill>
                  <a:schemeClr val="bg1"/>
                </a:solidFill>
                <a:cs typeface="Calibri"/>
              </a:rPr>
              <a:t>Questions &amp; Answer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0229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68EF11-D5D9-43C8-8DC5-95F101E7A076}"/>
              </a:ext>
            </a:extLst>
          </p:cNvPr>
          <p:cNvSpPr txBox="1"/>
          <p:nvPr/>
        </p:nvSpPr>
        <p:spPr>
          <a:xfrm>
            <a:off x="636103" y="199986"/>
            <a:ext cx="41081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CQR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Submission end – June 30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AZ request thus far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Chandler City            Somerton City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Flagstaff  City            Yuma City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PCGQR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Submission end – June 30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AZ request thus far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  Yuma                         Florence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27333E-6339-436C-BA80-5C636201A155}"/>
              </a:ext>
            </a:extLst>
          </p:cNvPr>
          <p:cNvSpPr txBox="1"/>
          <p:nvPr/>
        </p:nvSpPr>
        <p:spPr>
          <a:xfrm>
            <a:off x="3286538" y="4028661"/>
            <a:ext cx="630803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Special Census Program</a:t>
            </a:r>
          </a:p>
          <a:p>
            <a:r>
              <a:rPr lang="en-US" dirty="0"/>
              <a:t>  March 2023 – Cost Estimate Requests Begin</a:t>
            </a:r>
          </a:p>
          <a:p>
            <a:r>
              <a:rPr lang="en-US" dirty="0"/>
              <a:t>  January 2024 – Earliest Data Collection to start</a:t>
            </a:r>
          </a:p>
          <a:p>
            <a:endParaRPr lang="en-US" dirty="0"/>
          </a:p>
          <a:p>
            <a:r>
              <a:rPr lang="en-US" dirty="0"/>
              <a:t>New Special Census Website to be Released</a:t>
            </a:r>
          </a:p>
          <a:p>
            <a:r>
              <a:rPr lang="en-US" dirty="0"/>
              <a:t>Initial Internet Self-Response Has Been Added</a:t>
            </a:r>
          </a:p>
          <a:p>
            <a:r>
              <a:rPr lang="en-US" dirty="0"/>
              <a:t>Paper follow-up with Non-Responders</a:t>
            </a:r>
          </a:p>
          <a:p>
            <a:r>
              <a:rPr lang="en-US" dirty="0"/>
              <a:t>Census Bureau will pay enumerators not the GU as in the past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D51CF-539E-41B9-B288-19492DC9FE21}"/>
              </a:ext>
            </a:extLst>
          </p:cNvPr>
          <p:cNvSpPr txBox="1"/>
          <p:nvPr/>
        </p:nvSpPr>
        <p:spPr>
          <a:xfrm>
            <a:off x="6440555" y="689112"/>
            <a:ext cx="503582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More 2020 Census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October 6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– Operational Quality Metrics for Counties and Tracts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Summer 2023 – More detailed data such as Tribal Affiliation  </a:t>
            </a:r>
          </a:p>
        </p:txBody>
      </p:sp>
    </p:spTree>
    <p:extLst>
      <p:ext uri="{BB962C8B-B14F-4D97-AF65-F5344CB8AC3E}">
        <p14:creationId xmlns:p14="http://schemas.microsoft.com/office/powerpoint/2010/main" val="252690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0A56E61-96CE-EB44-94E4-A262B9A375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555" y="818052"/>
            <a:ext cx="1074452" cy="2291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0E76564-1B0B-0D4C-B15D-7C4D28188823}"/>
              </a:ext>
            </a:extLst>
          </p:cNvPr>
          <p:cNvSpPr txBox="1">
            <a:spLocks/>
          </p:cNvSpPr>
          <p:nvPr/>
        </p:nvSpPr>
        <p:spPr>
          <a:xfrm>
            <a:off x="163903" y="226243"/>
            <a:ext cx="12028097" cy="801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1F5593"/>
                </a:solidFill>
              </a:rPr>
              <a:t>New Look for Census.gov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9EEEE1-4103-46E1-B682-F7959BC86A8B}"/>
              </a:ext>
            </a:extLst>
          </p:cNvPr>
          <p:cNvSpPr txBox="1"/>
          <p:nvPr/>
        </p:nvSpPr>
        <p:spPr>
          <a:xfrm>
            <a:off x="2218862" y="6303691"/>
            <a:ext cx="20837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https://www.census.gov/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391585-4317-49B8-B3E6-1F398921047E}"/>
              </a:ext>
            </a:extLst>
          </p:cNvPr>
          <p:cNvSpPr txBox="1"/>
          <p:nvPr/>
        </p:nvSpPr>
        <p:spPr>
          <a:xfrm>
            <a:off x="223686" y="1529516"/>
            <a:ext cx="33371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1F5593"/>
                </a:solidFill>
              </a:rPr>
              <a:t>Global Search (type in)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1F5593"/>
                </a:solidFill>
              </a:rPr>
              <a:t>TOPIC - search by subjects in dropdown or A-Z list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1F5593"/>
                </a:solidFill>
              </a:rPr>
              <a:t> DATA &amp; Maps - search by directly using a data product tool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SURVEYS/PROGRAMS – search by the specific source of the data – ACS, population estimates 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F83E37-7928-49A2-B129-CA2A74C57B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014" t="17059" r="5478" b="6863"/>
          <a:stretch/>
        </p:blipFill>
        <p:spPr>
          <a:xfrm>
            <a:off x="3560880" y="1047232"/>
            <a:ext cx="8285133" cy="485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543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81329-518F-4A45-BDEE-0B5AEA6EB54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46371" y="890765"/>
            <a:ext cx="6715538" cy="641971"/>
          </a:xfrm>
        </p:spPr>
        <p:txBody>
          <a:bodyPr>
            <a:normAutofit fontScale="9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Field Division Tribal Relations </a:t>
            </a:r>
            <a:b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Program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3741944-A1F8-B348-8A7E-0E9A3D29DBF5}"/>
              </a:ext>
            </a:extLst>
          </p:cNvPr>
          <p:cNvSpPr txBox="1">
            <a:spLocks/>
          </p:cNvSpPr>
          <p:nvPr/>
        </p:nvSpPr>
        <p:spPr>
          <a:xfrm>
            <a:off x="383736" y="2568668"/>
            <a:ext cx="6715538" cy="37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colorful, striped, clothing, clothes&#10;&#10;Description automatically generated">
            <a:extLst>
              <a:ext uri="{FF2B5EF4-FFF2-40B4-BE49-F238E27FC236}">
                <a16:creationId xmlns:a16="http://schemas.microsoft.com/office/drawing/2014/main" id="{CDA06517-C155-48F9-A260-07D3A8104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8" t="374" r="9792" b="-374"/>
          <a:stretch/>
        </p:blipFill>
        <p:spPr>
          <a:xfrm>
            <a:off x="5821397" y="496805"/>
            <a:ext cx="5810698" cy="58643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349961-F3D1-428B-B8F4-C34865A02DAE}"/>
              </a:ext>
            </a:extLst>
          </p:cNvPr>
          <p:cNvSpPr/>
          <p:nvPr/>
        </p:nvSpPr>
        <p:spPr>
          <a:xfrm>
            <a:off x="5821397" y="496805"/>
            <a:ext cx="5810698" cy="5850388"/>
          </a:xfrm>
          <a:prstGeom prst="rect">
            <a:avLst/>
          </a:prstGeom>
          <a:solidFill>
            <a:srgbClr val="1F559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CE4D5BE-1211-41BC-A3B0-F1DCE94C37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133" y="1786932"/>
            <a:ext cx="2939433" cy="2637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FFDC32-2E95-4CAC-BFB6-57A6EB89919A}"/>
              </a:ext>
            </a:extLst>
          </p:cNvPr>
          <p:cNvSpPr/>
          <p:nvPr/>
        </p:nvSpPr>
        <p:spPr>
          <a:xfrm>
            <a:off x="383735" y="2304898"/>
            <a:ext cx="63890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Permanent On-Going Program</a:t>
            </a:r>
          </a:p>
          <a:p>
            <a:r>
              <a:rPr lang="en-US" sz="2400" dirty="0">
                <a:solidFill>
                  <a:schemeClr val="bg1"/>
                </a:solidFill>
              </a:rPr>
              <a:t>Formed in March 2022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Maintain Relationships Throughout the Decade</a:t>
            </a:r>
          </a:p>
          <a:p>
            <a:r>
              <a:rPr lang="en-US" sz="2400" dirty="0">
                <a:solidFill>
                  <a:schemeClr val="bg1"/>
                </a:solidFill>
              </a:rPr>
              <a:t>Support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Ongoing Surveys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Recruiting and Hiring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2030 Planning and Efforts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62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6EBA50F-2A21-499C-8A7B-68EDD2F887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649" y="775580"/>
            <a:ext cx="1074452" cy="2291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3FA66E-93B2-4070-AFA4-4531A7AEA127}"/>
              </a:ext>
            </a:extLst>
          </p:cNvPr>
          <p:cNvSpPr txBox="1">
            <a:spLocks/>
          </p:cNvSpPr>
          <p:nvPr/>
        </p:nvSpPr>
        <p:spPr>
          <a:xfrm>
            <a:off x="376649" y="460166"/>
            <a:ext cx="7195726" cy="430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Tribal Relations Specialists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634157-A15F-439E-9863-C382DF0A5C5C}"/>
              </a:ext>
            </a:extLst>
          </p:cNvPr>
          <p:cNvSpPr txBox="1"/>
          <p:nvPr/>
        </p:nvSpPr>
        <p:spPr>
          <a:xfrm>
            <a:off x="7760943" y="1275963"/>
            <a:ext cx="346571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JESSICA IMOTICHEY</a:t>
            </a:r>
          </a:p>
          <a:p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Chickasaw Nation </a:t>
            </a:r>
            <a:r>
              <a:rPr lang="en-US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jessica.a.imotichey@census.gov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00473E-F078-4181-A37C-9822DC8C4EF0}"/>
              </a:ext>
            </a:extLst>
          </p:cNvPr>
          <p:cNvSpPr txBox="1"/>
          <p:nvPr/>
        </p:nvSpPr>
        <p:spPr>
          <a:xfrm>
            <a:off x="2534744" y="3622484"/>
            <a:ext cx="3475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SHADANA SULTAN</a:t>
            </a:r>
          </a:p>
          <a:p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Oglala Lakota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shadana.m.sultan@census.gov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DCD146-9D6B-4778-98A7-03D213B36F6D}"/>
              </a:ext>
            </a:extLst>
          </p:cNvPr>
          <p:cNvSpPr txBox="1"/>
          <p:nvPr/>
        </p:nvSpPr>
        <p:spPr>
          <a:xfrm>
            <a:off x="7760943" y="3622484"/>
            <a:ext cx="3344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CHARLES TIPPECONNIC</a:t>
            </a:r>
          </a:p>
          <a:p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Comanche Nation of Oklahoma </a:t>
            </a:r>
            <a:r>
              <a:rPr lang="en-US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charles.tippeconnic@census.gov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630BE0-1B9D-4A1A-963A-5C6D8F2C8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26" y="1279780"/>
            <a:ext cx="1367723" cy="1708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4F5998-9F30-43DF-A06B-01AFC97FCA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"/>
          <a:stretch/>
        </p:blipFill>
        <p:spPr>
          <a:xfrm>
            <a:off x="6215725" y="3622484"/>
            <a:ext cx="1371251" cy="17007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8ABCCF-6329-43A9-B5EE-76C3E8F9A3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"/>
          <a:stretch/>
        </p:blipFill>
        <p:spPr>
          <a:xfrm>
            <a:off x="1070705" y="3622484"/>
            <a:ext cx="1290072" cy="1693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3E32119-381E-4ABE-B4A5-37E70597D199}"/>
              </a:ext>
            </a:extLst>
          </p:cNvPr>
          <p:cNvSpPr txBox="1"/>
          <p:nvPr/>
        </p:nvSpPr>
        <p:spPr>
          <a:xfrm>
            <a:off x="2562158" y="1275963"/>
            <a:ext cx="3452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BERNADECE BODA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Little Traverse Bay Bands of Odawa bernadece.a.boda@census.gov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49EBA022-F833-4919-8302-E69FDC288A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7"/>
          <a:stretch/>
        </p:blipFill>
        <p:spPr>
          <a:xfrm>
            <a:off x="1014658" y="1275963"/>
            <a:ext cx="1346118" cy="170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99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E3752D7-AF7E-8545-ABAF-2788DAFEF4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649" y="775580"/>
            <a:ext cx="1074452" cy="2291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11FC23-D9D5-2A46-941B-DA3BA7CD54E6}"/>
              </a:ext>
            </a:extLst>
          </p:cNvPr>
          <p:cNvSpPr txBox="1">
            <a:spLocks/>
          </p:cNvSpPr>
          <p:nvPr/>
        </p:nvSpPr>
        <p:spPr>
          <a:xfrm>
            <a:off x="444137" y="261257"/>
            <a:ext cx="11747863" cy="705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1F5593"/>
                </a:solidFill>
              </a:rPr>
              <a:t>The Tribal Relations Program </a:t>
            </a:r>
            <a:r>
              <a:rPr lang="en-US" sz="2800"/>
              <a:t>			</a:t>
            </a:r>
            <a:r>
              <a:rPr lang="en-US" sz="2800">
                <a:solidFill>
                  <a:schemeClr val="bg1"/>
                </a:solidFill>
              </a:rPr>
              <a:t>      A Field Division Initiative</a:t>
            </a:r>
            <a:endParaRPr lang="en-US" sz="28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7D8C04A0-4298-47B0-816D-4DB599947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1164912"/>
            <a:ext cx="5786722" cy="364817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B508F7-6F10-4389-BC9E-F79F48DD1888}"/>
              </a:ext>
            </a:extLst>
          </p:cNvPr>
          <p:cNvSpPr txBox="1"/>
          <p:nvPr/>
        </p:nvSpPr>
        <p:spPr>
          <a:xfrm>
            <a:off x="6256418" y="963615"/>
            <a:ext cx="572669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Four specialists reporting to Regional Offices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on maintaining and improving tribal relations in support of both current surveys and the Decennial Census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 Federal Tribes, State Tribes, and Urban Indian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 Tribal Leaders/Liaisons on updates and resources for ongoing surveys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ongoing surveys by securing access to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tribal lands, raising response rates, and assisting with recruiting and hiring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ongoing Geographic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awareness of Census data products among Tribal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 Census staff on Tribal Cultural Awareness and Engagement Protocols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Collaborate with Census Bureau offices to ensure coordinated outreach for AIAN communities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</a:p>
        </p:txBody>
      </p:sp>
      <p:sp>
        <p:nvSpPr>
          <p:cNvPr id="8" name="Slide Number Placeholder 21">
            <a:extLst>
              <a:ext uri="{FF2B5EF4-FFF2-40B4-BE49-F238E27FC236}">
                <a16:creationId xmlns:a16="http://schemas.microsoft.com/office/drawing/2014/main" id="{F260330C-85E0-465F-A404-A42FEF0C7EFB}"/>
              </a:ext>
            </a:extLst>
          </p:cNvPr>
          <p:cNvSpPr txBox="1">
            <a:spLocks/>
          </p:cNvSpPr>
          <p:nvPr/>
        </p:nvSpPr>
        <p:spPr>
          <a:xfrm>
            <a:off x="1538751" y="6181535"/>
            <a:ext cx="6162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EE099A-8562-47CA-944D-F82EDDAC5192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D51DE1-E3B8-4EAA-9685-5083C423075F}"/>
              </a:ext>
            </a:extLst>
          </p:cNvPr>
          <p:cNvSpPr/>
          <p:nvPr/>
        </p:nvSpPr>
        <p:spPr>
          <a:xfrm>
            <a:off x="1579829" y="5512964"/>
            <a:ext cx="1157334" cy="1198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A84643-D433-4219-853E-B071C7235D41}"/>
              </a:ext>
            </a:extLst>
          </p:cNvPr>
          <p:cNvSpPr/>
          <p:nvPr/>
        </p:nvSpPr>
        <p:spPr>
          <a:xfrm>
            <a:off x="1823664" y="4999071"/>
            <a:ext cx="173347" cy="190150"/>
          </a:xfrm>
          <a:prstGeom prst="rect">
            <a:avLst/>
          </a:prstGeom>
          <a:solidFill>
            <a:srgbClr val="377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E7084B-5140-4AC0-9E93-658E85FB032E}"/>
              </a:ext>
            </a:extLst>
          </p:cNvPr>
          <p:cNvSpPr/>
          <p:nvPr/>
        </p:nvSpPr>
        <p:spPr>
          <a:xfrm>
            <a:off x="1823664" y="5405702"/>
            <a:ext cx="173347" cy="190150"/>
          </a:xfrm>
          <a:prstGeom prst="rect">
            <a:avLst/>
          </a:prstGeom>
          <a:solidFill>
            <a:srgbClr val="FF7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0356DF-1A34-457B-BEE5-89095761A728}"/>
              </a:ext>
            </a:extLst>
          </p:cNvPr>
          <p:cNvSpPr/>
          <p:nvPr/>
        </p:nvSpPr>
        <p:spPr>
          <a:xfrm>
            <a:off x="1824801" y="5812333"/>
            <a:ext cx="173347" cy="190150"/>
          </a:xfrm>
          <a:prstGeom prst="rect">
            <a:avLst/>
          </a:prstGeom>
          <a:solidFill>
            <a:srgbClr val="FF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45EBF5-CC33-412B-880A-495C4D44125B}"/>
              </a:ext>
            </a:extLst>
          </p:cNvPr>
          <p:cNvSpPr/>
          <p:nvPr/>
        </p:nvSpPr>
        <p:spPr>
          <a:xfrm>
            <a:off x="1826200" y="6218964"/>
            <a:ext cx="173347" cy="190150"/>
          </a:xfrm>
          <a:prstGeom prst="rect">
            <a:avLst/>
          </a:prstGeom>
          <a:solidFill>
            <a:srgbClr val="73AF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ABFC82-2F44-46C5-8975-A7AC2A7AC898}"/>
              </a:ext>
            </a:extLst>
          </p:cNvPr>
          <p:cNvSpPr txBox="1"/>
          <p:nvPr/>
        </p:nvSpPr>
        <p:spPr>
          <a:xfrm>
            <a:off x="1997011" y="4802585"/>
            <a:ext cx="2345168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Bernadece Boda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Jessica Imotichey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Shadana Sultan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Charles Tippeconnic</a:t>
            </a:r>
          </a:p>
        </p:txBody>
      </p:sp>
    </p:spTree>
    <p:extLst>
      <p:ext uri="{BB962C8B-B14F-4D97-AF65-F5344CB8AC3E}">
        <p14:creationId xmlns:p14="http://schemas.microsoft.com/office/powerpoint/2010/main" val="1503657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D9D97-26E4-5A48-83C6-8CCC466681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36318" y="3832542"/>
            <a:ext cx="2519363" cy="5873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Next Planning for 2030!</a:t>
            </a:r>
          </a:p>
        </p:txBody>
      </p:sp>
    </p:spTree>
    <p:extLst>
      <p:ext uri="{BB962C8B-B14F-4D97-AF65-F5344CB8AC3E}">
        <p14:creationId xmlns:p14="http://schemas.microsoft.com/office/powerpoint/2010/main" val="93108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DB06E27684894E945F4FAA2EF04424" ma:contentTypeVersion="13" ma:contentTypeDescription="Create a new document." ma:contentTypeScope="" ma:versionID="ba42a29514b18ebff68ed48e22e1e9b2">
  <xsd:schema xmlns:xsd="http://www.w3.org/2001/XMLSchema" xmlns:xs="http://www.w3.org/2001/XMLSchema" xmlns:p="http://schemas.microsoft.com/office/2006/metadata/properties" xmlns:ns2="70fbdf8e-ad4a-406a-9181-4d0017bee694" xmlns:ns3="4d7ec18a-fa13-43af-a84b-745a09f9dbdf" targetNamespace="http://schemas.microsoft.com/office/2006/metadata/properties" ma:root="true" ma:fieldsID="1ed67f1a90da428313b71fbb5c7aa454" ns2:_="" ns3:_="">
    <xsd:import namespace="70fbdf8e-ad4a-406a-9181-4d0017bee694"/>
    <xsd:import namespace="4d7ec18a-fa13-43af-a84b-745a09f9db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fbdf8e-ad4a-406a-9181-4d0017bee6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7ec18a-fa13-43af-a84b-745a09f9dbd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1CBE25B-3649-46C8-AB60-3977B1864F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fbdf8e-ad4a-406a-9181-4d0017bee694"/>
    <ds:schemaRef ds:uri="4d7ec18a-fa13-43af-a84b-745a09f9db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546BF8-3EDF-4318-A2FB-CA04D1497F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86EB46-92F7-44E3-934B-CC0E539B5426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4d7ec18a-fa13-43af-a84b-745a09f9dbdf"/>
    <ds:schemaRef ds:uri="http://purl.org/dc/dcmitype/"/>
    <ds:schemaRef ds:uri="http://purl.org/dc/elements/1.1/"/>
    <ds:schemaRef ds:uri="http://schemas.microsoft.com/office/2006/metadata/properties"/>
    <ds:schemaRef ds:uri="70fbdf8e-ad4a-406a-9181-4d0017bee69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7890</TotalTime>
  <Words>456</Words>
  <Application>Microsoft Office PowerPoint</Application>
  <PresentationFormat>Widescreen</PresentationFormat>
  <Paragraphs>78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Field Division Tribal Relations  Program</vt:lpstr>
      <vt:lpstr>PowerPoint Presentation</vt:lpstr>
      <vt:lpstr>PowerPoint Presentation</vt:lpstr>
      <vt:lpstr>Next Planning for 2030!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 Hand</dc:creator>
  <cp:lastModifiedBy>Vicki A McIntire (CENSUS/DN FED)</cp:lastModifiedBy>
  <cp:revision>205</cp:revision>
  <cp:lastPrinted>2022-10-11T19:23:41Z</cp:lastPrinted>
  <dcterms:created xsi:type="dcterms:W3CDTF">2020-10-07T15:55:27Z</dcterms:created>
  <dcterms:modified xsi:type="dcterms:W3CDTF">2022-10-11T21:49:14Z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0x01010041DB06E27684894E945F4FAA2EF04424</vt:lpwstr>
  </property>
</Properties>
</file>