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4"/>
  </p:notesMasterIdLst>
  <p:handoutMasterIdLst>
    <p:handoutMasterId r:id="rId25"/>
  </p:handoutMasterIdLst>
  <p:sldIdLst>
    <p:sldId id="257" r:id="rId6"/>
    <p:sldId id="258" r:id="rId7"/>
    <p:sldId id="262" r:id="rId8"/>
    <p:sldId id="268" r:id="rId9"/>
    <p:sldId id="303" r:id="rId10"/>
    <p:sldId id="353" r:id="rId11"/>
    <p:sldId id="354" r:id="rId12"/>
    <p:sldId id="352" r:id="rId13"/>
    <p:sldId id="314" r:id="rId14"/>
    <p:sldId id="302" r:id="rId15"/>
    <p:sldId id="325" r:id="rId16"/>
    <p:sldId id="501" r:id="rId17"/>
    <p:sldId id="348" r:id="rId18"/>
    <p:sldId id="498" r:id="rId19"/>
    <p:sldId id="499" r:id="rId20"/>
    <p:sldId id="500" r:id="rId21"/>
    <p:sldId id="497" r:id="rId22"/>
    <p:sldId id="27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G Frauenfelder (CENSUS/ERD FED)" initials="MGF(F" lastIdx="10" clrIdx="0">
    <p:extLst>
      <p:ext uri="{19B8F6BF-5375-455C-9EA6-DF929625EA0E}">
        <p15:presenceInfo xmlns:p15="http://schemas.microsoft.com/office/powerpoint/2012/main" userId="S-1-5-21-2418650581-3053253586-2785318765-19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9435" autoAdjust="0"/>
  </p:normalViewPr>
  <p:slideViewPr>
    <p:cSldViewPr snapToGrid="0">
      <p:cViewPr varScale="1">
        <p:scale>
          <a:sx n="102" d="100"/>
          <a:sy n="102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1oafs-oa03.boc.ad.census.gov\EMD_SHARE\Economic%20Outreach%20and%20Marketing%20Staff\HAIT\Hait\Presentations\Other\Monthly%20Beer%20Exports%20and%20Imp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1oafs-oa03.boc.ad.census.gov\EMD_SHARE\Economic%20Outreach%20and%20Marketing%20Staff\HAIT\Hait\Presentations\Other\Monthly%20Beer%20Exports%20and%20Impo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 Beer Exports</a:t>
            </a:r>
            <a:r>
              <a:rPr lang="en-US" baseline="0" dirty="0"/>
              <a:t> - </a:t>
            </a:r>
            <a:r>
              <a:rPr lang="en-US" dirty="0"/>
              <a:t>Top 10 Countries (May 2021) ($US)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Countries'!$E$3</c:f>
              <c:strCache>
                <c:ptCount val="1"/>
                <c:pt idx="0">
                  <c:v>Total Value ($US)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833760257556433E-2"/>
                  <c:y val="-5.6852542554987643E-4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86-4E66-A129-CC723ACBEBE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86-4E66-A129-CC723ACB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Countries'!$C$4:$C$13</c:f>
              <c:strCache>
                <c:ptCount val="10"/>
                <c:pt idx="0">
                  <c:v>Honduras</c:v>
                </c:pt>
                <c:pt idx="1">
                  <c:v>Chile</c:v>
                </c:pt>
                <c:pt idx="2">
                  <c:v>Canada</c:v>
                </c:pt>
                <c:pt idx="3">
                  <c:v>Panama</c:v>
                </c:pt>
                <c:pt idx="4">
                  <c:v>Korea, South</c:v>
                </c:pt>
                <c:pt idx="5">
                  <c:v>Costa Rica</c:v>
                </c:pt>
                <c:pt idx="6">
                  <c:v>Japan</c:v>
                </c:pt>
                <c:pt idx="7">
                  <c:v>China</c:v>
                </c:pt>
                <c:pt idx="8">
                  <c:v>Paraguay</c:v>
                </c:pt>
                <c:pt idx="9">
                  <c:v>Mexico</c:v>
                </c:pt>
              </c:strCache>
            </c:strRef>
          </c:cat>
          <c:val>
            <c:numRef>
              <c:f>'Export Countries'!$E$4:$E$13</c:f>
              <c:numCache>
                <c:formatCode>#,##0</c:formatCode>
                <c:ptCount val="10"/>
                <c:pt idx="0">
                  <c:v>10836808</c:v>
                </c:pt>
                <c:pt idx="1">
                  <c:v>8524445</c:v>
                </c:pt>
                <c:pt idx="2">
                  <c:v>6025680</c:v>
                </c:pt>
                <c:pt idx="3">
                  <c:v>4994124</c:v>
                </c:pt>
                <c:pt idx="4">
                  <c:v>3587059</c:v>
                </c:pt>
                <c:pt idx="5">
                  <c:v>3135730</c:v>
                </c:pt>
                <c:pt idx="6">
                  <c:v>2586672</c:v>
                </c:pt>
                <c:pt idx="7">
                  <c:v>1713398</c:v>
                </c:pt>
                <c:pt idx="8">
                  <c:v>1686863</c:v>
                </c:pt>
                <c:pt idx="9">
                  <c:v>1316623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86-4E66-A129-CC723ACBE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420677072"/>
        <c:axId val="420674448"/>
      </c:barChart>
      <c:catAx>
        <c:axId val="4206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74448"/>
        <c:crosses val="autoZero"/>
        <c:auto val="1"/>
        <c:lblAlgn val="ctr"/>
        <c:lblOffset val="100"/>
        <c:noMultiLvlLbl val="0"/>
      </c:catAx>
      <c:valAx>
        <c:axId val="42067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77072"/>
        <c:crosses val="autoZero"/>
        <c:crossBetween val="between"/>
        <c:majorUnit val="2500000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</a:t>
            </a:r>
            <a:r>
              <a:rPr lang="en-US" baseline="0"/>
              <a:t> Beer Exports and Imports ($US)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'Exports and Imports'!$C$2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5.7455540355677154E-2"/>
                  <c:y val="-7.190795781399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8-4004-88A4-FFDEDF920BB8}"/>
                </c:ext>
              </c:extLst>
            </c:dLbl>
            <c:dLbl>
              <c:idx val="26"/>
              <c:layout>
                <c:manualLayout>
                  <c:x val="-3.5567715458276437E-2"/>
                  <c:y val="-5.752636625119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8-4004-88A4-FFDEDF920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'Exports and Imports'!$B$4:$B$32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'Exports and Imports'!$C$4:$C$32</c:f>
              <c:numCache>
                <c:formatCode>#,##0</c:formatCode>
                <c:ptCount val="29"/>
                <c:pt idx="0">
                  <c:v>47105311</c:v>
                </c:pt>
                <c:pt idx="1">
                  <c:v>49508153</c:v>
                </c:pt>
                <c:pt idx="2">
                  <c:v>55704508</c:v>
                </c:pt>
                <c:pt idx="3">
                  <c:v>48885430</c:v>
                </c:pt>
                <c:pt idx="4">
                  <c:v>50280125</c:v>
                </c:pt>
                <c:pt idx="5">
                  <c:v>46764217</c:v>
                </c:pt>
                <c:pt idx="6">
                  <c:v>46201311</c:v>
                </c:pt>
                <c:pt idx="7">
                  <c:v>50921554</c:v>
                </c:pt>
                <c:pt idx="8">
                  <c:v>46411075</c:v>
                </c:pt>
                <c:pt idx="9">
                  <c:v>49907009</c:v>
                </c:pt>
                <c:pt idx="10">
                  <c:v>47857807</c:v>
                </c:pt>
                <c:pt idx="11">
                  <c:v>33386357</c:v>
                </c:pt>
                <c:pt idx="12">
                  <c:v>45015797</c:v>
                </c:pt>
                <c:pt idx="13">
                  <c:v>34783993</c:v>
                </c:pt>
                <c:pt idx="14">
                  <c:v>33282375</c:v>
                </c:pt>
                <c:pt idx="15">
                  <c:v>29478499</c:v>
                </c:pt>
                <c:pt idx="16">
                  <c:v>23151732</c:v>
                </c:pt>
                <c:pt idx="17">
                  <c:v>24417960</c:v>
                </c:pt>
                <c:pt idx="18">
                  <c:v>27754243</c:v>
                </c:pt>
                <c:pt idx="19">
                  <c:v>43105402</c:v>
                </c:pt>
                <c:pt idx="20">
                  <c:v>49998067</c:v>
                </c:pt>
                <c:pt idx="21">
                  <c:v>67813159</c:v>
                </c:pt>
                <c:pt idx="22">
                  <c:v>64870902</c:v>
                </c:pt>
                <c:pt idx="23">
                  <c:v>69654957</c:v>
                </c:pt>
                <c:pt idx="24">
                  <c:v>54226683</c:v>
                </c:pt>
                <c:pt idx="25">
                  <c:v>59987416</c:v>
                </c:pt>
                <c:pt idx="26">
                  <c:v>74583924</c:v>
                </c:pt>
                <c:pt idx="27">
                  <c:v>59059106</c:v>
                </c:pt>
                <c:pt idx="28">
                  <c:v>58347676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88-4004-88A4-FFDEDF920BB8}"/>
            </c:ext>
          </c:extLst>
        </c:ser>
        <c:ser>
          <c:idx val="1"/>
          <c:order val="1"/>
          <c:tx>
            <c:strRef>
              <c:f>'Exports and Imports'!$D$2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8-4004-88A4-FFDEDF920BB8}"/>
                </c:ext>
              </c:extLst>
            </c:dLbl>
            <c:dLbl>
              <c:idx val="28"/>
              <c:layout>
                <c:manualLayout>
                  <c:x val="0"/>
                  <c:y val="-7.19079578139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8-4004-88A4-FFDEDF920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'Exports and Imports'!$B$4:$B$32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'Exports and Imports'!$D$4:$D$32</c:f>
              <c:numCache>
                <c:formatCode>#,##0</c:formatCode>
                <c:ptCount val="29"/>
                <c:pt idx="0">
                  <c:v>371035665</c:v>
                </c:pt>
                <c:pt idx="1">
                  <c:v>376987705</c:v>
                </c:pt>
                <c:pt idx="2">
                  <c:v>520541964</c:v>
                </c:pt>
                <c:pt idx="3">
                  <c:v>549031388</c:v>
                </c:pt>
                <c:pt idx="4">
                  <c:v>551478746</c:v>
                </c:pt>
                <c:pt idx="5">
                  <c:v>510311153</c:v>
                </c:pt>
                <c:pt idx="6">
                  <c:v>548598864</c:v>
                </c:pt>
                <c:pt idx="7">
                  <c:v>463498903</c:v>
                </c:pt>
                <c:pt idx="8">
                  <c:v>445610525</c:v>
                </c:pt>
                <c:pt idx="9">
                  <c:v>483167325</c:v>
                </c:pt>
                <c:pt idx="10">
                  <c:v>440569465</c:v>
                </c:pt>
                <c:pt idx="11">
                  <c:v>350999485</c:v>
                </c:pt>
                <c:pt idx="12">
                  <c:v>441027313</c:v>
                </c:pt>
                <c:pt idx="13">
                  <c:v>414971570</c:v>
                </c:pt>
                <c:pt idx="14">
                  <c:v>494197794</c:v>
                </c:pt>
                <c:pt idx="15">
                  <c:v>422625809</c:v>
                </c:pt>
                <c:pt idx="16">
                  <c:v>310741012</c:v>
                </c:pt>
                <c:pt idx="17">
                  <c:v>444674675</c:v>
                </c:pt>
                <c:pt idx="18">
                  <c:v>555777867</c:v>
                </c:pt>
                <c:pt idx="19">
                  <c:v>565647500</c:v>
                </c:pt>
                <c:pt idx="20">
                  <c:v>533227519</c:v>
                </c:pt>
                <c:pt idx="21">
                  <c:v>546965990</c:v>
                </c:pt>
                <c:pt idx="22">
                  <c:v>556135297</c:v>
                </c:pt>
                <c:pt idx="23">
                  <c:v>461621185</c:v>
                </c:pt>
                <c:pt idx="24">
                  <c:v>507079340</c:v>
                </c:pt>
                <c:pt idx="25">
                  <c:v>395971913</c:v>
                </c:pt>
                <c:pt idx="26">
                  <c:v>477248741</c:v>
                </c:pt>
                <c:pt idx="27">
                  <c:v>555625372</c:v>
                </c:pt>
                <c:pt idx="28">
                  <c:v>569694350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88-4004-88A4-FFDEDF920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148456"/>
        <c:axId val="419163216"/>
      </c:lineChart>
      <c:dateAx>
        <c:axId val="419148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63216"/>
        <c:crosses val="autoZero"/>
        <c:auto val="1"/>
        <c:lblOffset val="100"/>
        <c:baseTimeUnit val="months"/>
      </c:dateAx>
      <c:valAx>
        <c:axId val="41916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48456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EABAD-8718-4BFA-81D1-AEE924A682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CAE28F-237C-41B6-87E1-BACFB501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9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6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1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brand new part of the hub… access to other </a:t>
            </a:r>
            <a:r>
              <a:rPr lang="en-US" dirty="0" err="1"/>
              <a:t>covid</a:t>
            </a:r>
            <a:r>
              <a:rPr lang="en-US" dirty="0"/>
              <a:t> data.  It’s just links… none of this data are actually on the Hub, but that might change…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brand new part of the hub… access to other </a:t>
            </a:r>
            <a:r>
              <a:rPr lang="en-US" dirty="0" err="1"/>
              <a:t>covid</a:t>
            </a:r>
            <a:r>
              <a:rPr lang="en-US" dirty="0"/>
              <a:t> data.  It’s just links… none of this data are actually on the Hub, but that might change…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712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7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8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Indicators provided first glimpse into impacts of pandemic on businesses; SBPS adds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data a key source of info on potential markets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 is the official source of this data (not ITA, USTR...)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Approx. 18,000 classification numbers used to classify imported and exported products (much more detailed then NAICS)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19DCB-FFC4-2F43-8715-1E9317051FE8}"/>
              </a:ext>
            </a:extLst>
          </p:cNvPr>
          <p:cNvSpPr/>
          <p:nvPr userDrawn="1"/>
        </p:nvSpPr>
        <p:spPr>
          <a:xfrm>
            <a:off x="2210" y="-17464"/>
            <a:ext cx="12192000" cy="5808617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01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BFA62-040F-334A-9EB7-E4345FA0DB12}"/>
              </a:ext>
            </a:extLst>
          </p:cNvPr>
          <p:cNvSpPr/>
          <p:nvPr userDrawn="1"/>
        </p:nvSpPr>
        <p:spPr>
          <a:xfrm>
            <a:off x="8153400" y="0"/>
            <a:ext cx="4038600" cy="5834743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80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0AA7F91-C713-4022-9E21-1A01660E5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2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7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DBF00-6528-42F1-B328-44F742AF3A8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945418" y="6310993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+mn-lt"/>
              </a:rPr>
              <a:t>U.S.</a:t>
            </a:r>
            <a:r>
              <a:rPr lang="en-US" sz="1050" baseline="0" dirty="0">
                <a:latin typeface="+mn-lt"/>
              </a:rPr>
              <a:t> Census Bureau Briefing  |  September 2019  </a:t>
            </a:r>
            <a:r>
              <a:rPr lang="en-US" sz="1050" dirty="0">
                <a:latin typeface="+mn-lt"/>
              </a:rPr>
              <a:t>|  </a:t>
            </a:r>
            <a:fld id="{C57923EB-5663-814D-8520-41A222571678}" type="slidenum">
              <a:rPr lang="en-US" sz="1050" smtClean="0">
                <a:latin typeface="+mn-lt"/>
              </a:rPr>
              <a:t>‹#›</a:t>
            </a:fld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2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hyperlink" Target="http://www.census.gov/foreign-trade/data/index.html" TargetMode="Externa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hyperlink" Target="https://www.census.gov/content/dam/Census/topics/business-and-economy/flyers/trade-flyer-q2.pdf" TargetMode="External"/><Relationship Id="rId4" Type="http://schemas.openxmlformats.org/officeDocument/2006/relationships/hyperlink" Target="https://usatrade.census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ensus.gov/library/stories/2021/09/business-growth-in-desert-southwest-more-than-twice-national-averag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topics/preparedness/events/pandemics/covid-19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covid19.census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g=0400000US04&amp;y=2017&amp;d=ECN%20Core%20Statistics%20Summary%20Statistics%20for%20the%20U.S.,%20States,%20and%20Selected%20Geographies%3A%202017&amp;tid=ECNBASIC2017.EC1700BASI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ata.census.gov/cedsci/table?g=0400000US36&amp;y=2017&amp;d=ECN%20Core%20Statistics%20Selected%20Sectors%3A%20Franchise%20Status%20for%20the%20U.S.%20and%20States&amp;tid=ECNFRAN2017.EC1700FRAN" TargetMode="External"/><Relationship Id="rId4" Type="http://schemas.openxmlformats.org/officeDocument/2006/relationships/hyperlink" Target="https://data.census.gov/cedsci/table?q=&amp;g=0400000US04&amp;y=2017&amp;d=ECN%20Core%20Statistics%20Economic%20Census&amp;tid=ECNNAPCSIND2017.EC1700NAPCSINDP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g=0400000US04&amp;y=2019&amp;d=ECNSVY%20Business%20Patterns%20County%20Business%20Patterns&amp;tid=CBP2019.CB1900CB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ata.census.gov/cedsci/table?g=0400000US01&amp;y=2018&amp;d=ECNSVY%20Business%20Dynamics%20Statistics&amp;tid=BDSTIMESERIES.BDSEAGE" TargetMode="External"/><Relationship Id="rId4" Type="http://schemas.openxmlformats.org/officeDocument/2006/relationships/hyperlink" Target="https://data.census.gov/cedsci/table?g=0400000US04&amp;y=2018&amp;d=ECNSVY%20Nonemployer%20Statistics&amp;tid=NONEMP2018.NS1800NONE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g=0400000US04&amp;y=2018&amp;d=ECNSVY%20Annual%20Business%20Survey%20Annual%20Business%20Survey&amp;tid=ABSCS2018.AB1800CSA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ata.census.gov/cedsci/table?g=0400000US36&amp;y=2018&amp;d=ECNSVY%20Annual%20Business%20Survey%20Annual%20Business%20Survey&amp;tid=ABSCS2018.AB1800CSA04" TargetMode="External"/><Relationship Id="rId5" Type="http://schemas.openxmlformats.org/officeDocument/2006/relationships/hyperlink" Target="https://data.census.gov/cedsci/table?g=0400000US04&amp;y=2018&amp;d=ECNSVY%20Annual%20Business%20Survey%20Annual%20Business%20Survey&amp;tid=ABSCS2018.AB1800CSA03" TargetMode="External"/><Relationship Id="rId4" Type="http://schemas.openxmlformats.org/officeDocument/2006/relationships/hyperlink" Target="https://data.census.gov/cedsci/table?g=0400000US04&amp;y=2018&amp;d=ECNSVY%20Annual%20Business%20Survey%20Annual%20Business%20Survey&amp;tid=ABSCS2018.AB1800CSA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ensus.gov/programs-surveys/abs/data/nes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economic-indicators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hyperlink" Target="https://fred.stlouisfe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8" b="218"/>
          <a:stretch/>
        </p:blipFill>
        <p:spPr>
          <a:xfrm>
            <a:off x="3900425" y="0"/>
            <a:ext cx="8291575" cy="6001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6EB6BB-F24A-3B4E-A345-99F5E23F9AB9}"/>
              </a:ext>
            </a:extLst>
          </p:cNvPr>
          <p:cNvSpPr/>
          <p:nvPr/>
        </p:nvSpPr>
        <p:spPr>
          <a:xfrm>
            <a:off x="0" y="0"/>
            <a:ext cx="12192000" cy="6001788"/>
          </a:xfrm>
          <a:prstGeom prst="rect">
            <a:avLst/>
          </a:prstGeom>
          <a:gradFill flip="none" rotWithShape="1">
            <a:gsLst>
              <a:gs pos="54000">
                <a:srgbClr val="7F8796">
                  <a:alpha val="85000"/>
                </a:srgbClr>
              </a:gs>
              <a:gs pos="44000">
                <a:srgbClr val="162E48"/>
              </a:gs>
              <a:gs pos="70000">
                <a:schemeClr val="bg1">
                  <a:lumMod val="8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30504E1-1C56-7E49-B997-17D750055E0C}"/>
              </a:ext>
            </a:extLst>
          </p:cNvPr>
          <p:cNvSpPr txBox="1">
            <a:spLocks/>
          </p:cNvSpPr>
          <p:nvPr/>
        </p:nvSpPr>
        <p:spPr>
          <a:xfrm>
            <a:off x="434833" y="876690"/>
            <a:ext cx="5051567" cy="29483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3600" spc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Census Has Business Data?  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spc="1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 Overview of Key Economic Data for Arizona (including COVID data)</a:t>
            </a:r>
            <a:endParaRPr lang="en-US" sz="28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A5EF4D1-6F76-5140-809A-537885EB9CB3}"/>
              </a:ext>
            </a:extLst>
          </p:cNvPr>
          <p:cNvSpPr txBox="1">
            <a:spLocks/>
          </p:cNvSpPr>
          <p:nvPr/>
        </p:nvSpPr>
        <p:spPr>
          <a:xfrm>
            <a:off x="434833" y="3799902"/>
            <a:ext cx="5584965" cy="18135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SDC Virtual Annual Meeting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13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14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Andrew W. Hait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U.S. Census Bureau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+mn-lt"/>
              </a:rPr>
              <a:t>AZ SDC meeting | Oct 2021</a:t>
            </a:r>
            <a:r>
              <a:rPr lang="en-US" sz="1050" baseline="0" dirty="0">
                <a:latin typeface="+mn-lt"/>
              </a:rPr>
              <a:t>|  1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54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213360" y="1119495"/>
            <a:ext cx="7197054" cy="4385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A Census Bureau program that provide monthly and annual U.S. exports and imports statistics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Data reported via ACE </a:t>
            </a:r>
            <a:r>
              <a:rPr lang="en-US" sz="1800" dirty="0" err="1">
                <a:cs typeface="Arial" panose="020B0604020202020204" pitchFamily="34" charset="0"/>
              </a:rPr>
              <a:t>AESDirect</a:t>
            </a:r>
            <a:r>
              <a:rPr lang="en-US" sz="1800" dirty="0">
                <a:cs typeface="Arial" panose="020B0604020202020204" pitchFamily="34" charset="0"/>
              </a:rPr>
              <a:t> and Customs and Border Protection documents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Data shown at the national,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state, district, and port </a:t>
            </a:r>
            <a:r>
              <a:rPr lang="en-US" sz="1800" dirty="0">
                <a:cs typeface="Arial" panose="020B0604020202020204" pitchFamily="34" charset="0"/>
              </a:rPr>
              <a:t>levels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Data provided by NAICS (Ag, Mining, and Manufacturing sectors only), Commodity, and Country of origination and destination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Census Bureau also issues export regulations from the U.S.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See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census.gov/foreign-trade/data/index.html</a:t>
            </a:r>
            <a:r>
              <a:rPr lang="en-US" sz="1800" dirty="0">
                <a:cs typeface="Arial" panose="020B0604020202020204" pitchFamily="34" charset="0"/>
              </a:rPr>
              <a:t> for more info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See USA Trade Online (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https://usatrade.census.gov/</a:t>
            </a:r>
            <a:r>
              <a:rPr lang="en-US" sz="1800" dirty="0">
                <a:cs typeface="Arial" panose="020B0604020202020204" pitchFamily="34" charset="0"/>
              </a:rPr>
              <a:t> ) for the data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  <a:hlinkClick r:id="rId5"/>
              </a:rPr>
              <a:t>Trade</a:t>
            </a:r>
            <a:r>
              <a:rPr lang="en-US" sz="1800" dirty="0">
                <a:cs typeface="Arial" panose="020B0604020202020204" pitchFamily="34" charset="0"/>
              </a:rPr>
              <a:t> flyer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41273" y="440359"/>
            <a:ext cx="5482638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International Trade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D531-3111-F64C-BCE1-41B97F309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086" y="183208"/>
            <a:ext cx="1139818" cy="8792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314829"/>
              </p:ext>
            </p:extLst>
          </p:nvPr>
        </p:nvGraphicFramePr>
        <p:xfrm>
          <a:off x="7674796" y="3163753"/>
          <a:ext cx="4303844" cy="283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879824"/>
              </p:ext>
            </p:extLst>
          </p:nvPr>
        </p:nvGraphicFramePr>
        <p:xfrm>
          <a:off x="7674795" y="183208"/>
          <a:ext cx="4378845" cy="283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3EDE53-7B59-4665-B3CC-ABB6525E18EC}"/>
              </a:ext>
            </a:extLst>
          </p:cNvPr>
          <p:cNvSpPr txBox="1"/>
          <p:nvPr/>
        </p:nvSpPr>
        <p:spPr>
          <a:xfrm>
            <a:off x="2360910" y="5483981"/>
            <a:ext cx="465263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Fun Fact: $491.7 million worth of beer was imported thru the port of Nogales in 2021 (thru Aug).</a:t>
            </a:r>
          </a:p>
        </p:txBody>
      </p:sp>
    </p:spTree>
    <p:extLst>
      <p:ext uri="{BB962C8B-B14F-4D97-AF65-F5344CB8AC3E}">
        <p14:creationId xmlns:p14="http://schemas.microsoft.com/office/powerpoint/2010/main" val="391756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764AB-A530-40CF-9316-B2EECD4C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05" y="202309"/>
            <a:ext cx="9538190" cy="5708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FA916-F494-4F8B-B448-D7F92226CC83}"/>
              </a:ext>
            </a:extLst>
          </p:cNvPr>
          <p:cNvSpPr txBox="1"/>
          <p:nvPr/>
        </p:nvSpPr>
        <p:spPr>
          <a:xfrm>
            <a:off x="2243532" y="6009360"/>
            <a:ext cx="767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https://www.census.gov/library/stories/2021/09/business-growth-in-desert-southwest-more-than-twice-national-average.html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07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12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2545309" y="2873446"/>
            <a:ext cx="710138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1" dirty="0">
                <a:solidFill>
                  <a:srgbClr val="1E2F4D"/>
                </a:solidFill>
                <a:latin typeface="Calibri"/>
              </a:rPr>
              <a:t>COVID Data and Tools</a:t>
            </a:r>
          </a:p>
        </p:txBody>
      </p:sp>
    </p:spTree>
    <p:extLst>
      <p:ext uri="{BB962C8B-B14F-4D97-AF65-F5344CB8AC3E}">
        <p14:creationId xmlns:p14="http://schemas.microsoft.com/office/powerpoint/2010/main" val="5708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34" y="1725070"/>
            <a:ext cx="287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COVID-19 Hub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816" y="3584563"/>
            <a:ext cx="2609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https://www.census.gov/topics/preparedness/events/pandemics/covid-19.html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816" y="2553305"/>
            <a:ext cx="286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https://covid19.census.gov/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D4022-4744-4325-BEFA-222EE3595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245" y="597674"/>
            <a:ext cx="8442621" cy="5657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542E-9F5A-4D3A-9CBE-F2052C09A66F}"/>
              </a:ext>
            </a:extLst>
          </p:cNvPr>
          <p:cNvSpPr txBox="1"/>
          <p:nvPr/>
        </p:nvSpPr>
        <p:spPr>
          <a:xfrm>
            <a:off x="7884115" y="6333485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13</a:t>
            </a:r>
          </a:p>
        </p:txBody>
      </p:sp>
    </p:spTree>
    <p:extLst>
      <p:ext uri="{BB962C8B-B14F-4D97-AF65-F5344CB8AC3E}">
        <p14:creationId xmlns:p14="http://schemas.microsoft.com/office/powerpoint/2010/main" val="277541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646" y="146782"/>
            <a:ext cx="1096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Hub includes Interactive Dashboards, Policy Maps, and Downloadable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99624-B6EF-4169-BFE6-E3315413549E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DBB43-3459-4EC4-8074-5C9503E0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" y="718789"/>
            <a:ext cx="9652496" cy="5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8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B631B-3C8C-474C-9527-DC81D6BAD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8" y="261351"/>
            <a:ext cx="7380525" cy="6450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FF30F-98E6-4F4A-9C24-2A665719F669}"/>
              </a:ext>
            </a:extLst>
          </p:cNvPr>
          <p:cNvSpPr txBox="1"/>
          <p:nvPr/>
        </p:nvSpPr>
        <p:spPr>
          <a:xfrm>
            <a:off x="360966" y="2610947"/>
            <a:ext cx="307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Access to Interactive Dashboards and Web Sites for COVID-Specific Programs</a:t>
            </a:r>
          </a:p>
        </p:txBody>
      </p:sp>
    </p:spTree>
    <p:extLst>
      <p:ext uri="{BB962C8B-B14F-4D97-AF65-F5344CB8AC3E}">
        <p14:creationId xmlns:p14="http://schemas.microsoft.com/office/powerpoint/2010/main" val="414333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8396" y="626859"/>
            <a:ext cx="42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Additional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D1953-5D7B-47FA-83DF-26988789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5" y="225293"/>
            <a:ext cx="6288994" cy="3762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1EA10-700B-42D1-96EE-6BD40F6E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19" y="1368286"/>
            <a:ext cx="6128065" cy="52644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45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69" y="1654575"/>
            <a:ext cx="46407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New Data Equity Tools</a:t>
            </a:r>
          </a:p>
          <a:p>
            <a:pPr algn="ctr"/>
            <a:endParaRPr lang="en-US" sz="3400" dirty="0"/>
          </a:p>
          <a:p>
            <a:r>
              <a:rPr lang="en-US" dirty="0"/>
              <a:t>Provides links to 5 programs or data tools that can assist users equitably distribute resources to underserved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6D46F-9DAA-47E4-B43B-017B6D4D2F5C}"/>
              </a:ext>
            </a:extLst>
          </p:cNvPr>
          <p:cNvSpPr txBox="1"/>
          <p:nvPr/>
        </p:nvSpPr>
        <p:spPr>
          <a:xfrm>
            <a:off x="521179" y="4198863"/>
            <a:ext cx="49603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Want Your Feedback!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we doing 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Hub missing that we should add?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are you using this resource in your work?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6279-DEB7-4FF8-A253-63B55439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64" y="256032"/>
            <a:ext cx="4832103" cy="63927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796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42281F-F28C-704A-B078-3FE8E650512B}"/>
              </a:ext>
            </a:extLst>
          </p:cNvPr>
          <p:cNvGrpSpPr/>
          <p:nvPr/>
        </p:nvGrpSpPr>
        <p:grpSpPr>
          <a:xfrm>
            <a:off x="7445829" y="-13855"/>
            <a:ext cx="4746171" cy="6015644"/>
            <a:chOff x="4441744" y="-8688"/>
            <a:chExt cx="4702256" cy="60607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38A234-B200-A845-B1B8-C89D07AB4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0" r="22051"/>
            <a:stretch/>
          </p:blipFill>
          <p:spPr>
            <a:xfrm>
              <a:off x="6857994" y="-8688"/>
              <a:ext cx="2286005" cy="23616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76278"/>
              <a:ext cx="2416251" cy="20060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94698"/>
              <a:ext cx="2286004" cy="2057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4005562"/>
              <a:ext cx="2414065" cy="2046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5503" r="4120" b="19508"/>
            <a:stretch/>
          </p:blipFill>
          <p:spPr>
            <a:xfrm>
              <a:off x="6857996" y="1991567"/>
              <a:ext cx="2286004" cy="20113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5" t="7670" r="28342" b="22192"/>
            <a:stretch/>
          </p:blipFill>
          <p:spPr>
            <a:xfrm>
              <a:off x="4441744" y="4465"/>
              <a:ext cx="2416250" cy="198923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112578" y="6504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58E5-060B-9E49-99C0-78060A09AA1B}"/>
              </a:ext>
            </a:extLst>
          </p:cNvPr>
          <p:cNvSpPr/>
          <p:nvPr/>
        </p:nvSpPr>
        <p:spPr>
          <a:xfrm>
            <a:off x="0" y="-4619"/>
            <a:ext cx="11899075" cy="6006408"/>
          </a:xfrm>
          <a:prstGeom prst="rect">
            <a:avLst/>
          </a:prstGeom>
          <a:gradFill flip="none" rotWithShape="1">
            <a:gsLst>
              <a:gs pos="63000">
                <a:srgbClr val="162E48"/>
              </a:gs>
              <a:gs pos="69000">
                <a:schemeClr val="bg1">
                  <a:lumMod val="85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0FD2685C-E8BE-F342-A7FB-7E527E330CF2}"/>
              </a:ext>
            </a:extLst>
          </p:cNvPr>
          <p:cNvSpPr txBox="1">
            <a:spLocks/>
          </p:cNvSpPr>
          <p:nvPr/>
        </p:nvSpPr>
        <p:spPr>
          <a:xfrm>
            <a:off x="842216" y="1016000"/>
            <a:ext cx="5310785" cy="43431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3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 &amp; A and Thank You!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380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Contact me at:</a:t>
            </a:r>
            <a:endParaRPr lang="en-US" sz="2000" spc="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0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Andrew.W.Hait@census.gov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000" spc="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(301)763-6747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2000" spc="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2000" spc="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18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24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171450" y="1195754"/>
            <a:ext cx="7257120" cy="4738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U.S. Census Bureau is the federal government’s largest statistical agency.</a:t>
            </a:r>
          </a:p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We conduct more than 130 censuses and surveys each year, including 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Decennial Census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the once-a-decade population and housing count of the United States</a:t>
            </a:r>
          </a:p>
          <a:p>
            <a:pPr marL="635000" lvl="1" indent="-339725" fontAlgn="auto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American Community Survey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8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the ongoing annual survey of the nation’s population 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Census of Governments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identifies the scope and nature of the nation's state and local government sector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Economic Census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the official five-year measure of American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Our mission is to serve as the leading source of quality data about America’s people, places, and economy. 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6237549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About the Census 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096000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51" y="232134"/>
            <a:ext cx="3502953" cy="52544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82512" y="5578023"/>
            <a:ext cx="256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https://www.census.gov/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2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28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632" b="-503"/>
          <a:stretch/>
        </p:blipFill>
        <p:spPr>
          <a:xfrm>
            <a:off x="0" y="0"/>
            <a:ext cx="6537714" cy="4296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2121"/>
            <a:ext cx="12192000" cy="5956418"/>
          </a:xfrm>
          <a:prstGeom prst="rect">
            <a:avLst/>
          </a:prstGeom>
          <a:gradFill flip="none" rotWithShape="1">
            <a:gsLst>
              <a:gs pos="44000">
                <a:srgbClr val="162E48"/>
              </a:gs>
              <a:gs pos="62000">
                <a:schemeClr val="bg1">
                  <a:lumMod val="85000"/>
                  <a:alpha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6086" y="-1327"/>
            <a:ext cx="6105914" cy="3578147"/>
          </a:xfrm>
          <a:prstGeom prst="rect">
            <a:avLst/>
          </a:prstGeom>
          <a:gradFill flip="none" rotWithShape="1">
            <a:gsLst>
              <a:gs pos="28000">
                <a:srgbClr val="162E48"/>
              </a:gs>
              <a:gs pos="81000">
                <a:schemeClr val="bg1">
                  <a:lumMod val="75000"/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56132" y="4163239"/>
            <a:ext cx="11045479" cy="1910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Bureau Economic Surveys are a key source for official statistics companies can use: 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Monthly and Quarterly are small sample surveys that provide the most </a:t>
            </a:r>
            <a:r>
              <a:rPr lang="en-US" sz="1700" b="1" dirty="0">
                <a:solidFill>
                  <a:srgbClr val="FF0000"/>
                </a:solidFill>
              </a:rPr>
              <a:t>TIMELY </a:t>
            </a:r>
            <a:r>
              <a:rPr lang="en-US" sz="1700" dirty="0">
                <a:solidFill>
                  <a:prstClr val="white"/>
                </a:solidFill>
              </a:rPr>
              <a:t>data available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Annual surveys have larger samples and provide the most up-to-date </a:t>
            </a:r>
            <a:r>
              <a:rPr lang="en-US" sz="1700" b="1" dirty="0">
                <a:solidFill>
                  <a:srgbClr val="3B983C"/>
                </a:solidFill>
              </a:rPr>
              <a:t>TREND</a:t>
            </a:r>
            <a:r>
              <a:rPr lang="en-US" sz="1700" dirty="0">
                <a:solidFill>
                  <a:prstClr val="white"/>
                </a:solidFill>
              </a:rPr>
              <a:t> data available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Every 5 years, the Economic Census measures all businesses and provides the most </a:t>
            </a:r>
            <a:r>
              <a:rPr lang="en-US" sz="1700" b="1" dirty="0">
                <a:solidFill>
                  <a:srgbClr val="509BD7"/>
                </a:solidFill>
              </a:rPr>
              <a:t>COMPREHENSIVE</a:t>
            </a:r>
            <a:r>
              <a:rPr lang="en-US" sz="1700" dirty="0">
                <a:solidFill>
                  <a:prstClr val="white"/>
                </a:solidFill>
              </a:rPr>
              <a:t> data available 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surveys set the standard for U.S. economic statistics, and are fueled by the data provided by individual businesses</a:t>
            </a:r>
          </a:p>
        </p:txBody>
      </p:sp>
      <p:sp>
        <p:nvSpPr>
          <p:cNvPr id="21" name="Isosceles Triangle 10">
            <a:extLst>
              <a:ext uri="{FF2B5EF4-FFF2-40B4-BE49-F238E27FC236}">
                <a16:creationId xmlns:a16="http://schemas.microsoft.com/office/drawing/2014/main" id="{24BB7DE5-42C9-F746-A183-11A066D6B549}"/>
              </a:ext>
            </a:extLst>
          </p:cNvPr>
          <p:cNvSpPr/>
          <p:nvPr/>
        </p:nvSpPr>
        <p:spPr>
          <a:xfrm>
            <a:off x="8302339" y="538415"/>
            <a:ext cx="1659463" cy="1363163"/>
          </a:xfrm>
          <a:prstGeom prst="triangle">
            <a:avLst>
              <a:gd name="adj" fmla="val 49186"/>
            </a:avLst>
          </a:prstGeom>
          <a:solidFill>
            <a:srgbClr val="BA37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1440" r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Monthly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and Quarterly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Surveys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0A36185C-0019-8349-80B8-1B84796AB436}"/>
              </a:ext>
            </a:extLst>
          </p:cNvPr>
          <p:cNvSpPr/>
          <p:nvPr/>
        </p:nvSpPr>
        <p:spPr>
          <a:xfrm>
            <a:off x="7779915" y="1879239"/>
            <a:ext cx="2704311" cy="849454"/>
          </a:xfrm>
          <a:prstGeom prst="trapezoid">
            <a:avLst>
              <a:gd name="adj" fmla="val 62899"/>
            </a:avLst>
          </a:prstGeom>
          <a:solidFill>
            <a:srgbClr val="3B98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Annual Surveys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880044EF-8033-1448-82A1-3040640D78F2}"/>
              </a:ext>
            </a:extLst>
          </p:cNvPr>
          <p:cNvSpPr/>
          <p:nvPr/>
        </p:nvSpPr>
        <p:spPr>
          <a:xfrm>
            <a:off x="7256362" y="2728693"/>
            <a:ext cx="3751414" cy="849454"/>
          </a:xfrm>
          <a:prstGeom prst="trapezoid">
            <a:avLst>
              <a:gd name="adj" fmla="val 61792"/>
            </a:avLst>
          </a:prstGeom>
          <a:solidFill>
            <a:srgbClr val="509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Economic Census – Every 5 years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818BE78-D66F-4E4B-8A6C-B44EA3625073}"/>
              </a:ext>
            </a:extLst>
          </p:cNvPr>
          <p:cNvSpPr txBox="1">
            <a:spLocks/>
          </p:cNvSpPr>
          <p:nvPr/>
        </p:nvSpPr>
        <p:spPr>
          <a:xfrm>
            <a:off x="335865" y="3510208"/>
            <a:ext cx="5414356" cy="62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Economic Surveys</a:t>
            </a:r>
            <a:endParaRPr lang="en-US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3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6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368456" y="1942522"/>
            <a:ext cx="1779036" cy="2818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i="1" dirty="0">
                <a:solidFill>
                  <a:srgbClr val="1E2F4D"/>
                </a:solidFill>
                <a:latin typeface="Calibri"/>
              </a:rPr>
              <a:t>Census Business Builder </a:t>
            </a:r>
          </a:p>
          <a:p>
            <a:pPr fontAlgn="auto">
              <a:spcAft>
                <a:spcPts val="0"/>
              </a:spcAft>
            </a:pPr>
            <a:r>
              <a:rPr lang="en-US" sz="3200" i="1" dirty="0">
                <a:solidFill>
                  <a:srgbClr val="1E2F4D"/>
                </a:solidFill>
                <a:latin typeface="Calibri"/>
              </a:rPr>
              <a:t>v. 3.4</a:t>
            </a:r>
          </a:p>
          <a:p>
            <a:pPr fontAlgn="auto">
              <a:spcAft>
                <a:spcPts val="0"/>
              </a:spcAft>
            </a:pPr>
            <a:r>
              <a:rPr lang="en-US" sz="2400" i="1" dirty="0">
                <a:solidFill>
                  <a:srgbClr val="1E2F4D"/>
                </a:solidFill>
                <a:latin typeface="Calibri"/>
              </a:rPr>
              <a:t>(4.0 coming late Oct)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9592" y="0"/>
            <a:ext cx="3822408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8617748" y="532777"/>
            <a:ext cx="3326095" cy="43597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Business Data in CBB</a:t>
            </a:r>
          </a:p>
          <a:p>
            <a:r>
              <a:rPr lang="en-US" sz="1800" dirty="0">
                <a:solidFill>
                  <a:schemeClr val="bg1"/>
                </a:solidFill>
              </a:rPr>
              <a:t>County Business Patterns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Estabs</a:t>
            </a:r>
            <a:r>
              <a:rPr lang="en-US" sz="1400" dirty="0">
                <a:solidFill>
                  <a:schemeClr val="bg1"/>
                </a:solidFill>
              </a:rPr>
              <a:t>, Emp, Pay down to county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Estabs</a:t>
            </a:r>
            <a:r>
              <a:rPr lang="en-US" sz="1400" dirty="0">
                <a:solidFill>
                  <a:schemeClr val="bg1"/>
                </a:solidFill>
              </a:rPr>
              <a:t> by emp size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Nonemployer</a:t>
            </a:r>
            <a:r>
              <a:rPr lang="en-US" sz="1800" dirty="0">
                <a:solidFill>
                  <a:schemeClr val="bg1"/>
                </a:solidFill>
              </a:rPr>
              <a:t> Statistics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Firms and Sales down to county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Economic Census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Revenue down to place</a:t>
            </a:r>
          </a:p>
          <a:p>
            <a:r>
              <a:rPr lang="en-US" sz="1800" dirty="0">
                <a:solidFill>
                  <a:schemeClr val="bg1"/>
                </a:solidFill>
              </a:rPr>
              <a:t>Quarterly Workforce Indicators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Workforce down to county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BLS Quarterly Census of Employment and Wages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USDA Census of Agriculture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7748" y="5079879"/>
            <a:ext cx="34403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CBB Home Page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https://www.census.gov/data/data-tools/cbb.html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1A7C4-29B9-42C7-BDC2-C81104EE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8" y="178323"/>
            <a:ext cx="5224352" cy="3193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06BEB-765C-4E2B-8FDF-F2D00A8A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07" y="3527227"/>
            <a:ext cx="5224351" cy="3193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D8BD08-D763-43DF-AB3D-4A9632B45F3C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4</a:t>
            </a:r>
          </a:p>
        </p:txBody>
      </p:sp>
    </p:spTree>
    <p:extLst>
      <p:ext uri="{BB962C8B-B14F-4D97-AF65-F5344CB8AC3E}">
        <p14:creationId xmlns:p14="http://schemas.microsoft.com/office/powerpoint/2010/main" val="16101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5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581464" y="370023"/>
            <a:ext cx="1093809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i="1" dirty="0">
                <a:solidFill>
                  <a:srgbClr val="1E2F4D"/>
                </a:solidFill>
                <a:latin typeface="Calibri"/>
              </a:rPr>
              <a:t>Selected Economic Census Links for Arizona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EB193390-640C-4009-98C5-4B3873CE0713}"/>
              </a:ext>
            </a:extLst>
          </p:cNvPr>
          <p:cNvSpPr txBox="1">
            <a:spLocks/>
          </p:cNvSpPr>
          <p:nvPr/>
        </p:nvSpPr>
        <p:spPr>
          <a:xfrm>
            <a:off x="386505" y="1018587"/>
            <a:ext cx="11367131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Core Stats by Industry and Geography: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https://data.census.gov/cedsci/table?g=0400000US04&amp;y=2017&amp;d=ECN%20Core%20Statistics%20Summary%20Statistics%20for%20the%20U.S.,%20States,%20and%20Selected%20Geographies%3A%202017&amp;tid=ECNBASIC2017.EC1700BASIC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Industry by Products: 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https://data.census.gov/cedsci/table?q=&amp;g=0400000US04&amp;y=2017&amp;d=ECN%20Core%20Statistics%20Economic%20Census&amp;tid=ECNNAPCSIND2017.EC1700NAPCSINDPRD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Comparative (</a:t>
            </a:r>
            <a:r>
              <a:rPr 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NEW</a:t>
            </a:r>
            <a:r>
              <a:rPr lang="en-US" sz="1800" dirty="0">
                <a:cs typeface="Arial" panose="020B0604020202020204" pitchFamily="34" charset="0"/>
              </a:rPr>
              <a:t>): https://data.census.gov/cedsci/table?g=0400000US04&amp;y=2017&amp;d=ECN%20Core%20Statistics%20All%20Sectors%3A%20Comparative%20Statistics%20for%20the%20U.S.,%20States,%20and%20Selected%20Geographies%20%28Previous%20NAICS%20Basis%29&amp;tid=ECNCOMP2017.EC1700COMP 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Franchise (</a:t>
            </a:r>
            <a:r>
              <a:rPr 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NEW</a:t>
            </a:r>
            <a:r>
              <a:rPr lang="en-US" sz="1800" dirty="0">
                <a:cs typeface="Arial" panose="020B0604020202020204" pitchFamily="34" charset="0"/>
              </a:rPr>
              <a:t>): 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https://data.census.gov/cedsci/table?g=0400000US04&amp;y=2017&amp;d=ECN%20Core%20Statistics%20Selected%20Sectors%3A%20Franchise%20Status%20for%20the%20U.S.%20and%20States&amp;tid=ECNFRAN2017.EC1700FRAN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16 Additional Sector-Specific Tables  </a:t>
            </a:r>
          </a:p>
        </p:txBody>
      </p:sp>
    </p:spTree>
    <p:extLst>
      <p:ext uri="{BB962C8B-B14F-4D97-AF65-F5344CB8AC3E}">
        <p14:creationId xmlns:p14="http://schemas.microsoft.com/office/powerpoint/2010/main" val="358274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6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581464" y="68364"/>
            <a:ext cx="10947517" cy="10439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i="1" dirty="0">
                <a:solidFill>
                  <a:srgbClr val="1E2F4D"/>
                </a:solidFill>
                <a:latin typeface="Calibri"/>
              </a:rPr>
              <a:t>Selected County Business Patterns, </a:t>
            </a:r>
            <a:r>
              <a:rPr lang="en-US" sz="3400" i="1" dirty="0" err="1">
                <a:solidFill>
                  <a:srgbClr val="1E2F4D"/>
                </a:solidFill>
                <a:latin typeface="Calibri"/>
              </a:rPr>
              <a:t>Nonemployer</a:t>
            </a:r>
            <a:r>
              <a:rPr lang="en-US" sz="3400" i="1" dirty="0">
                <a:solidFill>
                  <a:srgbClr val="1E2F4D"/>
                </a:solidFill>
                <a:latin typeface="Calibri"/>
              </a:rPr>
              <a:t> Statistics, and Business Dynamics Statistics Links for Arizona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F7071C-4BAF-4177-9F11-20549A5FE406}"/>
              </a:ext>
            </a:extLst>
          </p:cNvPr>
          <p:cNvSpPr txBox="1">
            <a:spLocks/>
          </p:cNvSpPr>
          <p:nvPr/>
        </p:nvSpPr>
        <p:spPr>
          <a:xfrm>
            <a:off x="386505" y="1018587"/>
            <a:ext cx="11367131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CBP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Number of Establishments, Employment and Payroll by Industry, Geography, Employment Size of Establishments, and Legal Form of Organization: 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https://data.census.gov/cedsci/table?g=0400000US04&amp;y=2019&amp;d=ECNSVY%20Business%20Patterns%20County%20Business%20Patterns&amp;tid=CBP2019.CB1900CBP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Number of Firms and Sales by Industry, Geography, and Sales Size: 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https://data.census.gov/cedsci/table?g=0400000US04&amp;y=2018&amp;d=ECNSVY%20Nonemployer%20Statistics&amp;tid=NONEMP2018.NS1800NONEMP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BDS </a:t>
            </a:r>
            <a:r>
              <a:rPr lang="en-US" sz="2200" dirty="0">
                <a:solidFill>
                  <a:srgbClr val="C00000"/>
                </a:solidFill>
                <a:cs typeface="Arial" panose="020B0604020202020204" pitchFamily="34" charset="0"/>
              </a:rPr>
              <a:t>(New in data.census.gov)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Number of Firms and Establishments and Employment by Industry, Geography, and Establishment Age: 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https://data.census.gov/cedsci/table?g=0400000US04&amp;y=2018&amp;d=ECNSVY%20Business%20Dynamics%20Statistics&amp;tid=BDSTIMESERIES.BDSEAGE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12 Additional Tables, including ones by Firm Age, Size, and Initial Size</a:t>
            </a:r>
          </a:p>
        </p:txBody>
      </p:sp>
    </p:spTree>
    <p:extLst>
      <p:ext uri="{BB962C8B-B14F-4D97-AF65-F5344CB8AC3E}">
        <p14:creationId xmlns:p14="http://schemas.microsoft.com/office/powerpoint/2010/main" val="148401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AZ SDC meeting | Oct 2021|  7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581464" y="370023"/>
            <a:ext cx="10909810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i="1" dirty="0">
                <a:solidFill>
                  <a:srgbClr val="1E2F4D"/>
                </a:solidFill>
                <a:latin typeface="Calibri"/>
              </a:rPr>
              <a:t>Selected Annual Business Survey Links for Arizona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E1E1D52-4666-4B34-A802-8D7F39497A19}"/>
              </a:ext>
            </a:extLst>
          </p:cNvPr>
          <p:cNvSpPr txBox="1">
            <a:spLocks/>
          </p:cNvSpPr>
          <p:nvPr/>
        </p:nvSpPr>
        <p:spPr>
          <a:xfrm>
            <a:off x="386505" y="1018587"/>
            <a:ext cx="11367131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Race/Ethnicity/Gender/Veteran: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https://data.census.gov/cedsci/table?g=0400000US04&amp;y=2018&amp;d=ECNSVY%20Annual%20Business%20Survey%20Annual%20Business%20Survey&amp;tid=ABSCS2018.AB1800CSA01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 and Years in Business: 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https://data.census.gov/cedsci/table?g=0400000US04&amp;y=2018&amp;d=ECNSVY%20Annual%20Business%20Survey%20Annual%20Business%20Survey&amp;tid=ABSCS2018.AB1800CSA02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 and Receipts Size: 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https://data.census.gov/cedsci/table?g=0400000US04&amp;y=2018&amp;d=ECNSVY%20Annual%20Business%20Survey%20Annual%20Business%20Survey&amp;tid=ABSCS2018.AB1800CSA03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 and Employment Size: </a:t>
            </a:r>
            <a:r>
              <a:rPr lang="en-US" sz="1800" dirty="0">
                <a:cs typeface="Arial" panose="020B0604020202020204" pitchFamily="34" charset="0"/>
                <a:hlinkClick r:id="rId6"/>
              </a:rPr>
              <a:t>https://data.census.gov/cedsci/table?g=0400000US04&amp;y=2018&amp;d=ECNSVY%20Annual%20Business%20Survey%20Annual%20Business%20Survey&amp;tid=ABSCS2018.AB1800CSA04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22 Additional Tables, including ones on both Business and Owner Characteristics and a number of ones on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82556-5D72-4407-8238-C61D21762A5E}"/>
              </a:ext>
            </a:extLst>
          </p:cNvPr>
          <p:cNvSpPr txBox="1"/>
          <p:nvPr/>
        </p:nvSpPr>
        <p:spPr>
          <a:xfrm>
            <a:off x="3186260" y="5552388"/>
            <a:ext cx="480767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TIP: 2018 data are for the state and broad categories.  2017 data are down to place and more detailed breakouts!</a:t>
            </a:r>
          </a:p>
        </p:txBody>
      </p:sp>
    </p:spTree>
    <p:extLst>
      <p:ext uri="{BB962C8B-B14F-4D97-AF65-F5344CB8AC3E}">
        <p14:creationId xmlns:p14="http://schemas.microsoft.com/office/powerpoint/2010/main" val="333645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1080457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</a:t>
            </a:r>
            <a:r>
              <a:rPr kumimoji="0" lang="en-US" sz="3400" b="1" u="none" strike="noStrike" kern="1200" cap="none" spc="0" normalizeH="0" baseline="0" noProof="0" dirty="0" err="1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Nonemployer</a:t>
            </a:r>
            <a:r>
              <a:rPr kumimoji="0" lang="en-US" sz="3400" b="1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Statistics – Demographics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6" y="1068960"/>
            <a:ext cx="2935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Enhances the ABS by providing annual data on the demographic characteristics of </a:t>
            </a:r>
            <a:r>
              <a:rPr lang="en-US" sz="2000" b="1" dirty="0" err="1"/>
              <a:t>nonemployer</a:t>
            </a:r>
            <a:r>
              <a:rPr lang="en-US" sz="2000" b="1" dirty="0"/>
              <a:t> businesses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on business ownership by race, ethnicity, gender, and veteran status for </a:t>
            </a:r>
            <a:r>
              <a:rPr lang="en-US" b="1" dirty="0">
                <a:solidFill>
                  <a:srgbClr val="FF0000"/>
                </a:solidFill>
              </a:rPr>
              <a:t>self-employed persons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Nation, State, and Metro by selected </a:t>
            </a:r>
            <a:r>
              <a:rPr lang="en-US" dirty="0">
                <a:solidFill>
                  <a:srgbClr val="FF0000"/>
                </a:solidFill>
              </a:rPr>
              <a:t>2- thru 6-digit NAICS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Firm size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LFO </a:t>
            </a:r>
            <a:r>
              <a:rPr lang="en-US" dirty="0"/>
              <a:t>data too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96F8C-0AA8-4731-AC27-51333B52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44" y="1109244"/>
            <a:ext cx="6124354" cy="4641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B71626-21C0-4B07-85C2-4CFC03676B6A}"/>
              </a:ext>
            </a:extLst>
          </p:cNvPr>
          <p:cNvSpPr/>
          <p:nvPr/>
        </p:nvSpPr>
        <p:spPr>
          <a:xfrm>
            <a:off x="2673416" y="6050076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https://www.census.gov/programs-surveys/abs/data/nesd.html</a:t>
            </a:r>
            <a:r>
              <a:rPr lang="en-US" dirty="0"/>
              <a:t> 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AA23EDD-8035-4645-8643-16BD2E90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6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552629" y="1135452"/>
            <a:ext cx="6488555" cy="43033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17 Census Bureau surveys that provide key economic statistics for nearly every sector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cs typeface="Arial" panose="020B0604020202020204" pitchFamily="34" charset="0"/>
              </a:rPr>
              <a:t>Monthly, including the Monthly Retail Trade Survey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cs typeface="Arial" panose="020B0604020202020204" pitchFamily="34" charset="0"/>
              </a:rPr>
              <a:t>Quarterly, including the Quarterly Services Survey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Sample surveys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Shown at the national level only, except: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Building Permits </a:t>
            </a:r>
            <a:r>
              <a:rPr lang="en-US" sz="1800" dirty="0">
                <a:cs typeface="Arial" panose="020B0604020202020204" pitchFamily="34" charset="0"/>
              </a:rPr>
              <a:t>(state, permit issuing areas)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International Trade </a:t>
            </a:r>
            <a:r>
              <a:rPr lang="en-US" sz="1800" dirty="0">
                <a:cs typeface="Arial" panose="020B0604020202020204" pitchFamily="34" charset="0"/>
              </a:rPr>
              <a:t>data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cs typeface="Arial" panose="020B0604020202020204" pitchFamily="34" charset="0"/>
              </a:rPr>
              <a:t>Some new Experimental Data Products 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Released on the </a:t>
            </a:r>
            <a:r>
              <a:rPr lang="en-US" sz="1800" i="1" dirty="0">
                <a:cs typeface="Arial" panose="020B0604020202020204" pitchFamily="34" charset="0"/>
              </a:rPr>
              <a:t>Economic Indicators Briefing Room </a:t>
            </a:r>
            <a:r>
              <a:rPr lang="en-US" sz="1800" dirty="0">
                <a:cs typeface="Arial" panose="020B0604020202020204" pitchFamily="34" charset="0"/>
              </a:rPr>
              <a:t>and</a:t>
            </a:r>
            <a:r>
              <a:rPr lang="en-US" sz="1800" i="1" dirty="0">
                <a:cs typeface="Arial" panose="020B0604020202020204" pitchFamily="34" charset="0"/>
              </a:rPr>
              <a:t> FRED: </a:t>
            </a:r>
            <a:r>
              <a:rPr lang="en-US" sz="1800" dirty="0">
                <a:hlinkClick r:id="rId3"/>
              </a:rPr>
              <a:t>www.census.gov/economic-indicators/index.php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(NEW) </a:t>
            </a:r>
            <a:r>
              <a:rPr lang="en-US" sz="1800" dirty="0">
                <a:hlinkClick r:id="rId4"/>
              </a:rPr>
              <a:t>https://fred.stlouisfed.org/</a:t>
            </a:r>
            <a:r>
              <a:rPr lang="en-US" sz="1800" dirty="0"/>
              <a:t> 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41273" y="440359"/>
            <a:ext cx="5482638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Economic Indicators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1600" dirty="0"/>
            </a:br>
            <a:endParaRPr lang="en-US" sz="1600" dirty="0">
              <a:solidFill>
                <a:srgbClr val="172F4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D531-3111-F64C-BCE1-41B97F309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182" y="183208"/>
            <a:ext cx="1139818" cy="8792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2AA9B-4A62-42C6-AB3C-2C6DCBA90E4A}"/>
              </a:ext>
            </a:extLst>
          </p:cNvPr>
          <p:cNvSpPr txBox="1"/>
          <p:nvPr/>
        </p:nvSpPr>
        <p:spPr>
          <a:xfrm>
            <a:off x="7635212" y="4862431"/>
            <a:ext cx="4461681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How Can This Help Me?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Indicators provide most timely data that helps users understand </a:t>
            </a:r>
            <a:r>
              <a:rPr lang="en-US" dirty="0">
                <a:solidFill>
                  <a:srgbClr val="C00000"/>
                </a:solidFill>
              </a:rPr>
              <a:t>changes</a:t>
            </a:r>
            <a:r>
              <a:rPr lang="en-US" dirty="0">
                <a:solidFill>
                  <a:schemeClr val="bg1"/>
                </a:solidFill>
              </a:rPr>
              <a:t> since last annual 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CF690-19A5-494C-BD81-D7610CAC7CB1}"/>
              </a:ext>
            </a:extLst>
          </p:cNvPr>
          <p:cNvSpPr txBox="1"/>
          <p:nvPr/>
        </p:nvSpPr>
        <p:spPr>
          <a:xfrm>
            <a:off x="2611224" y="5483981"/>
            <a:ext cx="440231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Fun Fact: Privately-owned housing unit authorizations in Maricopa County peaked at 4,704 in Dec 2020 and were at 3,218 in Aug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008EC-96E8-46DC-B657-FBE21E201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883" y="136526"/>
            <a:ext cx="4426227" cy="46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3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Logo Template 8-15-2019" id="{3FFBC4BD-9825-41E2-B05C-4B985CAA0F8A}" vid="{D869993E-6812-4EA8-B405-EA237542C557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Widescreen Template" id="{8196AB31-EAC9-43A6-AB09-884533ACEA3D}" vid="{AEF36F8B-787C-4517-817E-50F3CC1D1B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10" ma:contentTypeDescription="Create a new document." ma:contentTypeScope="" ma:versionID="e0bc40e4f4f12f4dceb063310c90ada6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15f19969dc6852ee092a94684074bc51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3EECA-45CF-4896-985C-C04416334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D7FDE-784D-4DEC-B49C-6F84CF51374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aecc2cd-c125-47bb-b7d8-61f5602bf9df"/>
    <ds:schemaRef ds:uri="http://purl.org/dc/elements/1.1/"/>
    <ds:schemaRef ds:uri="http://schemas.microsoft.com/office/2006/metadata/properties"/>
    <ds:schemaRef ds:uri="f42af4b1-c551-450a-9f89-76df0847d1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Standard Logo Template 8-15-2019</Template>
  <TotalTime>3729</TotalTime>
  <Words>1884</Words>
  <Application>Microsoft Office PowerPoint</Application>
  <PresentationFormat>Widescreen</PresentationFormat>
  <Paragraphs>170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.AppleSystemUIFont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 Grundy (CENSUS/GTMD FED)</dc:creator>
  <cp:lastModifiedBy>Andrew W Hait (CENSUS/EMD FED)</cp:lastModifiedBy>
  <cp:revision>368</cp:revision>
  <cp:lastPrinted>2020-02-27T16:27:52Z</cp:lastPrinted>
  <dcterms:created xsi:type="dcterms:W3CDTF">2019-08-21T15:21:53Z</dcterms:created>
  <dcterms:modified xsi:type="dcterms:W3CDTF">2021-10-07T15:39:16Z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