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and thank you for being here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name is Michael Jesse, owner of Curiosity Center.  Curiosity Center is a learning and development center focused on the study of creativity to help organizations develop creative leadership, innovative strategy, and create high performance teams through leadership development, organization development, and </a:t>
            </a:r>
            <a:r>
              <a:rPr lang="en"/>
              <a:t>coaching</a:t>
            </a:r>
            <a:r>
              <a:rPr lang="en"/>
              <a:t> programs.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I am going to show how to be more productive and organized with your inbox.  And show up more confident once you have your email, to-do list, and your calendar working for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As business leaders we need to use our creativity in multiple ways.  Strategic planning, revenue operations, customer service, and many other activities.  Now, to be creative we need time for ideate and create, however one place that robs our time is our inbox.  So today, I am going to focus on how to actually achieve Inbox Zero and be more productive by synchronizing our mail and calendar with two other online tools.  One is a CRM platform and the other is a project management platform.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let’s get started.</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de9ba662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4de9ba662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48cb5b1a5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48cb5b1a5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8cb5b1a5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48cb5b1a5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de9ba662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de9ba662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[transition] </a:t>
            </a:r>
            <a:r>
              <a:rPr lang="en"/>
              <a:t>Merlin Mann coined the term Inbox Zero to help </a:t>
            </a:r>
            <a:r>
              <a:rPr lang="en"/>
              <a:t>people</a:t>
            </a:r>
            <a:r>
              <a:rPr lang="en"/>
              <a:t> alleviate stress and accomplish more by a method of deleting, deferring, or doing.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[transition] </a:t>
            </a:r>
            <a:r>
              <a:rPr lang="en"/>
              <a:t>We currently </a:t>
            </a:r>
            <a:r>
              <a:rPr lang="en"/>
              <a:t>receive</a:t>
            </a:r>
            <a:r>
              <a:rPr lang="en"/>
              <a:t> an estimated 120 emails per day and send about 40 per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[transition] </a:t>
            </a:r>
            <a:r>
              <a:rPr lang="en"/>
              <a:t>That’s a lot!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this gets even worse if your role relies on emails for revenue operations or customer service.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business owner or solo entrepreneur, you might be spending more time looking at your inbox.  And on top of that, you have your personal email to contend with at the same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webinar we will find a real way to triage your incoming mail and feel confident about deleting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de9ba662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4de9ba662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[transition] </a:t>
            </a:r>
            <a:r>
              <a:rPr lang="en"/>
              <a:t>I have spent so much time optimizing, redesigning, evaluating to-do lists to the point where I have literally given up on to-do lists.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[transition] The average person can spend from 1 to 2 hours creating or reviewing their tasks per day.  That is just insane and a waste of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issue stems from the fact that our to-do lists come from multiple 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Family, Friends, Work, other people’s Emails.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we’ll discuss all those incoming messages and how to handle them in a way that matches with our Inbox Zero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dd87a13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4dd87a13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going to be discussing this in relation to Google and Microsoft Mail and Calendar.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using iCloud, </a:t>
            </a:r>
            <a:r>
              <a:rPr lang="en"/>
              <a:t>Yahoo</a:t>
            </a:r>
            <a:r>
              <a:rPr lang="en"/>
              <a:t>, AOL, ProtonMail, or something else, you can still use the Hubspot CRM and ClickUp tools, but you will not have the automation or integration that you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are already using those other email tools for your business and you do not want to change, that’s fine.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those who are using Google and Microsoft, I’ll show how to manage your mail and calendar better.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8cb5b1a5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8cb5b1a5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up, we need a CRM tool that will allow us to defer our conversations.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reason I like Hubspot CRM is its integration with both Google and Microsoft mail and calendar.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Hubspot, we can log our conversations and schedule a time to follow up with either an email or phone call.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dd87a13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4dd87a13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8cb5b1a5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48cb5b1a5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up, we need a project management tool that will allow us to defer our work.  ClickUp will replace your to-do list completely.  No more just setting deadlines, now we have a way to schedule our work.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reason I like ClickUp is its integration with both Google and Microsoft calendar.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WIth ClickUp, we can schedule our projects and our to-do list items and get a clear picture of what we are working 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4dd87a13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4dd87a13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4de9ba662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4de9ba662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support.google.com/a/users/?hl=en" TargetMode="External"/><Relationship Id="rId4" Type="http://schemas.openxmlformats.org/officeDocument/2006/relationships/hyperlink" Target="https://learn.microsoft.com/en-us/training/m365/" TargetMode="External"/><Relationship Id="rId5" Type="http://schemas.openxmlformats.org/officeDocument/2006/relationships/hyperlink" Target="https://academy.hubspot.com/" TargetMode="External"/><Relationship Id="rId6" Type="http://schemas.openxmlformats.org/officeDocument/2006/relationships/hyperlink" Target="https://university.clickup.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24707" y="0"/>
            <a:ext cx="7694587" cy="5143501"/>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Online Business Tools Everyone Needs</a:t>
            </a: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Productive, Organized, Confident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Online Business Tools Everyone Needs</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F3F3F3"/>
                </a:solidFill>
              </a:rPr>
              <a:t>Summary</a:t>
            </a:r>
            <a:endParaRPr sz="2400">
              <a:solidFill>
                <a:srgbClr val="F3F3F3"/>
              </a:solidFill>
            </a:endParaRPr>
          </a:p>
          <a:p>
            <a:pPr indent="0" lvl="0" marL="0" rtl="0" algn="l">
              <a:spcBef>
                <a:spcPts val="1200"/>
              </a:spcBef>
              <a:spcAft>
                <a:spcPts val="0"/>
              </a:spcAft>
              <a:buNone/>
            </a:pPr>
            <a:r>
              <a:rPr lang="en">
                <a:solidFill>
                  <a:srgbClr val="F3F3F3"/>
                </a:solidFill>
              </a:rPr>
              <a:t>⭐️ </a:t>
            </a:r>
            <a:r>
              <a:rPr lang="en">
                <a:solidFill>
                  <a:srgbClr val="F3F3F3"/>
                </a:solidFill>
              </a:rPr>
              <a:t>Inbox Zero can be a real thing</a:t>
            </a:r>
            <a:endParaRPr>
              <a:solidFill>
                <a:srgbClr val="F3F3F3"/>
              </a:solidFill>
            </a:endParaRPr>
          </a:p>
          <a:p>
            <a:pPr indent="0" lvl="0" marL="0" rtl="0" algn="l">
              <a:spcBef>
                <a:spcPts val="1200"/>
              </a:spcBef>
              <a:spcAft>
                <a:spcPts val="0"/>
              </a:spcAft>
              <a:buNone/>
            </a:pPr>
            <a:r>
              <a:rPr lang="en">
                <a:solidFill>
                  <a:srgbClr val="F3F3F3"/>
                </a:solidFill>
              </a:rPr>
              <a:t>⭐️ </a:t>
            </a:r>
            <a:r>
              <a:rPr lang="en">
                <a:solidFill>
                  <a:srgbClr val="F3F3F3"/>
                </a:solidFill>
              </a:rPr>
              <a:t>Stop using To-Do lists</a:t>
            </a:r>
            <a:endParaRPr>
              <a:solidFill>
                <a:srgbClr val="F3F3F3"/>
              </a:solidFill>
            </a:endParaRPr>
          </a:p>
          <a:p>
            <a:pPr indent="0" lvl="0" marL="0" rtl="0" algn="l">
              <a:spcBef>
                <a:spcPts val="1200"/>
              </a:spcBef>
              <a:spcAft>
                <a:spcPts val="0"/>
              </a:spcAft>
              <a:buNone/>
            </a:pPr>
            <a:r>
              <a:rPr lang="en">
                <a:solidFill>
                  <a:srgbClr val="F3F3F3"/>
                </a:solidFill>
              </a:rPr>
              <a:t>⭐️ </a:t>
            </a:r>
            <a:r>
              <a:rPr lang="en">
                <a:solidFill>
                  <a:srgbClr val="F3F3F3"/>
                </a:solidFill>
              </a:rPr>
              <a:t>Create and organize your conversations</a:t>
            </a:r>
            <a:endParaRPr>
              <a:solidFill>
                <a:srgbClr val="F3F3F3"/>
              </a:solidFill>
            </a:endParaRPr>
          </a:p>
          <a:p>
            <a:pPr indent="0" lvl="0" marL="0" rtl="0" algn="l">
              <a:spcBef>
                <a:spcPts val="1200"/>
              </a:spcBef>
              <a:spcAft>
                <a:spcPts val="0"/>
              </a:spcAft>
              <a:buNone/>
            </a:pPr>
            <a:r>
              <a:rPr lang="en">
                <a:solidFill>
                  <a:srgbClr val="F3F3F3"/>
                </a:solidFill>
              </a:rPr>
              <a:t>⭐️ </a:t>
            </a:r>
            <a:r>
              <a:rPr lang="en">
                <a:solidFill>
                  <a:srgbClr val="F3F3F3"/>
                </a:solidFill>
              </a:rPr>
              <a:t>Create and organize your projects and tasks</a:t>
            </a:r>
            <a:endParaRPr>
              <a:solidFill>
                <a:srgbClr val="F3F3F3"/>
              </a:solidFill>
            </a:endParaRPr>
          </a:p>
          <a:p>
            <a:pPr indent="0" lvl="0" marL="0" rtl="0" algn="l">
              <a:spcBef>
                <a:spcPts val="1200"/>
              </a:spcBef>
              <a:spcAft>
                <a:spcPts val="1200"/>
              </a:spcAft>
              <a:buNone/>
            </a:pPr>
            <a:r>
              <a:t/>
            </a:r>
            <a:endParaRPr>
              <a:solidFill>
                <a:srgbClr val="F3F3F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idx="1" type="subTitle"/>
          </p:nvPr>
        </p:nvSpPr>
        <p:spPr>
          <a:xfrm>
            <a:off x="265500" y="2803075"/>
            <a:ext cx="4045200" cy="1616100"/>
          </a:xfrm>
          <a:prstGeom prst="rect">
            <a:avLst/>
          </a:prstGeom>
        </p:spPr>
        <p:txBody>
          <a:bodyPr anchorCtr="0" anchor="t" bIns="91425" lIns="91425" spcFirstLastPara="1" rIns="91425" wrap="square" tIns="91425">
            <a:normAutofit fontScale="85000" lnSpcReduction="20000"/>
          </a:bodyPr>
          <a:lstStyle/>
          <a:p>
            <a:pPr indent="0" lvl="0" marL="0" rtl="0" algn="ctr">
              <a:lnSpc>
                <a:spcPct val="115000"/>
              </a:lnSpc>
              <a:spcBef>
                <a:spcPts val="0"/>
              </a:spcBef>
              <a:spcAft>
                <a:spcPts val="0"/>
              </a:spcAft>
              <a:buNone/>
            </a:pPr>
            <a:r>
              <a:rPr lang="en" sz="2133">
                <a:solidFill>
                  <a:schemeClr val="dk1"/>
                </a:solidFill>
              </a:rPr>
              <a:t>Michael Jesse</a:t>
            </a:r>
            <a:endParaRPr sz="2133">
              <a:solidFill>
                <a:schemeClr val="dk1"/>
              </a:solidFill>
            </a:endParaRPr>
          </a:p>
          <a:p>
            <a:pPr indent="0" lvl="0" marL="0" rtl="0" algn="ctr">
              <a:lnSpc>
                <a:spcPct val="115000"/>
              </a:lnSpc>
              <a:spcBef>
                <a:spcPts val="1200"/>
              </a:spcBef>
              <a:spcAft>
                <a:spcPts val="0"/>
              </a:spcAft>
              <a:buNone/>
            </a:pPr>
            <a:r>
              <a:rPr lang="en" sz="1800">
                <a:solidFill>
                  <a:schemeClr val="dk1"/>
                </a:solidFill>
              </a:rPr>
              <a:t>📧 michael.jesse@curiositycenter.net</a:t>
            </a:r>
            <a:endParaRPr sz="1800">
              <a:solidFill>
                <a:schemeClr val="dk1"/>
              </a:solidFill>
            </a:endParaRPr>
          </a:p>
          <a:p>
            <a:pPr indent="0" lvl="0" marL="0" rtl="0" algn="ctr">
              <a:lnSpc>
                <a:spcPct val="115000"/>
              </a:lnSpc>
              <a:spcBef>
                <a:spcPts val="1200"/>
              </a:spcBef>
              <a:spcAft>
                <a:spcPts val="0"/>
              </a:spcAft>
              <a:buNone/>
            </a:pPr>
            <a:r>
              <a:rPr lang="en" sz="1800">
                <a:solidFill>
                  <a:schemeClr val="dk1"/>
                </a:solidFill>
              </a:rPr>
              <a:t>🌎 curiositycenter.net</a:t>
            </a:r>
            <a:endParaRPr sz="1800">
              <a:solidFill>
                <a:schemeClr val="dk1"/>
              </a:solidFill>
            </a:endParaRPr>
          </a:p>
          <a:p>
            <a:pPr indent="0" lvl="0" marL="0" rtl="0" algn="ctr">
              <a:lnSpc>
                <a:spcPct val="115000"/>
              </a:lnSpc>
              <a:spcBef>
                <a:spcPts val="1200"/>
              </a:spcBef>
              <a:spcAft>
                <a:spcPts val="1200"/>
              </a:spcAft>
              <a:buNone/>
            </a:pPr>
            <a:r>
              <a:rPr lang="en" sz="1800">
                <a:solidFill>
                  <a:schemeClr val="dk1"/>
                </a:solidFill>
              </a:rPr>
              <a:t>☏ +1 (520) 815-6192</a:t>
            </a:r>
            <a:endParaRPr sz="1800">
              <a:solidFill>
                <a:schemeClr val="dk1"/>
              </a:solidFill>
            </a:endParaRPr>
          </a:p>
        </p:txBody>
      </p:sp>
      <p:sp>
        <p:nvSpPr>
          <p:cNvPr id="126" name="Google Shape;126;p23"/>
          <p:cNvSpPr txBox="1"/>
          <p:nvPr>
            <p:ph idx="2" type="body"/>
          </p:nvPr>
        </p:nvSpPr>
        <p:spPr>
          <a:xfrm>
            <a:off x="4945513" y="724200"/>
            <a:ext cx="3837000" cy="139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Please complete the feedback form.  This helps me improve this topic and by doing so, I’ll be sending out a free gift!</a:t>
            </a:r>
            <a:endParaRPr/>
          </a:p>
        </p:txBody>
      </p:sp>
      <p:pic>
        <p:nvPicPr>
          <p:cNvPr id="127" name="Google Shape;127;p23"/>
          <p:cNvPicPr preferRelativeResize="0"/>
          <p:nvPr/>
        </p:nvPicPr>
        <p:blipFill>
          <a:blip r:embed="rId3">
            <a:alphaModFix/>
          </a:blip>
          <a:stretch>
            <a:fillRect/>
          </a:stretch>
        </p:blipFill>
        <p:spPr>
          <a:xfrm>
            <a:off x="1491300" y="724200"/>
            <a:ext cx="1593608" cy="1991276"/>
          </a:xfrm>
          <a:prstGeom prst="rect">
            <a:avLst/>
          </a:prstGeom>
          <a:noFill/>
          <a:ln>
            <a:noFill/>
          </a:ln>
        </p:spPr>
      </p:pic>
      <p:pic>
        <p:nvPicPr>
          <p:cNvPr id="128" name="Google Shape;128;p23"/>
          <p:cNvPicPr preferRelativeResize="0"/>
          <p:nvPr/>
        </p:nvPicPr>
        <p:blipFill>
          <a:blip r:embed="rId4">
            <a:alphaModFix/>
          </a:blip>
          <a:stretch>
            <a:fillRect/>
          </a:stretch>
        </p:blipFill>
        <p:spPr>
          <a:xfrm>
            <a:off x="5958563" y="2705688"/>
            <a:ext cx="1810875" cy="181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34" name="Google Shape;134;p24"/>
          <p:cNvSpPr txBox="1"/>
          <p:nvPr>
            <p:ph idx="1" type="body"/>
          </p:nvPr>
        </p:nvSpPr>
        <p:spPr>
          <a:xfrm>
            <a:off x="311700" y="1389600"/>
            <a:ext cx="8487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Google Workspace Learning Center</a:t>
            </a:r>
            <a:endParaRPr/>
          </a:p>
          <a:p>
            <a:pPr indent="0" lvl="0" marL="0" rtl="0" algn="l">
              <a:spcBef>
                <a:spcPts val="1200"/>
              </a:spcBef>
              <a:spcAft>
                <a:spcPts val="0"/>
              </a:spcAft>
              <a:buNone/>
            </a:pPr>
            <a:r>
              <a:rPr lang="en" u="sng">
                <a:solidFill>
                  <a:schemeClr val="hlink"/>
                </a:solidFill>
                <a:hlinkClick r:id="rId4"/>
              </a:rPr>
              <a:t>Microsoft 365 from Microsoft Learn</a:t>
            </a:r>
            <a:endParaRPr/>
          </a:p>
          <a:p>
            <a:pPr indent="0" lvl="0" marL="0" rtl="0" algn="l">
              <a:spcBef>
                <a:spcPts val="1200"/>
              </a:spcBef>
              <a:spcAft>
                <a:spcPts val="0"/>
              </a:spcAft>
              <a:buNone/>
            </a:pPr>
            <a:r>
              <a:rPr lang="en" u="sng">
                <a:solidFill>
                  <a:schemeClr val="hlink"/>
                </a:solidFill>
                <a:hlinkClick r:id="rId5"/>
              </a:rPr>
              <a:t>HubSpot Academy</a:t>
            </a:r>
            <a:endParaRPr/>
          </a:p>
          <a:p>
            <a:pPr indent="0" lvl="0" marL="0" rtl="0" algn="l">
              <a:spcBef>
                <a:spcPts val="1200"/>
              </a:spcBef>
              <a:spcAft>
                <a:spcPts val="1200"/>
              </a:spcAft>
              <a:buNone/>
            </a:pPr>
            <a:r>
              <a:rPr lang="en" u="sng">
                <a:solidFill>
                  <a:schemeClr val="hlink"/>
                </a:solidFill>
                <a:hlinkClick r:id="rId6"/>
              </a:rPr>
              <a:t>ClickUp University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Inbox Zero and Productivity</a:t>
            </a:r>
            <a:endParaRPr/>
          </a:p>
        </p:txBody>
      </p:sp>
      <p:sp>
        <p:nvSpPr>
          <p:cNvPr id="62" name="Google Shape;62;p14"/>
          <p:cNvSpPr txBox="1"/>
          <p:nvPr>
            <p:ph idx="1" type="body"/>
          </p:nvPr>
        </p:nvSpPr>
        <p:spPr>
          <a:xfrm>
            <a:off x="4455250" y="1152475"/>
            <a:ext cx="43770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Merlin Mann coined the term </a:t>
            </a:r>
            <a:r>
              <a:rPr b="1" lang="en">
                <a:solidFill>
                  <a:srgbClr val="F3F3F3"/>
                </a:solidFill>
              </a:rPr>
              <a:t>Inbox Zero</a:t>
            </a:r>
            <a:r>
              <a:rPr lang="en">
                <a:solidFill>
                  <a:srgbClr val="F3F3F3"/>
                </a:solidFill>
              </a:rPr>
              <a:t> to help people alleviate stress and accomplish more by a method to deleting, deferring, or doing.</a:t>
            </a:r>
            <a:endParaRPr>
              <a:solidFill>
                <a:srgbClr val="F3F3F3"/>
              </a:solidFill>
            </a:endParaRPr>
          </a:p>
        </p:txBody>
      </p:sp>
      <p:pic>
        <p:nvPicPr>
          <p:cNvPr id="63" name="Google Shape;63;p14"/>
          <p:cNvPicPr preferRelativeResize="0"/>
          <p:nvPr/>
        </p:nvPicPr>
        <p:blipFill>
          <a:blip r:embed="rId3">
            <a:alphaModFix/>
          </a:blip>
          <a:stretch>
            <a:fillRect/>
          </a:stretch>
        </p:blipFill>
        <p:spPr>
          <a:xfrm>
            <a:off x="311700" y="1152474"/>
            <a:ext cx="3799424" cy="2532328"/>
          </a:xfrm>
          <a:prstGeom prst="rect">
            <a:avLst/>
          </a:prstGeom>
          <a:noFill/>
          <a:ln>
            <a:noFill/>
          </a:ln>
        </p:spPr>
      </p:pic>
      <p:sp>
        <p:nvSpPr>
          <p:cNvPr id="64" name="Google Shape;64;p14"/>
          <p:cNvSpPr txBox="1"/>
          <p:nvPr>
            <p:ph idx="1" type="body"/>
          </p:nvPr>
        </p:nvSpPr>
        <p:spPr>
          <a:xfrm>
            <a:off x="4455250" y="2571750"/>
            <a:ext cx="4377000" cy="78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We receive an estimated 120 emails per day and send about 40 per day.</a:t>
            </a:r>
            <a:endParaRPr>
              <a:solidFill>
                <a:srgbClr val="F3F3F3"/>
              </a:solidFill>
            </a:endParaRPr>
          </a:p>
        </p:txBody>
      </p:sp>
      <p:sp>
        <p:nvSpPr>
          <p:cNvPr id="65" name="Google Shape;65;p14"/>
          <p:cNvSpPr txBox="1"/>
          <p:nvPr>
            <p:ph idx="1" type="body"/>
          </p:nvPr>
        </p:nvSpPr>
        <p:spPr>
          <a:xfrm>
            <a:off x="4455250" y="3684800"/>
            <a:ext cx="4377000" cy="78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400">
                <a:solidFill>
                  <a:srgbClr val="F3F3F3"/>
                </a:solidFill>
              </a:rPr>
              <a:t>That’s a lot!</a:t>
            </a:r>
            <a:endParaRPr b="1" sz="2400">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 Do Lists are AWFUL!</a:t>
            </a:r>
            <a:endParaRPr/>
          </a:p>
        </p:txBody>
      </p:sp>
      <p:sp>
        <p:nvSpPr>
          <p:cNvPr id="71" name="Google Shape;71;p15"/>
          <p:cNvSpPr txBox="1"/>
          <p:nvPr>
            <p:ph idx="1" type="body"/>
          </p:nvPr>
        </p:nvSpPr>
        <p:spPr>
          <a:xfrm>
            <a:off x="3201625" y="1152475"/>
            <a:ext cx="5630700" cy="78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The amount of time wasted with to-do lists is uncanny.</a:t>
            </a:r>
            <a:endParaRPr>
              <a:solidFill>
                <a:srgbClr val="F3F3F3"/>
              </a:solidFill>
            </a:endParaRPr>
          </a:p>
        </p:txBody>
      </p:sp>
      <p:pic>
        <p:nvPicPr>
          <p:cNvPr id="72" name="Google Shape;72;p15"/>
          <p:cNvPicPr preferRelativeResize="0"/>
          <p:nvPr/>
        </p:nvPicPr>
        <p:blipFill>
          <a:blip r:embed="rId3">
            <a:alphaModFix/>
          </a:blip>
          <a:stretch>
            <a:fillRect/>
          </a:stretch>
        </p:blipFill>
        <p:spPr>
          <a:xfrm>
            <a:off x="311694" y="1017725"/>
            <a:ext cx="2199059" cy="3321298"/>
          </a:xfrm>
          <a:prstGeom prst="rect">
            <a:avLst/>
          </a:prstGeom>
          <a:noFill/>
          <a:ln>
            <a:noFill/>
          </a:ln>
        </p:spPr>
      </p:pic>
      <p:sp>
        <p:nvSpPr>
          <p:cNvPr id="73" name="Google Shape;73;p15"/>
          <p:cNvSpPr txBox="1"/>
          <p:nvPr>
            <p:ph idx="1" type="body"/>
          </p:nvPr>
        </p:nvSpPr>
        <p:spPr>
          <a:xfrm>
            <a:off x="3201625" y="1974700"/>
            <a:ext cx="5630700" cy="78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Most people spend 1-2 hours creating or reviewing their tasks.</a:t>
            </a:r>
            <a:endParaRPr>
              <a:solidFill>
                <a:srgbClr val="F3F3F3"/>
              </a:solidFill>
            </a:endParaRPr>
          </a:p>
        </p:txBody>
      </p:sp>
      <p:sp>
        <p:nvSpPr>
          <p:cNvPr id="74" name="Google Shape;74;p15"/>
          <p:cNvSpPr txBox="1"/>
          <p:nvPr>
            <p:ph idx="1" type="body"/>
          </p:nvPr>
        </p:nvSpPr>
        <p:spPr>
          <a:xfrm>
            <a:off x="3201625" y="3213925"/>
            <a:ext cx="5630700" cy="112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 TIP: If you are spending more than 5-10 minutes per day creating or reviewings tasks, you have too many tasks</a:t>
            </a:r>
            <a:endParaRPr>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Google and Microsoft</a:t>
            </a:r>
            <a:endParaRPr/>
          </a:p>
        </p:txBody>
      </p:sp>
      <p:pic>
        <p:nvPicPr>
          <p:cNvPr id="80" name="Google Shape;80;p16"/>
          <p:cNvPicPr preferRelativeResize="0"/>
          <p:nvPr/>
        </p:nvPicPr>
        <p:blipFill>
          <a:blip r:embed="rId3">
            <a:alphaModFix/>
          </a:blip>
          <a:stretch>
            <a:fillRect/>
          </a:stretch>
        </p:blipFill>
        <p:spPr>
          <a:xfrm>
            <a:off x="311700" y="1017725"/>
            <a:ext cx="3917348" cy="3173273"/>
          </a:xfrm>
          <a:prstGeom prst="rect">
            <a:avLst/>
          </a:prstGeom>
          <a:noFill/>
          <a:ln>
            <a:noFill/>
          </a:ln>
        </p:spPr>
      </p:pic>
      <p:pic>
        <p:nvPicPr>
          <p:cNvPr id="81" name="Google Shape;81;p16"/>
          <p:cNvPicPr preferRelativeResize="0"/>
          <p:nvPr/>
        </p:nvPicPr>
        <p:blipFill>
          <a:blip r:embed="rId4">
            <a:alphaModFix/>
          </a:blip>
          <a:stretch>
            <a:fillRect/>
          </a:stretch>
        </p:blipFill>
        <p:spPr>
          <a:xfrm>
            <a:off x="4460850" y="1089575"/>
            <a:ext cx="4450877" cy="29643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2273903" y="1914525"/>
            <a:ext cx="4571564" cy="1314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2273903" y="1914525"/>
            <a:ext cx="4571564" cy="1314450"/>
          </a:xfrm>
          <a:prstGeom prst="rect">
            <a:avLst/>
          </a:prstGeom>
          <a:noFill/>
          <a:ln>
            <a:noFill/>
          </a:ln>
        </p:spPr>
      </p:pic>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Hubspot Feature Focus and Google Demo</a:t>
            </a:r>
            <a:endParaRPr/>
          </a:p>
        </p:txBody>
      </p:sp>
      <p:sp>
        <p:nvSpPr>
          <p:cNvPr id="93" name="Google Shape;93;p18"/>
          <p:cNvSpPr txBox="1"/>
          <p:nvPr>
            <p:ph idx="1" type="body"/>
          </p:nvPr>
        </p:nvSpPr>
        <p:spPr>
          <a:xfrm>
            <a:off x="311700" y="1152475"/>
            <a:ext cx="6730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3F3F3"/>
                </a:solidFill>
              </a:rPr>
              <a:t>Integration - Contacts Synchronization</a:t>
            </a:r>
            <a:endParaRPr>
              <a:solidFill>
                <a:srgbClr val="F3F3F3"/>
              </a:solidFill>
            </a:endParaRPr>
          </a:p>
          <a:p>
            <a:pPr indent="0" lvl="0" marL="0" rtl="0" algn="l">
              <a:spcBef>
                <a:spcPts val="1200"/>
              </a:spcBef>
              <a:spcAft>
                <a:spcPts val="0"/>
              </a:spcAft>
              <a:buNone/>
            </a:pPr>
            <a:r>
              <a:rPr lang="en">
                <a:solidFill>
                  <a:srgbClr val="F3F3F3"/>
                </a:solidFill>
              </a:rPr>
              <a:t>Integration - Calendar Synchronization</a:t>
            </a:r>
            <a:endParaRPr>
              <a:solidFill>
                <a:srgbClr val="F3F3F3"/>
              </a:solidFill>
            </a:endParaRPr>
          </a:p>
          <a:p>
            <a:pPr indent="0" lvl="0" marL="0" rtl="0" algn="l">
              <a:spcBef>
                <a:spcPts val="1200"/>
              </a:spcBef>
              <a:spcAft>
                <a:spcPts val="0"/>
              </a:spcAft>
              <a:buNone/>
            </a:pPr>
            <a:r>
              <a:rPr lang="en">
                <a:solidFill>
                  <a:srgbClr val="F3F3F3"/>
                </a:solidFill>
              </a:rPr>
              <a:t>Hubspot Settings Mail Extension</a:t>
            </a:r>
            <a:endParaRPr>
              <a:solidFill>
                <a:srgbClr val="F3F3F3"/>
              </a:solidFill>
            </a:endParaRPr>
          </a:p>
          <a:p>
            <a:pPr indent="0" lvl="0" marL="0" rtl="0" algn="l">
              <a:spcBef>
                <a:spcPts val="1200"/>
              </a:spcBef>
              <a:spcAft>
                <a:spcPts val="0"/>
              </a:spcAft>
              <a:buNone/>
            </a:pPr>
            <a:r>
              <a:rPr lang="en">
                <a:solidFill>
                  <a:srgbClr val="F3F3F3"/>
                </a:solidFill>
              </a:rPr>
              <a:t>Log Email</a:t>
            </a:r>
            <a:endParaRPr>
              <a:solidFill>
                <a:srgbClr val="F3F3F3"/>
              </a:solidFill>
            </a:endParaRPr>
          </a:p>
          <a:p>
            <a:pPr indent="0" lvl="0" marL="0" rtl="0" algn="l">
              <a:spcBef>
                <a:spcPts val="1200"/>
              </a:spcBef>
              <a:spcAft>
                <a:spcPts val="1200"/>
              </a:spcAft>
              <a:buNone/>
            </a:pPr>
            <a:r>
              <a:rPr lang="en">
                <a:solidFill>
                  <a:srgbClr val="F3F3F3"/>
                </a:solidFill>
              </a:rPr>
              <a:t>Hubspot Tasks</a:t>
            </a:r>
            <a:endParaRPr>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876425" y="1914525"/>
            <a:ext cx="5391150" cy="131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876425" y="1914525"/>
            <a:ext cx="5391150" cy="1314450"/>
          </a:xfrm>
          <a:prstGeom prst="rect">
            <a:avLst/>
          </a:prstGeom>
          <a:noFill/>
          <a:ln>
            <a:noFill/>
          </a:ln>
        </p:spPr>
      </p:pic>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Clickup Feature Focus and Google Demo</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3F3F3"/>
                </a:solidFill>
              </a:rPr>
              <a:t>Calendar Synchronization - Bidirectional</a:t>
            </a:r>
            <a:endParaRPr>
              <a:solidFill>
                <a:srgbClr val="F3F3F3"/>
              </a:solidFill>
            </a:endParaRPr>
          </a:p>
          <a:p>
            <a:pPr indent="0" lvl="0" marL="0" rtl="0" algn="l">
              <a:spcBef>
                <a:spcPts val="1200"/>
              </a:spcBef>
              <a:spcAft>
                <a:spcPts val="0"/>
              </a:spcAft>
              <a:buNone/>
            </a:pPr>
            <a:r>
              <a:rPr lang="en">
                <a:solidFill>
                  <a:srgbClr val="F3F3F3"/>
                </a:solidFill>
              </a:rPr>
              <a:t>Space - Lists : Routines, Projects, Project Requests, Lists</a:t>
            </a:r>
            <a:endParaRPr>
              <a:solidFill>
                <a:srgbClr val="F3F3F3"/>
              </a:solidFill>
            </a:endParaRPr>
          </a:p>
          <a:p>
            <a:pPr indent="0" lvl="0" marL="0" rtl="0" algn="l">
              <a:spcBef>
                <a:spcPts val="1200"/>
              </a:spcBef>
              <a:spcAft>
                <a:spcPts val="0"/>
              </a:spcAft>
              <a:buNone/>
            </a:pPr>
            <a:r>
              <a:rPr lang="en">
                <a:solidFill>
                  <a:srgbClr val="F3F3F3"/>
                </a:solidFill>
              </a:rPr>
              <a:t>Time Estimates</a:t>
            </a:r>
            <a:endParaRPr>
              <a:solidFill>
                <a:srgbClr val="F3F3F3"/>
              </a:solidFill>
            </a:endParaRPr>
          </a:p>
          <a:p>
            <a:pPr indent="0" lvl="0" marL="0" rtl="0" algn="l">
              <a:spcBef>
                <a:spcPts val="1200"/>
              </a:spcBef>
              <a:spcAft>
                <a:spcPts val="1200"/>
              </a:spcAft>
              <a:buNone/>
            </a:pPr>
            <a:r>
              <a:rPr lang="en">
                <a:solidFill>
                  <a:srgbClr val="F3F3F3"/>
                </a:solidFill>
              </a:rPr>
              <a:t>Calendar View</a:t>
            </a:r>
            <a:endParaRPr>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Recommendations</a:t>
            </a:r>
            <a:endParaRPr/>
          </a:p>
        </p:txBody>
      </p:sp>
      <p:sp>
        <p:nvSpPr>
          <p:cNvPr id="111" name="Google Shape;111;p21"/>
          <p:cNvSpPr txBox="1"/>
          <p:nvPr>
            <p:ph idx="1" type="body"/>
          </p:nvPr>
        </p:nvSpPr>
        <p:spPr>
          <a:xfrm>
            <a:off x="311700" y="1152475"/>
            <a:ext cx="8520600" cy="77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 If you have 5 team members or less, use one Hubspot and ClickUp accounts for both personal and business use.</a:t>
            </a:r>
            <a:endParaRPr>
              <a:solidFill>
                <a:srgbClr val="F3F3F3"/>
              </a:solidFill>
            </a:endParaRPr>
          </a:p>
        </p:txBody>
      </p:sp>
      <p:sp>
        <p:nvSpPr>
          <p:cNvPr id="112" name="Google Shape;112;p21"/>
          <p:cNvSpPr txBox="1"/>
          <p:nvPr>
            <p:ph idx="1" type="body"/>
          </p:nvPr>
        </p:nvSpPr>
        <p:spPr>
          <a:xfrm>
            <a:off x="311700" y="1929475"/>
            <a:ext cx="8520600" cy="77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 </a:t>
            </a:r>
            <a:r>
              <a:rPr lang="en">
                <a:solidFill>
                  <a:srgbClr val="F3F3F3"/>
                </a:solidFill>
              </a:rPr>
              <a:t>If you have email that is older than 6 months, just DELETE it.  UNSUBSCRIBE EVERYTHING!  Subscribe only to those things that is helping you grow.</a:t>
            </a:r>
            <a:endParaRPr>
              <a:solidFill>
                <a:srgbClr val="F3F3F3"/>
              </a:solidFill>
            </a:endParaRPr>
          </a:p>
        </p:txBody>
      </p:sp>
      <p:sp>
        <p:nvSpPr>
          <p:cNvPr id="113" name="Google Shape;113;p21"/>
          <p:cNvSpPr txBox="1"/>
          <p:nvPr>
            <p:ph idx="1" type="body"/>
          </p:nvPr>
        </p:nvSpPr>
        <p:spPr>
          <a:xfrm>
            <a:off x="311700" y="2706475"/>
            <a:ext cx="8520600" cy="77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 </a:t>
            </a:r>
            <a:r>
              <a:rPr lang="en">
                <a:solidFill>
                  <a:srgbClr val="F3F3F3"/>
                </a:solidFill>
              </a:rPr>
              <a:t>Once you are back from vacation, block off adequate time to triage your inbox and review your existing projects and list items.</a:t>
            </a:r>
            <a:endParaRPr>
              <a:solidFill>
                <a:srgbClr val="F3F3F3"/>
              </a:solidFill>
            </a:endParaRPr>
          </a:p>
        </p:txBody>
      </p:sp>
      <p:sp>
        <p:nvSpPr>
          <p:cNvPr id="114" name="Google Shape;114;p21"/>
          <p:cNvSpPr txBox="1"/>
          <p:nvPr>
            <p:ph idx="1" type="body"/>
          </p:nvPr>
        </p:nvSpPr>
        <p:spPr>
          <a:xfrm>
            <a:off x="311700" y="3483475"/>
            <a:ext cx="8520600" cy="77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3F3F3"/>
                </a:solidFill>
              </a:rPr>
              <a:t>💡 Make this a daily habit.  Schedule how often you want to check email and stick to it.</a:t>
            </a:r>
            <a:endParaRPr>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