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5"/>
  </p:notesMasterIdLst>
  <p:handoutMasterIdLst>
    <p:handoutMasterId r:id="rId36"/>
  </p:handoutMasterIdLst>
  <p:sldIdLst>
    <p:sldId id="410" r:id="rId5"/>
    <p:sldId id="383" r:id="rId6"/>
    <p:sldId id="411" r:id="rId7"/>
    <p:sldId id="423" r:id="rId8"/>
    <p:sldId id="424" r:id="rId9"/>
    <p:sldId id="422" r:id="rId10"/>
    <p:sldId id="433" r:id="rId11"/>
    <p:sldId id="425" r:id="rId12"/>
    <p:sldId id="421" r:id="rId13"/>
    <p:sldId id="426" r:id="rId14"/>
    <p:sldId id="427" r:id="rId15"/>
    <p:sldId id="428" r:id="rId16"/>
    <p:sldId id="429" r:id="rId17"/>
    <p:sldId id="415" r:id="rId18"/>
    <p:sldId id="391" r:id="rId19"/>
    <p:sldId id="414" r:id="rId20"/>
    <p:sldId id="417" r:id="rId21"/>
    <p:sldId id="430" r:id="rId22"/>
    <p:sldId id="431" r:id="rId23"/>
    <p:sldId id="432" r:id="rId24"/>
    <p:sldId id="435" r:id="rId25"/>
    <p:sldId id="434" r:id="rId26"/>
    <p:sldId id="412" r:id="rId27"/>
    <p:sldId id="413" r:id="rId28"/>
    <p:sldId id="416" r:id="rId29"/>
    <p:sldId id="436" r:id="rId30"/>
    <p:sldId id="418" r:id="rId31"/>
    <p:sldId id="419" r:id="rId32"/>
    <p:sldId id="420"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76966" autoAdjust="0"/>
  </p:normalViewPr>
  <p:slideViewPr>
    <p:cSldViewPr snapToGrid="0">
      <p:cViewPr varScale="1">
        <p:scale>
          <a:sx n="81" d="100"/>
          <a:sy n="81" d="100"/>
        </p:scale>
        <p:origin x="153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4/7/2025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4/7/2025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087A-F830-23B6-17D5-87EBF3D89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44763-53DF-89BC-09C5-B543BF371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A829-83C5-0A2E-717B-D88730DD49E0}"/>
              </a:ext>
            </a:extLst>
          </p:cNvPr>
          <p:cNvSpPr>
            <a:spLocks noGrp="1"/>
          </p:cNvSpPr>
          <p:nvPr>
            <p:ph type="body" idx="1"/>
          </p:nvPr>
        </p:nvSpPr>
        <p:spPr/>
        <p:txBody>
          <a:bodyPr/>
          <a:lstStyle/>
          <a:p>
            <a:r>
              <a:rPr lang="en-US" dirty="0"/>
              <a:t>Put skills in every position you have held. Max this out. Put in your skills so people can endorse you.</a:t>
            </a:r>
          </a:p>
          <a:p>
            <a:endParaRPr lang="en-US" dirty="0"/>
          </a:p>
          <a:p>
            <a:r>
              <a:rPr lang="en-US" dirty="0"/>
              <a:t>When you connect with people endorse them for 2-3 skills</a:t>
            </a:r>
          </a:p>
        </p:txBody>
      </p:sp>
      <p:sp>
        <p:nvSpPr>
          <p:cNvPr id="4" name="Slide Number Placeholder 3">
            <a:extLst>
              <a:ext uri="{FF2B5EF4-FFF2-40B4-BE49-F238E27FC236}">
                <a16:creationId xmlns:a16="http://schemas.microsoft.com/office/drawing/2014/main" id="{84ABAE02-DCCC-89D2-C685-F743CE6A1D2D}"/>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214319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1DA96-584C-8C5B-F9A1-4722D30CC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8EC7A-2AF9-A734-F723-2DD50B123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A4769-9DF6-2B69-04E8-FA8E95E426E6}"/>
              </a:ext>
            </a:extLst>
          </p:cNvPr>
          <p:cNvSpPr>
            <a:spLocks noGrp="1"/>
          </p:cNvSpPr>
          <p:nvPr>
            <p:ph type="body" idx="1"/>
          </p:nvPr>
        </p:nvSpPr>
        <p:spPr/>
        <p:txBody>
          <a:bodyPr/>
          <a:lstStyle/>
          <a:p>
            <a:r>
              <a:rPr lang="en-US" sz="1800" dirty="0">
                <a:effectLst/>
                <a:latin typeface="Tahoma" panose="020B0604030504040204" pitchFamily="34" charset="0"/>
                <a:ea typeface="Aptos" panose="020B0004020202020204" pitchFamily="34" charset="0"/>
              </a:rPr>
              <a:t>A customized LinkedIn URL enhances your personal brand and makes your profile more shareable. Modify your URL to include your full name or a variation thereof, making it easier for others to find and connect with you. </a:t>
            </a:r>
            <a:endParaRPr lang="en-US" dirty="0"/>
          </a:p>
        </p:txBody>
      </p:sp>
      <p:sp>
        <p:nvSpPr>
          <p:cNvPr id="4" name="Slide Number Placeholder 3">
            <a:extLst>
              <a:ext uri="{FF2B5EF4-FFF2-40B4-BE49-F238E27FC236}">
                <a16:creationId xmlns:a16="http://schemas.microsoft.com/office/drawing/2014/main" id="{3ECD2EE1-E3DB-C8BD-F0FF-88DF6DE5D04C}"/>
              </a:ext>
            </a:extLst>
          </p:cNvPr>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02886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041D5-A8D5-DBCD-ECEA-F986DFD53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808EE-D2F3-8AA3-E16C-3728A888A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08DA5-313E-2056-F107-84D99517CC89}"/>
              </a:ext>
            </a:extLst>
          </p:cNvPr>
          <p:cNvSpPr>
            <a:spLocks noGrp="1"/>
          </p:cNvSpPr>
          <p:nvPr>
            <p:ph type="body" idx="1"/>
          </p:nvPr>
        </p:nvSpPr>
        <p:spPr/>
        <p:txBody>
          <a:bodyPr/>
          <a:lstStyle/>
          <a:p>
            <a:r>
              <a:rPr lang="en-US" sz="1800" dirty="0">
                <a:effectLst/>
                <a:latin typeface="Tahoma" panose="020B0604030504040204" pitchFamily="34" charset="0"/>
                <a:ea typeface="Aptos" panose="020B0004020202020204" pitchFamily="34" charset="0"/>
              </a:rPr>
              <a:t>Active engagement on LinkedIn increases your visibility. Share industry-relevant articles, comment on posts, and participate in group discussions. Regular interaction not only showcases your expertise but also helps in building a robust professional network. </a:t>
            </a:r>
            <a:endParaRPr lang="en-US" dirty="0"/>
          </a:p>
        </p:txBody>
      </p:sp>
      <p:sp>
        <p:nvSpPr>
          <p:cNvPr id="4" name="Slide Number Placeholder 3">
            <a:extLst>
              <a:ext uri="{FF2B5EF4-FFF2-40B4-BE49-F238E27FC236}">
                <a16:creationId xmlns:a16="http://schemas.microsoft.com/office/drawing/2014/main" id="{89C7BA04-6D9E-AC95-5AF4-652112376FDF}"/>
              </a:ext>
            </a:extLst>
          </p:cNvPr>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3051882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99767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3111586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3923433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2999078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B70F4-694B-E054-7166-BF1DDD8DC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17C65-B15F-5322-E616-9C6A6C9D1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26835-0288-644E-3AC1-FC4168A29684}"/>
              </a:ext>
            </a:extLst>
          </p:cNvPr>
          <p:cNvSpPr>
            <a:spLocks noGrp="1"/>
          </p:cNvSpPr>
          <p:nvPr>
            <p:ph type="body" idx="1"/>
          </p:nvPr>
        </p:nvSpPr>
        <p:spPr/>
        <p:txBody>
          <a:bodyPr/>
          <a:lstStyle/>
          <a:p>
            <a:r>
              <a:rPr lang="en-US" sz="1800" dirty="0">
                <a:effectLst/>
                <a:latin typeface="Tahoma" panose="020B0604030504040204" pitchFamily="34" charset="0"/>
                <a:ea typeface="Aptos" panose="020B0004020202020204" pitchFamily="34" charset="0"/>
              </a:rPr>
              <a:t>Request recommendations from colleagues, supervisors, or clients who can attest to your skills and work ethic. Personal testimonials enhance your credibility and provide social proof of your professional abilities. </a:t>
            </a:r>
            <a:endParaRPr lang="en-US" dirty="0"/>
          </a:p>
        </p:txBody>
      </p:sp>
      <p:sp>
        <p:nvSpPr>
          <p:cNvPr id="4" name="Slide Number Placeholder 3">
            <a:extLst>
              <a:ext uri="{FF2B5EF4-FFF2-40B4-BE49-F238E27FC236}">
                <a16:creationId xmlns:a16="http://schemas.microsoft.com/office/drawing/2014/main" id="{E3AE8BB6-47EB-4F97-5400-B2528E2B7B47}"/>
              </a:ext>
            </a:extLst>
          </p:cNvPr>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86687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EAB76-0C6F-D875-E574-9413ACE49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BF315-188A-F849-3A94-D71C261B0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685CA-AB7A-D51C-2A2B-586DAA1ADD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E27E1A-33DD-5D5B-BD87-B17FB40D2950}"/>
              </a:ext>
            </a:extLst>
          </p:cNvPr>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2153147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6FD80-3327-B810-B697-71BAF31E6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6752C-8129-A625-5CEB-C53CEADA5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1A98A-5D53-83CA-C79E-7743589F70D3}"/>
              </a:ext>
            </a:extLst>
          </p:cNvPr>
          <p:cNvSpPr>
            <a:spLocks noGrp="1"/>
          </p:cNvSpPr>
          <p:nvPr>
            <p:ph type="body" idx="1"/>
          </p:nvPr>
        </p:nvSpPr>
        <p:spPr/>
        <p:txBody>
          <a:bodyPr/>
          <a:lstStyle/>
          <a:p>
            <a:r>
              <a:rPr lang="en-US" sz="1800" dirty="0">
                <a:effectLst/>
                <a:latin typeface="Tahoma" panose="020B0604030504040204" pitchFamily="34" charset="0"/>
                <a:ea typeface="Aptos" panose="020B0004020202020204" pitchFamily="34" charset="0"/>
              </a:rPr>
              <a:t>Enhance your profile by adding multimedia elements such as videos, presentations, or portfolios. These additions provide a dynamic view of your work and can engage viewers more effectively than text alone. </a:t>
            </a:r>
            <a:endParaRPr lang="en-US" dirty="0"/>
          </a:p>
        </p:txBody>
      </p:sp>
      <p:sp>
        <p:nvSpPr>
          <p:cNvPr id="4" name="Slide Number Placeholder 3">
            <a:extLst>
              <a:ext uri="{FF2B5EF4-FFF2-40B4-BE49-F238E27FC236}">
                <a16:creationId xmlns:a16="http://schemas.microsoft.com/office/drawing/2014/main" id="{8C1CEA56-17ED-CD19-0E2D-3E34456A4780}"/>
              </a:ext>
            </a:extLst>
          </p:cNvPr>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393423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30B7E-CB97-A8A5-4B18-87EEB9735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9E610-FA13-3A78-0277-0A6EFE4E2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2D7AF-D628-7911-9477-B9642C9045CA}"/>
              </a:ext>
            </a:extLst>
          </p:cNvPr>
          <p:cNvSpPr>
            <a:spLocks noGrp="1"/>
          </p:cNvSpPr>
          <p:nvPr>
            <p:ph type="body" idx="1"/>
          </p:nvPr>
        </p:nvSpPr>
        <p:spPr/>
        <p:txBody>
          <a:bodyPr/>
          <a:lstStyle/>
          <a:p>
            <a:r>
              <a:rPr lang="en-US" dirty="0"/>
              <a:t>The Dot grid at the upper right of the page opens up so you can manage more of your profile and to find groups and much more</a:t>
            </a:r>
          </a:p>
        </p:txBody>
      </p:sp>
      <p:sp>
        <p:nvSpPr>
          <p:cNvPr id="4" name="Slide Number Placeholder 3">
            <a:extLst>
              <a:ext uri="{FF2B5EF4-FFF2-40B4-BE49-F238E27FC236}">
                <a16:creationId xmlns:a16="http://schemas.microsoft.com/office/drawing/2014/main" id="{9578921D-5CDC-CFCA-CDB8-F6287D0315AC}"/>
              </a:ext>
            </a:extLst>
          </p:cNvPr>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1161899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35CE8-3DD5-99B5-6EF5-19E8A53A0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B5089-432B-9C34-1BE8-B3E78E413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507FD-E1F6-F4B9-C87A-AA484BB61FF8}"/>
              </a:ext>
            </a:extLst>
          </p:cNvPr>
          <p:cNvSpPr>
            <a:spLocks noGrp="1"/>
          </p:cNvSpPr>
          <p:nvPr>
            <p:ph type="body" idx="1"/>
          </p:nvPr>
        </p:nvSpPr>
        <p:spPr/>
        <p:txBody>
          <a:bodyPr/>
          <a:lstStyle/>
          <a:p>
            <a:pPr marL="0" indent="0" eaLnBrk="1" hangingPunct="1">
              <a:lnSpc>
                <a:spcPct val="150000"/>
              </a:lnSpc>
              <a:spcBef>
                <a:spcPct val="0"/>
              </a:spcBef>
              <a:buNone/>
            </a:pPr>
            <a:r>
              <a:rPr lang="en-US" altLang="en-US" sz="1200" dirty="0">
                <a:latin typeface="Tahoma" panose="020B0604030504040204" pitchFamily="34" charset="0"/>
                <a:ea typeface="Tahoma" panose="020B0604030504040204" pitchFamily="34" charset="0"/>
                <a:cs typeface="Tahoma" panose="020B0604030504040204" pitchFamily="34" charset="0"/>
              </a:rPr>
              <a:t>LinkedIn will use keywords from YOUR profile to suggest some groups for you to join.</a:t>
            </a:r>
          </a:p>
          <a:p>
            <a:pPr marL="0" indent="0" eaLnBrk="1" hangingPunct="1">
              <a:lnSpc>
                <a:spcPct val="150000"/>
              </a:lnSpc>
              <a:spcBef>
                <a:spcPct val="0"/>
              </a:spcBef>
              <a:buNone/>
            </a:pPr>
            <a:r>
              <a:rPr lang="en-US" sz="1200" dirty="0">
                <a:latin typeface="Tahoma" panose="020B0604030504040204" pitchFamily="34" charset="0"/>
                <a:ea typeface="Tahoma" panose="020B0604030504040204" pitchFamily="34" charset="0"/>
                <a:cs typeface="Tahoma" panose="020B0604030504040204" pitchFamily="34" charset="0"/>
              </a:rPr>
              <a:t>Join groups that have your target market in them and/or that are relevant to your business and industry.</a:t>
            </a:r>
          </a:p>
          <a:p>
            <a:pPr marL="0" indent="0" eaLnBrk="1" hangingPunct="1">
              <a:lnSpc>
                <a:spcPct val="150000"/>
              </a:lnSpc>
              <a:spcBef>
                <a:spcPct val="0"/>
              </a:spcBef>
              <a:buNone/>
            </a:pPr>
            <a:r>
              <a:rPr lang="en-US" sz="1200" dirty="0">
                <a:latin typeface="Tahoma" panose="020B0604030504040204" pitchFamily="34" charset="0"/>
                <a:ea typeface="Tahoma" panose="020B0604030504040204" pitchFamily="34" charset="0"/>
                <a:cs typeface="Tahoma" panose="020B0604030504040204" pitchFamily="34" charset="0"/>
              </a:rPr>
              <a:t>Groups you may like could be local.</a:t>
            </a:r>
          </a:p>
          <a:p>
            <a:pPr marL="0" indent="0" eaLnBrk="1" hangingPunct="1">
              <a:lnSpc>
                <a:spcPct val="150000"/>
              </a:lnSpc>
              <a:spcBef>
                <a:spcPct val="0"/>
              </a:spcBef>
              <a:buNone/>
            </a:pPr>
            <a:r>
              <a:rPr lang="en-US" sz="1200" dirty="0">
                <a:latin typeface="Tahoma" panose="020B0604030504040204" pitchFamily="34" charset="0"/>
                <a:ea typeface="Tahoma" panose="020B0604030504040204" pitchFamily="34" charset="0"/>
                <a:cs typeface="Tahoma" panose="020B0604030504040204" pitchFamily="34" charset="0"/>
              </a:rPr>
              <a:t>Pick groups that have many members and high activity</a:t>
            </a:r>
          </a:p>
          <a:p>
            <a:pPr marL="0" indent="0" eaLnBrk="1" hangingPunct="1">
              <a:lnSpc>
                <a:spcPct val="150000"/>
              </a:lnSpc>
              <a:spcBef>
                <a:spcPct val="0"/>
              </a:spcBef>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lnSpc>
                <a:spcPct val="150000"/>
              </a:lnSpc>
              <a:spcBef>
                <a:spcPct val="0"/>
              </a:spcBef>
              <a:buNone/>
            </a:pPr>
            <a:r>
              <a:rPr lang="en-US" sz="1200" dirty="0">
                <a:latin typeface="Tahoma" panose="020B0604030504040204" pitchFamily="34" charset="0"/>
                <a:ea typeface="Tahoma" panose="020B0604030504040204" pitchFamily="34" charset="0"/>
                <a:cs typeface="Tahoma" panose="020B0604030504040204" pitchFamily="34" charset="0"/>
              </a:rPr>
              <a:t>Once you’ve joined the group, engage with posts and add posts of your sown for SEO/Analytics</a:t>
            </a:r>
          </a:p>
          <a:p>
            <a:endParaRPr lang="en-US" dirty="0"/>
          </a:p>
        </p:txBody>
      </p:sp>
      <p:sp>
        <p:nvSpPr>
          <p:cNvPr id="4" name="Slide Number Placeholder 3">
            <a:extLst>
              <a:ext uri="{FF2B5EF4-FFF2-40B4-BE49-F238E27FC236}">
                <a16:creationId xmlns:a16="http://schemas.microsoft.com/office/drawing/2014/main" id="{18091E3E-98DF-85F2-4549-6060272C7C33}"/>
              </a:ext>
            </a:extLst>
          </p:cNvPr>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471601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809577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3083506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942697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75F0C-12F6-220C-811A-2193DA5B6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A86EE-689F-056F-D03A-9340B836A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1A41A-BF89-3BEC-3BBA-E8CD31C777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31BA8E-5E6A-9A5A-7E00-91D7A2C11537}"/>
              </a:ext>
            </a:extLst>
          </p:cNvPr>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1574591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1256111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1218176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2944344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355949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E9BE0-A70A-2336-9B82-C026AB229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9364B-235E-70E7-BD5F-74B842F35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60AE5-04D9-0210-477C-2921F5F6A3AC}"/>
              </a:ext>
            </a:extLst>
          </p:cNvPr>
          <p:cNvSpPr>
            <a:spLocks noGrp="1"/>
          </p:cNvSpPr>
          <p:nvPr>
            <p:ph type="body" idx="1"/>
          </p:nvPr>
        </p:nvSpPr>
        <p:spPr/>
        <p:txBody>
          <a:bodyPr/>
          <a:lstStyle/>
          <a:p>
            <a:r>
              <a:rPr lang="en-US" dirty="0"/>
              <a:t>Your banner should be your elevator pitch with minimal words</a:t>
            </a:r>
          </a:p>
        </p:txBody>
      </p:sp>
      <p:sp>
        <p:nvSpPr>
          <p:cNvPr id="4" name="Slide Number Placeholder 3">
            <a:extLst>
              <a:ext uri="{FF2B5EF4-FFF2-40B4-BE49-F238E27FC236}">
                <a16:creationId xmlns:a16="http://schemas.microsoft.com/office/drawing/2014/main" id="{EF0793FB-9CB0-8F8A-2A7F-C7085B2F342F}"/>
              </a:ext>
            </a:extLst>
          </p:cNvPr>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52107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D7C7-4826-4505-58FF-BF5C9DD57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B2B66-A15B-0440-471A-CC8C82024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3F315-148B-AF63-F1DD-5F85F8165A88}"/>
              </a:ext>
            </a:extLst>
          </p:cNvPr>
          <p:cNvSpPr>
            <a:spLocks noGrp="1"/>
          </p:cNvSpPr>
          <p:nvPr>
            <p:ph type="body" idx="1"/>
          </p:nvPr>
        </p:nvSpPr>
        <p:spPr/>
        <p:txBody>
          <a:bodyPr/>
          <a:lstStyle/>
          <a:p>
            <a:r>
              <a:rPr lang="en-US" sz="1800" dirty="0">
                <a:effectLst/>
                <a:latin typeface="Tahoma" panose="020B0604030504040204" pitchFamily="34" charset="0"/>
                <a:ea typeface="Aptos" panose="020B0004020202020204" pitchFamily="34" charset="0"/>
              </a:rPr>
              <a:t>A high-quality, professional profile photo significantly impacts first impressions. Ensure the image is clear, with a plain background, and that you are dressed appropriately for your industry. Your face should occupy about 60% of the frame to make the photo both professional and personable. </a:t>
            </a:r>
          </a:p>
          <a:p>
            <a:endParaRPr lang="en-US" sz="1800" dirty="0">
              <a:effectLst/>
              <a:latin typeface="Tahoma" panose="020B0604030504040204" pitchFamily="34" charset="0"/>
            </a:endParaRPr>
          </a:p>
          <a:p>
            <a:r>
              <a:rPr lang="en-US" dirty="0"/>
              <a:t>Put yellow or green around your picture.</a:t>
            </a:r>
          </a:p>
          <a:p>
            <a:endParaRPr lang="en-US" dirty="0"/>
          </a:p>
          <a:p>
            <a:r>
              <a:rPr lang="en-US" dirty="0"/>
              <a:t>Make sure your photo is professional</a:t>
            </a:r>
          </a:p>
        </p:txBody>
      </p:sp>
      <p:sp>
        <p:nvSpPr>
          <p:cNvPr id="4" name="Slide Number Placeholder 3">
            <a:extLst>
              <a:ext uri="{FF2B5EF4-FFF2-40B4-BE49-F238E27FC236}">
                <a16:creationId xmlns:a16="http://schemas.microsoft.com/office/drawing/2014/main" id="{D32C59E1-D8C8-A8A1-11CE-2D804A1CF2A0}"/>
              </a:ext>
            </a:extLst>
          </p:cNvPr>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10844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C5EFA-01B8-C412-FDCA-9361E00EC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2A69C-16F6-5EAE-333A-590C4024E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E80FC-D763-26C7-C297-C691619F814B}"/>
              </a:ext>
            </a:extLst>
          </p:cNvPr>
          <p:cNvSpPr>
            <a:spLocks noGrp="1"/>
          </p:cNvSpPr>
          <p:nvPr>
            <p:ph type="body" idx="1"/>
          </p:nvPr>
        </p:nvSpPr>
        <p:spPr/>
        <p:txBody>
          <a:bodyPr/>
          <a:lstStyle/>
          <a:p>
            <a:r>
              <a:rPr lang="en-US" sz="1800" dirty="0">
                <a:effectLst/>
                <a:latin typeface="Tahoma" panose="020B0604030504040204" pitchFamily="34" charset="0"/>
                <a:ea typeface="Aptos" panose="020B0004020202020204" pitchFamily="34" charset="0"/>
              </a:rPr>
              <a:t>Your headline is one of the first elements visitors notice. Instead of merely listing your current job title, create a headline that highlights your unique value proposition and expertise. For example, instead of "Marketing Manager," consider "Strategic Marketing Manager Specializing in Digital Campaigns and Brand Development." </a:t>
            </a:r>
          </a:p>
          <a:p>
            <a:endParaRPr lang="en-US" sz="1800" dirty="0">
              <a:effectLst/>
              <a:latin typeface="Tahoma" panose="020B0604030504040204" pitchFamily="34" charset="0"/>
            </a:endParaRPr>
          </a:p>
          <a:p>
            <a:r>
              <a:rPr lang="en-US" dirty="0"/>
              <a:t>Maximize your keywords every chance you get</a:t>
            </a:r>
          </a:p>
          <a:p>
            <a:endParaRPr lang="en-US" dirty="0"/>
          </a:p>
          <a:p>
            <a:r>
              <a:rPr lang="en-US" dirty="0"/>
              <a:t>Use every character allowed when developing your headline</a:t>
            </a:r>
          </a:p>
          <a:p>
            <a:endParaRPr lang="en-US" dirty="0"/>
          </a:p>
          <a:p>
            <a:r>
              <a:rPr lang="en-US" dirty="0"/>
              <a:t>Most people will only look at your banner, photo, and headline to make the decision to click through to your profile page or website</a:t>
            </a:r>
          </a:p>
          <a:p>
            <a:endParaRPr lang="en-US" dirty="0"/>
          </a:p>
        </p:txBody>
      </p:sp>
      <p:sp>
        <p:nvSpPr>
          <p:cNvPr id="4" name="Slide Number Placeholder 3">
            <a:extLst>
              <a:ext uri="{FF2B5EF4-FFF2-40B4-BE49-F238E27FC236}">
                <a16:creationId xmlns:a16="http://schemas.microsoft.com/office/drawing/2014/main" id="{69B3E6F7-835E-A59F-F59A-5E217501D820}"/>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328072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C5DD8-DB12-E899-EA97-F1CD4FB9C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E61F1-68E0-ED1E-F79F-830DB1745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4A79B-F9B6-C913-B3E3-4D3ED22FE72C}"/>
              </a:ext>
            </a:extLst>
          </p:cNvPr>
          <p:cNvSpPr>
            <a:spLocks noGrp="1"/>
          </p:cNvSpPr>
          <p:nvPr>
            <p:ph type="body" idx="1"/>
          </p:nvPr>
        </p:nvSpPr>
        <p:spPr/>
        <p:txBody>
          <a:bodyPr/>
          <a:lstStyle/>
          <a:p>
            <a:r>
              <a:rPr lang="en-US" dirty="0"/>
              <a:t>Links to your website, social media profiles, e-commerce are extremely important</a:t>
            </a:r>
          </a:p>
        </p:txBody>
      </p:sp>
      <p:sp>
        <p:nvSpPr>
          <p:cNvPr id="4" name="Slide Number Placeholder 3">
            <a:extLst>
              <a:ext uri="{FF2B5EF4-FFF2-40B4-BE49-F238E27FC236}">
                <a16:creationId xmlns:a16="http://schemas.microsoft.com/office/drawing/2014/main" id="{99EEC52B-3587-0084-F781-8E333278CC2B}"/>
              </a:ext>
            </a:extLst>
          </p:cNvPr>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2854080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0398E-3F5D-24CD-F99F-04F431B5E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6D975-0225-CEA4-DAB5-20DF87FCA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855C4-A2F8-A4F2-95BF-D6C352C6F47A}"/>
              </a:ext>
            </a:extLst>
          </p:cNvPr>
          <p:cNvSpPr>
            <a:spLocks noGrp="1"/>
          </p:cNvSpPr>
          <p:nvPr>
            <p:ph type="body" idx="1"/>
          </p:nvPr>
        </p:nvSpPr>
        <p:spPr/>
        <p:txBody>
          <a:bodyPr/>
          <a:lstStyle/>
          <a:p>
            <a:r>
              <a:rPr lang="en-US" sz="1800" dirty="0">
                <a:effectLst/>
                <a:latin typeface="Tahoma" panose="020B0604030504040204" pitchFamily="34" charset="0"/>
                <a:ea typeface="Aptos" panose="020B0004020202020204" pitchFamily="34" charset="0"/>
              </a:rPr>
              <a:t>The "About" section is your opportunity to tell your professional story. Write a concise and engaging summary that showcases your career journey, key achievements, and what drives you professionally. Incorporate relevant keywords to enhance searchability, but ensure the narrative remains natural and authentic. </a:t>
            </a:r>
          </a:p>
          <a:p>
            <a:endParaRPr lang="en-US" sz="1800" dirty="0">
              <a:effectLst/>
              <a:latin typeface="Tahoma" panose="020B0604030504040204" pitchFamily="34" charset="0"/>
            </a:endParaRPr>
          </a:p>
          <a:p>
            <a:r>
              <a:rPr lang="en-US" sz="1800" dirty="0">
                <a:effectLst/>
                <a:latin typeface="Tahoma" panose="020B0604030504040204" pitchFamily="34" charset="0"/>
              </a:rPr>
              <a:t>This is your long-form sales pitch</a:t>
            </a:r>
          </a:p>
          <a:p>
            <a:endParaRPr lang="en-US" sz="1800" dirty="0">
              <a:effectLst/>
              <a:latin typeface="Tahoma" panose="020B0604030504040204" pitchFamily="34" charset="0"/>
            </a:endParaRPr>
          </a:p>
          <a:p>
            <a:r>
              <a:rPr lang="en-US" sz="1800" dirty="0">
                <a:effectLst/>
                <a:latin typeface="Tahoma" panose="020B0604030504040204" pitchFamily="34" charset="0"/>
              </a:rPr>
              <a:t>Make sure the first 2 sentences make people want to click to see MORE</a:t>
            </a:r>
          </a:p>
          <a:p>
            <a:endParaRPr lang="en-US" sz="1800" dirty="0">
              <a:effectLst/>
              <a:latin typeface="Tahoma" panose="020B0604030504040204" pitchFamily="34" charset="0"/>
            </a:endParaRPr>
          </a:p>
          <a:p>
            <a:r>
              <a:rPr lang="en-US" sz="1800" dirty="0">
                <a:effectLst/>
                <a:latin typeface="Tahoma" panose="020B0604030504040204" pitchFamily="34" charset="0"/>
              </a:rPr>
              <a:t>Focus on your ideal client’s WIIFM when you write this</a:t>
            </a:r>
            <a:endParaRPr lang="en-US" dirty="0"/>
          </a:p>
        </p:txBody>
      </p:sp>
      <p:sp>
        <p:nvSpPr>
          <p:cNvPr id="4" name="Slide Number Placeholder 3">
            <a:extLst>
              <a:ext uri="{FF2B5EF4-FFF2-40B4-BE49-F238E27FC236}">
                <a16:creationId xmlns:a16="http://schemas.microsoft.com/office/drawing/2014/main" id="{2C9DF7A8-D535-894B-37A1-86B6DA4529F5}"/>
              </a:ext>
            </a:extLst>
          </p:cNvPr>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260114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DAF76-4CD4-76A2-AF4F-57EA14A95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A96E7-F2C6-D099-9553-5406FE07E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45DFD-1546-5F50-F436-C408D2BEF064}"/>
              </a:ext>
            </a:extLst>
          </p:cNvPr>
          <p:cNvSpPr>
            <a:spLocks noGrp="1"/>
          </p:cNvSpPr>
          <p:nvPr>
            <p:ph type="body" idx="1"/>
          </p:nvPr>
        </p:nvSpPr>
        <p:spPr/>
        <p:txBody>
          <a:bodyPr/>
          <a:lstStyle/>
          <a:p>
            <a:r>
              <a:rPr lang="en-US" sz="1800" dirty="0">
                <a:effectLst/>
                <a:latin typeface="Tahoma" panose="020B0604030504040204" pitchFamily="34" charset="0"/>
                <a:ea typeface="Aptos" panose="020B0004020202020204" pitchFamily="34" charset="0"/>
              </a:rPr>
              <a:t>When listing your work experience, focus on accomplishments rather than just responsibilities. Use bullet points to highlight specific achievements, metrics, or projects that demonstrate your impact in previous roles. This approach provides tangible evidence of your skills and contributions. </a:t>
            </a:r>
            <a:endParaRPr lang="en-US" dirty="0"/>
          </a:p>
        </p:txBody>
      </p:sp>
      <p:sp>
        <p:nvSpPr>
          <p:cNvPr id="4" name="Slide Number Placeholder 3">
            <a:extLst>
              <a:ext uri="{FF2B5EF4-FFF2-40B4-BE49-F238E27FC236}">
                <a16:creationId xmlns:a16="http://schemas.microsoft.com/office/drawing/2014/main" id="{F9F045F8-7430-92F9-FBF3-0977DFB707D5}"/>
              </a:ext>
            </a:extLst>
          </p:cNvPr>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316024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png"/><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4795098" cy="3291840"/>
          </a:xfrm>
        </p:spPr>
        <p:txBody>
          <a:bodyPr/>
          <a:lstStyle/>
          <a:p>
            <a:r>
              <a:rPr lang="en-US" dirty="0"/>
              <a:t>Optimizing your LinkedIn profile</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F0810-1B61-6E97-1764-06909D1E51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19CC8F-28DC-F48A-9CFD-6FFAFC08B6B1}"/>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Detail your Experi</a:t>
            </a:r>
            <a:r>
              <a:rPr lang="en-US" sz="2800" kern="100" dirty="0">
                <a:latin typeface="Tahoma" panose="020B0604030504040204" pitchFamily="34" charset="0"/>
                <a:ea typeface="Aptos" panose="020B0004020202020204" pitchFamily="34" charset="0"/>
                <a:cs typeface="Times New Roman" panose="02020603050405020304" pitchFamily="18" charset="0"/>
              </a:rPr>
              <a:t>ence with Achievements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653BA41E-E7B1-C21D-29B9-575FEEDDCBBE}"/>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185C605C-F188-84C4-5EAD-B72BF79B71DE}"/>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E4898A7D-2565-C908-20B0-D451F4A9776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D75111F2-5767-F8D2-F1A2-F536C21D747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descr="A close-up of a letter&#10;&#10;AI-generated content may be incorrect.">
            <a:extLst>
              <a:ext uri="{FF2B5EF4-FFF2-40B4-BE49-F238E27FC236}">
                <a16:creationId xmlns:a16="http://schemas.microsoft.com/office/drawing/2014/main" id="{287B78B5-AD02-F1FB-9DB5-DE528D2F7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422170"/>
            <a:ext cx="7162800" cy="3952875"/>
          </a:xfrm>
          <a:prstGeom prst="rect">
            <a:avLst/>
          </a:prstGeom>
        </p:spPr>
      </p:pic>
    </p:spTree>
    <p:extLst>
      <p:ext uri="{BB962C8B-B14F-4D97-AF65-F5344CB8AC3E}">
        <p14:creationId xmlns:p14="http://schemas.microsoft.com/office/powerpoint/2010/main" val="77920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55E4-9671-CF28-5E13-9F4B30B200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41AA66-CFB6-E1D8-5C61-14640CB49DB2}"/>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S</a:t>
            </a:r>
            <a:r>
              <a:rPr lang="en-US" sz="2800" kern="100" dirty="0">
                <a:latin typeface="Tahoma" panose="020B0604030504040204" pitchFamily="34" charset="0"/>
                <a:ea typeface="Aptos" panose="020B0004020202020204" pitchFamily="34" charset="0"/>
                <a:cs typeface="Times New Roman" panose="02020603050405020304" pitchFamily="18" charset="0"/>
              </a:rPr>
              <a:t>howcase Your Skills and Endorsements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1B4F9FAE-FBEB-9BB7-24F5-8474A2435208}"/>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9CD7E940-C5DB-268C-C9A6-54914CDB480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B1781280-656A-1410-5A38-3FE2DCBD6886}"/>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4E83832F-BD2C-0CA4-97CE-10D7A08C8B8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descr="A screenshot of a social media account&#10;&#10;AI-generated content may be incorrect.">
            <a:extLst>
              <a:ext uri="{FF2B5EF4-FFF2-40B4-BE49-F238E27FC236}">
                <a16:creationId xmlns:a16="http://schemas.microsoft.com/office/drawing/2014/main" id="{91E618CA-19D1-19EC-8FDC-F831F6D3AFD4}"/>
              </a:ext>
            </a:extLst>
          </p:cNvPr>
          <p:cNvPicPr>
            <a:picLocks noChangeAspect="1"/>
          </p:cNvPicPr>
          <p:nvPr/>
        </p:nvPicPr>
        <p:blipFill>
          <a:blip r:embed="rId3">
            <a:extLst>
              <a:ext uri="{28A0092B-C50C-407E-A947-70E740481C1C}">
                <a14:useLocalDpi xmlns:a14="http://schemas.microsoft.com/office/drawing/2010/main" val="0"/>
              </a:ext>
            </a:extLst>
          </a:blip>
          <a:srcRect b="36526"/>
          <a:stretch/>
        </p:blipFill>
        <p:spPr>
          <a:xfrm>
            <a:off x="5191461" y="1882130"/>
            <a:ext cx="3729318" cy="4872995"/>
          </a:xfrm>
          <a:prstGeom prst="rect">
            <a:avLst/>
          </a:prstGeom>
        </p:spPr>
      </p:pic>
    </p:spTree>
    <p:extLst>
      <p:ext uri="{BB962C8B-B14F-4D97-AF65-F5344CB8AC3E}">
        <p14:creationId xmlns:p14="http://schemas.microsoft.com/office/powerpoint/2010/main" val="20867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E5188-255D-3486-6706-9E170C8DB6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DADA76-5246-A508-09BD-1ED1D0DB5D17}"/>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Customize Your LinkedIn URL</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7FEDC18E-A86E-6E92-7070-635F84464159}"/>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D8A60E3C-5081-8925-8F49-CF2C72C281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75E02369-C751-3BD2-D6DD-2D793F06E22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99634B41-C6FB-A77B-ED89-DDA94187C58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a:extLst>
              <a:ext uri="{FF2B5EF4-FFF2-40B4-BE49-F238E27FC236}">
                <a16:creationId xmlns:a16="http://schemas.microsoft.com/office/drawing/2014/main" id="{A7F61269-558C-7108-7983-C982529A6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226" y="2953898"/>
            <a:ext cx="6870172" cy="1680205"/>
          </a:xfrm>
          <a:prstGeom prst="rect">
            <a:avLst/>
          </a:prstGeom>
        </p:spPr>
      </p:pic>
    </p:spTree>
    <p:extLst>
      <p:ext uri="{BB962C8B-B14F-4D97-AF65-F5344CB8AC3E}">
        <p14:creationId xmlns:p14="http://schemas.microsoft.com/office/powerpoint/2010/main" val="407070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8ADA7-85B3-7950-BE23-280125A4FC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743057-A14F-9F4F-299A-00EB2C8D2C06}"/>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Expand Your Network</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FF92CD85-284F-29A5-5AA2-305401979E90}"/>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07588E1A-3D00-BAD9-C96B-A8FD353FFBF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9A8B42E-F238-99E2-84D6-7D59E6BFC7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62CFF0D2-2C20-9C5C-0EA1-29B64BC36272}"/>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descr="A close up of a website&#10;&#10;AI-generated content may be incorrect.">
            <a:extLst>
              <a:ext uri="{FF2B5EF4-FFF2-40B4-BE49-F238E27FC236}">
                <a16:creationId xmlns:a16="http://schemas.microsoft.com/office/drawing/2014/main" id="{E3733DF3-E72A-0DEB-323B-D4C1014B1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471" y="2829469"/>
            <a:ext cx="9347053" cy="2141325"/>
          </a:xfrm>
          <a:prstGeom prst="rect">
            <a:avLst/>
          </a:prstGeom>
        </p:spPr>
      </p:pic>
    </p:spTree>
    <p:extLst>
      <p:ext uri="{BB962C8B-B14F-4D97-AF65-F5344CB8AC3E}">
        <p14:creationId xmlns:p14="http://schemas.microsoft.com/office/powerpoint/2010/main" val="83416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16449"/>
            <a:ext cx="10873740" cy="734622"/>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Invite people you know. Co-workers, colleagues, peers, vendors, customers, friends, etc.</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599980" y="2325305"/>
            <a:ext cx="7810500" cy="3516246"/>
          </a:xfrm>
        </p:spPr>
        <p:txBody>
          <a:bodyPr>
            <a:normAutofit/>
          </a:bodyPr>
          <a:lstStyle/>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Aptos" panose="020B0004020202020204" pitchFamily="34" charset="0"/>
                <a:cs typeface="Times New Roman" panose="02020603050405020304" pitchFamily="18" charset="0"/>
              </a:rPr>
              <a:t>Hi, their first name,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Aptos" panose="020B0004020202020204" pitchFamily="34" charset="0"/>
                <a:cs typeface="Times New Roman" panose="02020603050405020304" pitchFamily="18" charset="0"/>
              </a:rPr>
              <a:t>I came across your profile, and it seems we have a few interests and connections in common. I’m expanding my professional network and would love to connect with you, so we can keep in touch.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Aptos" panose="020B0004020202020204" pitchFamily="34" charset="0"/>
                <a:cs typeface="Times New Roman" panose="02020603050405020304" pitchFamily="18" charset="0"/>
              </a:rPr>
              <a:t>Looking forward to connecting,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Aptos" panose="020B0004020202020204" pitchFamily="34" charset="0"/>
                <a:cs typeface="Times New Roman" panose="02020603050405020304" pitchFamily="18" charset="0"/>
              </a:rPr>
              <a:t>Your name</a:t>
            </a:r>
            <a:endParaRPr lang="en-US" sz="1800" dirty="0"/>
          </a:p>
          <a:p>
            <a:endParaRPr lang="en-US" sz="1800"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4391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691380"/>
            <a:ext cx="10873740" cy="1144102"/>
          </a:xfrm>
        </p:spPr>
        <p:txBody>
          <a:bodyPr/>
          <a:lstStyle/>
          <a:p>
            <a:r>
              <a:rPr lang="en-US" sz="2800" dirty="0">
                <a:effectLst/>
                <a:latin typeface="Tahoma" panose="020B0604030504040204" pitchFamily="34" charset="0"/>
                <a:ea typeface="Aptos" panose="020B0004020202020204" pitchFamily="34" charset="0"/>
              </a:rPr>
              <a:t>Connect with influencers in your industry and see what they post, see who engages with their posts, and invite those people to connect.</a:t>
            </a:r>
            <a:endParaRPr lang="en-US" sz="2800" dirty="0"/>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657599" y="2281238"/>
            <a:ext cx="7943161" cy="3700462"/>
          </a:xfrm>
        </p:spPr>
        <p:txBody>
          <a:bodyPr>
            <a:normAutofit/>
          </a:bodyPr>
          <a:lstStyle/>
          <a:p>
            <a:pPr marL="0" marR="0" indent="0">
              <a:lnSpc>
                <a:spcPct val="115000"/>
              </a:lnSpc>
              <a:spcBef>
                <a:spcPts val="0"/>
              </a:spcBef>
              <a:spcAft>
                <a:spcPts val="800"/>
              </a:spcAft>
              <a:buNone/>
            </a:pPr>
            <a:r>
              <a:rPr lang="en-US" sz="1800" kern="100" dirty="0">
                <a:solidFill>
                  <a:srgbClr val="7030A0"/>
                </a:solidFill>
                <a:latin typeface="Tahoma" panose="020B0604030504040204" pitchFamily="34" charset="0"/>
                <a:ea typeface="Tahoma" panose="020B0604030504040204" pitchFamily="34" charset="0"/>
                <a:cs typeface="Tahoma" panose="020B0604030504040204" pitchFamily="34" charset="0"/>
              </a:rPr>
              <a:t>Hi, t</a:t>
            </a: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heir first name,</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I liked your comment on X’s post and found it very insightful, and it seems we have a few interests and connections in common. I’m expanding my professional network and would love to connect with you, so we can keep in touch.</a:t>
            </a:r>
            <a:endParaRPr lang="en-US" sz="1800" kern="100" dirty="0">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Looking forward to connecting,</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Your name</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750960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sz="2800" dirty="0">
                <a:effectLst/>
                <a:latin typeface="Tahoma" panose="020B0604030504040204" pitchFamily="34" charset="0"/>
                <a:ea typeface="Aptos" panose="020B0004020202020204" pitchFamily="34" charset="0"/>
              </a:rPr>
              <a:t>Search for your target audience and connect with them</a:t>
            </a:r>
            <a:endParaRPr lang="en-US" sz="2800" dirty="0"/>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139807" y="2299550"/>
            <a:ext cx="7810500" cy="4075495"/>
          </a:xfrm>
        </p:spPr>
        <p:txBody>
          <a:bodyPr>
            <a:noAutofit/>
          </a:bodyPr>
          <a:lstStyle/>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Hi,</a:t>
            </a:r>
            <a:r>
              <a:rPr lang="en-US" sz="1800" kern="100" dirty="0">
                <a:solidFill>
                  <a:srgbClr val="7030A0"/>
                </a:solidFill>
                <a:latin typeface="Tahoma" panose="020B0604030504040204" pitchFamily="34" charset="0"/>
                <a:ea typeface="Tahoma" panose="020B0604030504040204" pitchFamily="34" charset="0"/>
                <a:cs typeface="Tahoma" panose="020B0604030504040204" pitchFamily="34" charset="0"/>
              </a:rPr>
              <a:t> t</a:t>
            </a: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heir first name,</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I came across your profile and noticed you like XYZ.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I started doing XYZ 5 years ago.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What got you started in XYZ?</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Let’s Connect</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Looking forward to connecting,</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Your name</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51579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sz="2800" dirty="0">
                <a:latin typeface="Tahoma" panose="020B0604030504040204" pitchFamily="34" charset="0"/>
                <a:ea typeface="Aptos" panose="020B0004020202020204" pitchFamily="34" charset="0"/>
              </a:rPr>
              <a:t>I</a:t>
            </a:r>
            <a:r>
              <a:rPr lang="en-US" sz="2800" dirty="0">
                <a:effectLst/>
                <a:latin typeface="Tahoma" panose="020B0604030504040204" pitchFamily="34" charset="0"/>
                <a:ea typeface="Aptos" panose="020B0004020202020204" pitchFamily="34" charset="0"/>
              </a:rPr>
              <a:t>nvite your connections to read your content</a:t>
            </a:r>
            <a:endParaRPr lang="en-US" sz="2800" dirty="0"/>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959226" y="2413254"/>
            <a:ext cx="7810500" cy="3700462"/>
          </a:xfrm>
        </p:spPr>
        <p:txBody>
          <a:bodyPr>
            <a:normAutofit/>
          </a:bodyPr>
          <a:lstStyle/>
          <a:p>
            <a:pPr marL="0" marR="0" indent="0">
              <a:lnSpc>
                <a:spcPct val="115000"/>
              </a:lnSpc>
              <a:spcBef>
                <a:spcPts val="0"/>
              </a:spcBef>
              <a:spcAft>
                <a:spcPts val="0"/>
              </a:spcAft>
              <a:buNone/>
            </a:pPr>
            <a:r>
              <a:rPr lang="en-US" sz="1800"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Hi, first name, </a:t>
            </a:r>
          </a:p>
          <a:p>
            <a:pPr marL="0" marR="0" indent="0">
              <a:lnSpc>
                <a:spcPct val="115000"/>
              </a:lnSpc>
              <a:spcBef>
                <a:spcPts val="0"/>
              </a:spcBef>
              <a:spcAft>
                <a:spcPts val="0"/>
              </a:spcAft>
              <a:buNone/>
            </a:pP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0"/>
              </a:spcAft>
              <a:buNone/>
            </a:pPr>
            <a:r>
              <a:rPr lang="en-US" sz="1800"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I wrote this article on how to (solve X problem). I would love your feedback on the content. Would you like a link to the article/video?</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0"/>
              </a:spcAft>
              <a:buNone/>
            </a:pPr>
            <a:r>
              <a:rPr lang="en-US" sz="1800"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0"/>
              </a:spcAft>
              <a:buNone/>
            </a:pPr>
            <a:r>
              <a:rPr lang="en-US" sz="1800"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Please let me know.</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0"/>
              </a:spcAft>
              <a:buNone/>
            </a:pPr>
            <a:r>
              <a:rPr lang="en-US" sz="1800"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0"/>
              </a:spcAft>
              <a:buNone/>
            </a:pPr>
            <a:r>
              <a:rPr lang="en-US" sz="1800"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Thanks,</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0"/>
              </a:spcAft>
              <a:buNone/>
            </a:pPr>
            <a:r>
              <a:rPr lang="en-US" sz="1800"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Your name</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486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BDD2B-7F25-0123-9876-F5DEA98161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F9807C-54BC-52F9-59DF-1DCFBFAF7A57}"/>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Seek Recommendations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6CFD7F5E-8766-C1FA-6753-CE89B01145D8}"/>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4D15730-3AE8-9497-591D-E068F2D89299}"/>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1A8C7F41-DB04-2986-9AF0-7D1CFB2908A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EF8494C8-13E1-CBC9-A2AC-3BA871367F0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descr="A screenshot of a email&#10;&#10;AI-generated content may be incorrect.">
            <a:extLst>
              <a:ext uri="{FF2B5EF4-FFF2-40B4-BE49-F238E27FC236}">
                <a16:creationId xmlns:a16="http://schemas.microsoft.com/office/drawing/2014/main" id="{6C7AE2AF-51D4-755E-5D69-9439223B6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605" y="1982498"/>
            <a:ext cx="6757035" cy="4772627"/>
          </a:xfrm>
          <a:prstGeom prst="rect">
            <a:avLst/>
          </a:prstGeom>
        </p:spPr>
      </p:pic>
    </p:spTree>
    <p:extLst>
      <p:ext uri="{BB962C8B-B14F-4D97-AF65-F5344CB8AC3E}">
        <p14:creationId xmlns:p14="http://schemas.microsoft.com/office/powerpoint/2010/main" val="93907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788AF-8D80-789E-7364-5166BB1035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0F3718-6895-49E6-4A4F-4C278E9A4C7C}"/>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Regularly Update Your Profile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510BD804-595D-8756-7142-A00F6AAF821D}"/>
              </a:ext>
            </a:extLst>
          </p:cNvPr>
          <p:cNvSpPr>
            <a:spLocks noGrp="1"/>
          </p:cNvSpPr>
          <p:nvPr>
            <p:ph sz="quarter" idx="13"/>
          </p:nvPr>
        </p:nvSpPr>
        <p:spPr>
          <a:xfrm>
            <a:off x="2423710" y="2611744"/>
            <a:ext cx="8564330" cy="2962791"/>
          </a:xfrm>
        </p:spPr>
        <p:txBody>
          <a:bodyPr>
            <a:normAutofit/>
          </a:bodyPr>
          <a:lstStyle/>
          <a:p>
            <a:pPr marL="0" indent="0" eaLnBrk="1" hangingPunct="1">
              <a:lnSpc>
                <a:spcPct val="150000"/>
              </a:lnSpc>
              <a:spcBef>
                <a:spcPct val="0"/>
              </a:spcBef>
              <a:buNone/>
            </a:pPr>
            <a:r>
              <a:rPr lang="en-US" sz="2400" dirty="0">
                <a:effectLst/>
                <a:latin typeface="Tahoma" panose="020B0604030504040204" pitchFamily="34" charset="0"/>
                <a:ea typeface="Aptos" panose="020B0004020202020204" pitchFamily="34" charset="0"/>
              </a:rPr>
              <a:t>Keep your profile current by adding new experiences, certifications, or skills. Regular updates signal to your network that you are active and continually developing professionally.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A5B7642A-3E8B-26EB-2F38-A916EDD1A8F6}"/>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BE5F5E14-9E25-B8A0-1E22-96FEFD03593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FF11A09-F106-ECAC-199F-73C8961D0FF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89B88B8C-566B-768E-E2C8-274F05B4445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66273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sz="4000" dirty="0"/>
              <a:t>Why do you want to be on LinkedIn?</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7933330" cy="3709987"/>
          </a:xfrm>
        </p:spPr>
        <p:txBody>
          <a:bodyPr tIns="457200">
            <a:normAutofit/>
          </a:bodyPr>
          <a:lstStyle/>
          <a:p>
            <a:pPr marL="0" marR="0">
              <a:lnSpc>
                <a:spcPct val="115000"/>
              </a:lnSpc>
              <a:spcBef>
                <a:spcPts val="0"/>
              </a:spcBef>
              <a:spcAft>
                <a:spcPts val="800"/>
              </a:spcAft>
            </a:pPr>
            <a:r>
              <a:rPr lang="en-US" sz="1800" kern="100" dirty="0">
                <a:latin typeface="Tahoma" panose="020B0604030504040204" pitchFamily="34" charset="0"/>
                <a:ea typeface="Aptos" panose="020B0004020202020204" pitchFamily="34" charset="0"/>
                <a:cs typeface="Times New Roman" panose="02020603050405020304" pitchFamily="18" charset="0"/>
              </a:rPr>
              <a:t>I</a:t>
            </a:r>
            <a:r>
              <a:rPr lang="en-US" sz="1800" kern="100" dirty="0">
                <a:effectLst/>
                <a:latin typeface="Tahoma" panose="020B0604030504040204" pitchFamily="34" charset="0"/>
                <a:ea typeface="Aptos" panose="020B0004020202020204" pitchFamily="34" charset="0"/>
                <a:cs typeface="Times New Roman" panose="02020603050405020304" pitchFamily="18" charset="0"/>
              </a:rPr>
              <a:t>s </a:t>
            </a:r>
            <a:r>
              <a:rPr lang="en-US" sz="1800" kern="100" dirty="0">
                <a:latin typeface="Tahoma" panose="020B0604030504040204" pitchFamily="34" charset="0"/>
                <a:ea typeface="Aptos" panose="020B0004020202020204" pitchFamily="34" charset="0"/>
                <a:cs typeface="Times New Roman" panose="02020603050405020304" pitchFamily="18" charset="0"/>
              </a:rPr>
              <a:t>it </a:t>
            </a:r>
            <a:r>
              <a:rPr lang="en-US" sz="1800" kern="100" dirty="0">
                <a:effectLst/>
                <a:latin typeface="Tahoma" panose="020B0604030504040204" pitchFamily="34" charset="0"/>
                <a:ea typeface="Aptos" panose="020B0004020202020204" pitchFamily="34" charset="0"/>
                <a:cs typeface="Times New Roman" panose="02020603050405020304" pitchFamily="18" charset="0"/>
              </a:rPr>
              <a:t>to enhance your brand and creditability?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Tahoma" panose="020B0604030504040204" pitchFamily="34" charset="0"/>
                <a:ea typeface="Aptos" panose="020B0004020202020204" pitchFamily="34" charset="0"/>
                <a:cs typeface="Times New Roman" panose="02020603050405020304" pitchFamily="18" charset="0"/>
              </a:rPr>
              <a:t>Connect with your target audience to grow your business?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Tahoma" panose="020B0604030504040204" pitchFamily="34" charset="0"/>
                <a:ea typeface="Aptos" panose="020B0004020202020204" pitchFamily="34" charset="0"/>
                <a:cs typeface="Times New Roman" panose="02020603050405020304" pitchFamily="18" charset="0"/>
              </a:rPr>
              <a:t>Looking for investors or funding, even joint venture partners?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Tahoma" panose="020B0604030504040204" pitchFamily="34" charset="0"/>
                <a:ea typeface="Aptos" panose="020B0004020202020204" pitchFamily="34" charset="0"/>
                <a:cs typeface="Times New Roman" panose="02020603050405020304" pitchFamily="18" charset="0"/>
              </a:rPr>
              <a:t>Build your network?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Tahoma" panose="020B0604030504040204" pitchFamily="34" charset="0"/>
                <a:ea typeface="Aptos" panose="020B0004020202020204" pitchFamily="34" charset="0"/>
                <a:cs typeface="Times New Roman" panose="02020603050405020304" pitchFamily="18" charset="0"/>
              </a:rPr>
              <a:t>Stay top of mind and be seen as the expert in your field?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Tahoma" panose="020B0604030504040204" pitchFamily="34" charset="0"/>
                <a:ea typeface="Aptos" panose="020B0004020202020204" pitchFamily="34" charset="0"/>
                <a:cs typeface="Times New Roman" panose="02020603050405020304" pitchFamily="18" charset="0"/>
              </a:rPr>
              <a:t>Looking for a job?</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Tahoma" panose="020B0604030504040204" pitchFamily="34" charset="0"/>
                <a:ea typeface="Aptos" panose="020B0004020202020204" pitchFamily="34" charset="0"/>
                <a:cs typeface="Times New Roman" panose="02020603050405020304" pitchFamily="18" charset="0"/>
              </a:rPr>
              <a:t>Leverage industry professionals?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Tahoma" panose="020B0604030504040204" pitchFamily="34" charset="0"/>
                <a:ea typeface="Aptos" panose="020B0004020202020204" pitchFamily="34" charset="0"/>
                <a:cs typeface="Times New Roman" panose="02020603050405020304" pitchFamily="18" charset="0"/>
              </a:rPr>
              <a:t>Seek out speaking gigs?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8D79E-A1F0-3741-6DBF-FA4D1E0213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AF9A33-D2FF-735F-3FB1-06AE632A3406}"/>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Leverage </a:t>
            </a:r>
            <a:r>
              <a:rPr lang="en-US" sz="2800" kern="100" dirty="0">
                <a:latin typeface="Tahoma" panose="020B0604030504040204" pitchFamily="34" charset="0"/>
                <a:ea typeface="Aptos" panose="020B0004020202020204" pitchFamily="34" charset="0"/>
                <a:cs typeface="Times New Roman" panose="02020603050405020304" pitchFamily="18" charset="0"/>
              </a:rPr>
              <a:t>Multimedia Content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FF7D23A6-8FB4-8B09-E22D-80AB49C77517}"/>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CDEF80F5-7273-83A1-C80B-2D12603CDB19}"/>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04AE1CDC-4612-9C1C-C713-C747319B47B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0980CBB7-C153-B690-8FC5-4ECB26AFDE6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descr="A screenshot of a social media post&#10;&#10;AI-generated content may be incorrect.">
            <a:extLst>
              <a:ext uri="{FF2B5EF4-FFF2-40B4-BE49-F238E27FC236}">
                <a16:creationId xmlns:a16="http://schemas.microsoft.com/office/drawing/2014/main" id="{B5A3B229-6077-D11D-7757-49B871417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750" y="563865"/>
            <a:ext cx="4587350" cy="6191260"/>
          </a:xfrm>
          <a:prstGeom prst="rect">
            <a:avLst/>
          </a:prstGeom>
        </p:spPr>
      </p:pic>
    </p:spTree>
    <p:extLst>
      <p:ext uri="{BB962C8B-B14F-4D97-AF65-F5344CB8AC3E}">
        <p14:creationId xmlns:p14="http://schemas.microsoft.com/office/powerpoint/2010/main" val="231332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F825B-A922-9B45-38FE-FE22F6CE3C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B579A5-0FFB-910F-16A3-AF0ED5B2BA2B}"/>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For Business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72C8AFD6-A445-4003-02E5-C18B6E837083}"/>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FA165632-FDF6-F380-D308-1AEDF9CD059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304A4E08-CD07-3414-373A-B589367BD9F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9602FF11-3306-506D-5A73-9F1214A1F4A5}"/>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descr="A screenshot of a computer&#10;&#10;AI-generated content may be incorrect.">
            <a:extLst>
              <a:ext uri="{FF2B5EF4-FFF2-40B4-BE49-F238E27FC236}">
                <a16:creationId xmlns:a16="http://schemas.microsoft.com/office/drawing/2014/main" id="{367CA144-AF5A-7DB4-D293-F338339C0400}"/>
              </a:ext>
            </a:extLst>
          </p:cNvPr>
          <p:cNvPicPr>
            <a:picLocks noChangeAspect="1"/>
          </p:cNvPicPr>
          <p:nvPr/>
        </p:nvPicPr>
        <p:blipFill>
          <a:blip r:embed="rId3">
            <a:extLst>
              <a:ext uri="{28A0092B-C50C-407E-A947-70E740481C1C}">
                <a14:useLocalDpi xmlns:a14="http://schemas.microsoft.com/office/drawing/2010/main" val="0"/>
              </a:ext>
            </a:extLst>
          </a:blip>
          <a:srcRect l="31232"/>
          <a:stretch/>
        </p:blipFill>
        <p:spPr>
          <a:xfrm>
            <a:off x="5852160" y="479953"/>
            <a:ext cx="5368988" cy="6191250"/>
          </a:xfrm>
          <a:prstGeom prst="rect">
            <a:avLst/>
          </a:prstGeom>
        </p:spPr>
      </p:pic>
    </p:spTree>
    <p:extLst>
      <p:ext uri="{BB962C8B-B14F-4D97-AF65-F5344CB8AC3E}">
        <p14:creationId xmlns:p14="http://schemas.microsoft.com/office/powerpoint/2010/main" val="2776747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66533-892B-ED09-E773-AA3DF5BE9F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6997AA-F4B4-3BE1-62C2-8D3BE2ABCF09}"/>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Get into Targeted Groups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9866C0E4-8410-E3ED-D1C5-0EEFE1AACDAE}"/>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F5DB0B1A-9A19-BCF1-1CEB-D5C678A3FA2E}"/>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75CAA4BA-70D2-D4DC-DD85-4A378302205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AB3DDBC0-D273-9EBA-8C14-AD0219238192}"/>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descr="A screenshot of a phone&#10;&#10;AI-generated content may be incorrect.">
            <a:extLst>
              <a:ext uri="{FF2B5EF4-FFF2-40B4-BE49-F238E27FC236}">
                <a16:creationId xmlns:a16="http://schemas.microsoft.com/office/drawing/2014/main" id="{03620681-DCC8-88A1-E7DB-321266B2A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604" y="396240"/>
            <a:ext cx="5144919" cy="5841551"/>
          </a:xfrm>
          <a:prstGeom prst="rect">
            <a:avLst/>
          </a:prstGeom>
        </p:spPr>
      </p:pic>
    </p:spTree>
    <p:extLst>
      <p:ext uri="{BB962C8B-B14F-4D97-AF65-F5344CB8AC3E}">
        <p14:creationId xmlns:p14="http://schemas.microsoft.com/office/powerpoint/2010/main" val="735867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904301"/>
            <a:ext cx="10873740" cy="906780"/>
          </a:xfrm>
        </p:spPr>
        <p:txBody>
          <a:bodyPr/>
          <a:lstStyle/>
          <a:p>
            <a:pPr marL="0" marR="0">
              <a:lnSpc>
                <a:spcPct val="115000"/>
              </a:lnSpc>
              <a:spcBef>
                <a:spcPts val="0"/>
              </a:spcBef>
              <a:spcAft>
                <a:spcPts val="800"/>
              </a:spcAft>
            </a:pPr>
            <a:r>
              <a:rPr lang="en-US" sz="2800" kern="100" dirty="0">
                <a:latin typeface="Tahoma" panose="020B0604030504040204" pitchFamily="34" charset="0"/>
                <a:ea typeface="Tahoma" panose="020B0604030504040204" pitchFamily="34" charset="0"/>
                <a:cs typeface="Tahoma" panose="020B0604030504040204" pitchFamily="34" charset="0"/>
              </a:rPr>
              <a:t>Connect with </a:t>
            </a:r>
            <a:r>
              <a:rPr lang="en-US" sz="2800" kern="100" dirty="0">
                <a:effectLst/>
                <a:latin typeface="Tahoma" panose="020B0604030504040204" pitchFamily="34" charset="0"/>
                <a:ea typeface="Tahoma" panose="020B0604030504040204" pitchFamily="34" charset="0"/>
                <a:cs typeface="Tahoma" panose="020B0604030504040204" pitchFamily="34" charset="0"/>
              </a:rPr>
              <a:t>your target audience that are in the same groups as you</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095740" y="2523609"/>
            <a:ext cx="7810500" cy="3700462"/>
          </a:xfrm>
        </p:spPr>
        <p:txBody>
          <a:bodyPr>
            <a:normAutofit/>
          </a:bodyPr>
          <a:lstStyle/>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Hi, their first name,</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I noticed we are both in the ABC Group, and it seems we have a few interests and connections in common. I’m expanding my professional network and would love to connect with you, so we can keep in touch.</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Looking forward to connecting,</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Your name</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829851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484177" y="208117"/>
            <a:ext cx="10873740" cy="1680205"/>
          </a:xfrm>
        </p:spPr>
        <p:txBody>
          <a:bodyPr/>
          <a:lstStyle/>
          <a:p>
            <a:r>
              <a:rPr lang="en-US" sz="2800" dirty="0">
                <a:latin typeface="Tahoma" panose="020B0604030504040204" pitchFamily="34" charset="0"/>
                <a:ea typeface="Aptos" panose="020B0004020202020204" pitchFamily="34" charset="0"/>
              </a:rPr>
              <a:t>S</a:t>
            </a:r>
            <a:r>
              <a:rPr lang="en-US" sz="2800" dirty="0">
                <a:effectLst/>
                <a:latin typeface="Tahoma" panose="020B0604030504040204" pitchFamily="34" charset="0"/>
                <a:ea typeface="Aptos" panose="020B0004020202020204" pitchFamily="34" charset="0"/>
              </a:rPr>
              <a:t>earch for a company or industry that is your target audience and connect with them.</a:t>
            </a:r>
            <a:endParaRPr lang="en-US" sz="2800" dirty="0"/>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959226" y="2523609"/>
            <a:ext cx="7810500" cy="3700462"/>
          </a:xfrm>
        </p:spPr>
        <p:txBody>
          <a:bodyPr>
            <a:normAutofit/>
          </a:bodyPr>
          <a:lstStyle/>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Hello, their first name,</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I see we are in the same industry, and it seems we have a few interests and connections in common. I’m expanding my professional network and would love to connect with you, so we can keep in touch.</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Looking forward to connecting,</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Your name</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78919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sz="2800" dirty="0">
                <a:effectLst/>
                <a:latin typeface="Tahoma" panose="020B0604030504040204" pitchFamily="34" charset="0"/>
                <a:ea typeface="Aptos" panose="020B0004020202020204" pitchFamily="34" charset="0"/>
              </a:rPr>
              <a:t>Connect with people that comment on your posts and connect with them</a:t>
            </a:r>
            <a:endParaRPr lang="en-US" sz="2800" dirty="0"/>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959226" y="2281237"/>
            <a:ext cx="7810500" cy="4284815"/>
          </a:xfrm>
        </p:spPr>
        <p:txBody>
          <a:bodyPr>
            <a:noAutofit/>
          </a:bodyPr>
          <a:lstStyle/>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Hi, their first name,</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Thanks for commenting on my post about ABC.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endPar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It seems we have a few interests and connections in common. I’m expanding my professional network and would love to connect with you, so we can keep in touch.</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Looking forward to connecting,</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15000"/>
              </a:lnSpc>
              <a:spcBef>
                <a:spcPts val="0"/>
              </a:spcBef>
              <a:spcAft>
                <a:spcPts val="800"/>
              </a:spcAft>
              <a:buNone/>
            </a:pPr>
            <a:r>
              <a:rPr lang="en-US" sz="1800" kern="100" dirty="0">
                <a:solidFill>
                  <a:srgbClr val="7030A0"/>
                </a:solidFill>
                <a:effectLst/>
                <a:latin typeface="Tahoma" panose="020B0604030504040204" pitchFamily="34" charset="0"/>
                <a:ea typeface="Tahoma" panose="020B0604030504040204" pitchFamily="34" charset="0"/>
                <a:cs typeface="Tahoma" panose="020B0604030504040204" pitchFamily="34" charset="0"/>
              </a:rPr>
              <a:t>Your name</a:t>
            </a:r>
            <a:endParaRPr lang="en-US" sz="1800" kern="100" dirty="0">
              <a:effectLst/>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797272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E8F40-0988-3E0C-D158-C73EAD2902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0E821A-0732-1538-E35B-3696A7BA2B04}"/>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When to Post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968DB24B-1D6A-C27D-0350-3F82B12146AD}"/>
              </a:ext>
            </a:extLst>
          </p:cNvPr>
          <p:cNvSpPr>
            <a:spLocks noGrp="1"/>
          </p:cNvSpPr>
          <p:nvPr>
            <p:ph sz="quarter" idx="13"/>
          </p:nvPr>
        </p:nvSpPr>
        <p:spPr>
          <a:xfrm>
            <a:off x="2423710" y="2418736"/>
            <a:ext cx="8168090" cy="2962791"/>
          </a:xfrm>
        </p:spPr>
        <p:txBody>
          <a:bodyPr>
            <a:noAutofit/>
          </a:bodyPr>
          <a:lstStyle/>
          <a:p>
            <a:pPr marL="0" indent="0" eaLnBrk="1" hangingPunct="1">
              <a:lnSpc>
                <a:spcPct val="150000"/>
              </a:lnSpc>
              <a:spcBef>
                <a:spcPct val="0"/>
              </a:spcBef>
              <a:buNone/>
            </a:pPr>
            <a:r>
              <a:rPr lang="en-US" sz="2800" b="0" i="0" dirty="0">
                <a:solidFill>
                  <a:srgbClr val="001D35"/>
                </a:solidFill>
                <a:effectLst/>
                <a:latin typeface="Google Sans"/>
              </a:rPr>
              <a:t>For maximizing engagement on LinkedIn, focus on posting during weekdays, particularly Tuesdays, Wednesdays, and Thursdays, between 8 a.m. and 2 p.m., with peak engagement around 11 a.m. to 12 p.m.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0F71CE22-7FC7-79A5-2D12-26F6C33C0B58}"/>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CFE66B13-95AF-0466-F2E0-53EF0C8AA7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C0D025D5-A2AC-D726-F4C2-A262EBFCF49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C010F53-C812-EBBB-92F8-D59732971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453464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latin typeface="Tahoma" panose="020B0604030504040204" pitchFamily="34" charset="0"/>
                <a:ea typeface="Aptos" panose="020B0004020202020204" pitchFamily="34" charset="0"/>
                <a:cs typeface="Times New Roman" panose="02020603050405020304" pitchFamily="18" charset="0"/>
              </a:rPr>
              <a:t>S</a:t>
            </a:r>
            <a:r>
              <a:rPr lang="en-US" sz="2800" kern="100" dirty="0">
                <a:effectLst/>
                <a:latin typeface="Tahoma" panose="020B0604030504040204" pitchFamily="34" charset="0"/>
                <a:ea typeface="Aptos" panose="020B0004020202020204" pitchFamily="34" charset="0"/>
                <a:cs typeface="Times New Roman" panose="02020603050405020304" pitchFamily="18" charset="0"/>
              </a:rPr>
              <a:t>imple tips to be highly successful on LinkedIn</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599979" y="2244280"/>
            <a:ext cx="9000781" cy="4130765"/>
          </a:xfrm>
        </p:spPr>
        <p:txBody>
          <a:bodyPr>
            <a:noAutofit/>
          </a:bodyPr>
          <a:lstStyle/>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Tell people how you can help them</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A picture communicates something relevant to your target market</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Current job “title” needs to list your top 3 target market/industry keywords</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Website – actual name not “other”</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Past jobs – use descriptions that associate with what you do now</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Strong summary them what you do and how you can help them</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Specialties should be loaded with your top 5 industry keywords matching the current job title</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Complete the basic information, focus on education, and work along with your contact information</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Likes and showing interest in others will help people associate with you</a:t>
            </a:r>
          </a:p>
          <a:p>
            <a:pPr marL="342900" marR="0" lvl="0" indent="-342900">
              <a:lnSpc>
                <a:spcPct val="115000"/>
              </a:lnSpc>
              <a:spcBef>
                <a:spcPts val="0"/>
              </a:spcBef>
              <a:spcAft>
                <a:spcPts val="80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Have a plan to grow your connections and execute the plan</a:t>
            </a:r>
          </a:p>
          <a:p>
            <a:endParaRPr lang="en-US" sz="1800" dirty="0">
              <a:latin typeface="Tahoma" panose="020B0604030504040204" pitchFamily="34" charset="0"/>
              <a:ea typeface="Tahoma" panose="020B0604030504040204" pitchFamily="34" charset="0"/>
              <a:cs typeface="Tahoma" panose="020B0604030504040204" pitchFamily="34" charset="0"/>
            </a:endParaRPr>
          </a:p>
          <a:p>
            <a:endParaRPr lang="en-US" sz="18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53874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10 ways to use LinkedIn to promote your business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216925" y="2104967"/>
            <a:ext cx="4164376" cy="4473887"/>
          </a:xfrm>
        </p:spPr>
        <p:txBody>
          <a:bodyPr>
            <a:noAutofit/>
          </a:bodyPr>
          <a:lstStyle/>
          <a:p>
            <a:pPr marL="342900" indent="-342900" eaLnBrk="1" fontAlgn="auto" hangingPunct="1">
              <a:lnSpc>
                <a:spcPct val="150000"/>
              </a:lnSpc>
              <a:spcBef>
                <a:spcPts val="0"/>
              </a:spcBef>
              <a:spcAft>
                <a:spcPts val="0"/>
              </a:spcAft>
              <a:buFontTx/>
              <a:buAutoNum type="arabicPeriod"/>
              <a:defRPr/>
            </a:pPr>
            <a:r>
              <a:rPr lang="en-US" sz="1800" dirty="0">
                <a:latin typeface="Tahoma" panose="020B0604030504040204" pitchFamily="34" charset="0"/>
                <a:ea typeface="Tahoma" panose="020B0604030504040204" pitchFamily="34" charset="0"/>
                <a:cs typeface="Tahoma" panose="020B0604030504040204" pitchFamily="34" charset="0"/>
              </a:rPr>
              <a:t>Create a company profile</a:t>
            </a:r>
          </a:p>
          <a:p>
            <a:pPr marL="342900" indent="-342900" eaLnBrk="1" fontAlgn="auto" hangingPunct="1">
              <a:lnSpc>
                <a:spcPct val="150000"/>
              </a:lnSpc>
              <a:spcBef>
                <a:spcPts val="0"/>
              </a:spcBef>
              <a:spcAft>
                <a:spcPts val="0"/>
              </a:spcAft>
              <a:buFontTx/>
              <a:buAutoNum type="arabicPeriod"/>
              <a:defRPr/>
            </a:pPr>
            <a:r>
              <a:rPr lang="en-US" sz="1800" dirty="0">
                <a:latin typeface="Tahoma" panose="020B0604030504040204" pitchFamily="34" charset="0"/>
                <a:ea typeface="Tahoma" panose="020B0604030504040204" pitchFamily="34" charset="0"/>
                <a:cs typeface="Tahoma" panose="020B0604030504040204" pitchFamily="34" charset="0"/>
              </a:rPr>
              <a:t>Use LinkedIn Polls</a:t>
            </a:r>
          </a:p>
          <a:p>
            <a:pPr marL="342900" indent="-342900" eaLnBrk="1" fontAlgn="auto" hangingPunct="1">
              <a:lnSpc>
                <a:spcPct val="150000"/>
              </a:lnSpc>
              <a:spcBef>
                <a:spcPts val="0"/>
              </a:spcBef>
              <a:spcAft>
                <a:spcPts val="0"/>
              </a:spcAft>
              <a:buFontTx/>
              <a:buAutoNum type="arabicPeriod"/>
              <a:defRPr/>
            </a:pPr>
            <a:r>
              <a:rPr lang="en-US" sz="1800" dirty="0">
                <a:latin typeface="Tahoma" panose="020B0604030504040204" pitchFamily="34" charset="0"/>
                <a:ea typeface="Tahoma" panose="020B0604030504040204" pitchFamily="34" charset="0"/>
                <a:cs typeface="Tahoma" panose="020B0604030504040204" pitchFamily="34" charset="0"/>
              </a:rPr>
              <a:t>Answer a Question</a:t>
            </a:r>
          </a:p>
          <a:p>
            <a:pPr marL="342900" indent="-342900" eaLnBrk="1" fontAlgn="auto" hangingPunct="1">
              <a:lnSpc>
                <a:spcPct val="150000"/>
              </a:lnSpc>
              <a:spcBef>
                <a:spcPts val="0"/>
              </a:spcBef>
              <a:spcAft>
                <a:spcPts val="0"/>
              </a:spcAft>
              <a:buFontTx/>
              <a:buAutoNum type="arabicPeriod"/>
              <a:defRPr/>
            </a:pPr>
            <a:r>
              <a:rPr lang="en-US" sz="1800" dirty="0">
                <a:latin typeface="Tahoma" panose="020B0604030504040204" pitchFamily="34" charset="0"/>
                <a:ea typeface="Tahoma" panose="020B0604030504040204" pitchFamily="34" charset="0"/>
                <a:cs typeface="Tahoma" panose="020B0604030504040204" pitchFamily="34" charset="0"/>
              </a:rPr>
              <a:t>Participate with Groups</a:t>
            </a:r>
          </a:p>
          <a:p>
            <a:pPr marL="342900" indent="-342900" eaLnBrk="1" fontAlgn="auto" hangingPunct="1">
              <a:lnSpc>
                <a:spcPct val="150000"/>
              </a:lnSpc>
              <a:spcBef>
                <a:spcPts val="0"/>
              </a:spcBef>
              <a:spcAft>
                <a:spcPts val="0"/>
              </a:spcAft>
              <a:buFontTx/>
              <a:buAutoNum type="arabicPeriod"/>
              <a:defRPr/>
            </a:pPr>
            <a:r>
              <a:rPr lang="en-US" sz="1800" dirty="0">
                <a:latin typeface="Tahoma" panose="020B0604030504040204" pitchFamily="34" charset="0"/>
                <a:ea typeface="Tahoma" panose="020B0604030504040204" pitchFamily="34" charset="0"/>
                <a:cs typeface="Tahoma" panose="020B0604030504040204" pitchFamily="34" charset="0"/>
              </a:rPr>
              <a:t>Create a Group</a:t>
            </a:r>
          </a:p>
          <a:p>
            <a:pPr marL="342900" indent="-342900" eaLnBrk="1" fontAlgn="auto" hangingPunct="1">
              <a:lnSpc>
                <a:spcPct val="150000"/>
              </a:lnSpc>
              <a:spcBef>
                <a:spcPts val="0"/>
              </a:spcBef>
              <a:spcAft>
                <a:spcPts val="0"/>
              </a:spcAft>
              <a:buFontTx/>
              <a:buAutoNum type="arabicPeriod"/>
              <a:defRPr/>
            </a:pPr>
            <a:r>
              <a:rPr lang="en-US" sz="1800" dirty="0">
                <a:latin typeface="Tahoma" panose="020B0604030504040204" pitchFamily="34" charset="0"/>
                <a:ea typeface="Tahoma" panose="020B0604030504040204" pitchFamily="34" charset="0"/>
                <a:cs typeface="Tahoma" panose="020B0604030504040204" pitchFamily="34" charset="0"/>
              </a:rPr>
              <a:t>Leave a Status Update</a:t>
            </a:r>
          </a:p>
          <a:p>
            <a:pPr marL="342900" indent="-342900" eaLnBrk="1" fontAlgn="auto" hangingPunct="1">
              <a:lnSpc>
                <a:spcPct val="150000"/>
              </a:lnSpc>
              <a:spcBef>
                <a:spcPts val="0"/>
              </a:spcBef>
              <a:spcAft>
                <a:spcPts val="0"/>
              </a:spcAft>
              <a:buFontTx/>
              <a:buAutoNum type="arabicPeriod"/>
              <a:defRPr/>
            </a:pPr>
            <a:r>
              <a:rPr lang="en-US" sz="1800" dirty="0">
                <a:latin typeface="Tahoma" panose="020B0604030504040204" pitchFamily="34" charset="0"/>
                <a:ea typeface="Tahoma" panose="020B0604030504040204" pitchFamily="34" charset="0"/>
                <a:cs typeface="Tahoma" panose="020B0604030504040204" pitchFamily="34" charset="0"/>
              </a:rPr>
              <a:t>Ask for recommendations</a:t>
            </a:r>
          </a:p>
          <a:p>
            <a:pPr marL="342900" indent="-342900" eaLnBrk="1" fontAlgn="auto" hangingPunct="1">
              <a:lnSpc>
                <a:spcPct val="150000"/>
              </a:lnSpc>
              <a:spcBef>
                <a:spcPts val="0"/>
              </a:spcBef>
              <a:spcAft>
                <a:spcPts val="0"/>
              </a:spcAft>
              <a:buFontTx/>
              <a:buAutoNum type="arabicPeriod"/>
              <a:defRPr/>
            </a:pPr>
            <a:r>
              <a:rPr lang="en-US" sz="1800" dirty="0">
                <a:latin typeface="Tahoma" panose="020B0604030504040204" pitchFamily="34" charset="0"/>
                <a:ea typeface="Tahoma" panose="020B0604030504040204" pitchFamily="34" charset="0"/>
                <a:cs typeface="Tahoma" panose="020B0604030504040204" pitchFamily="34" charset="0"/>
              </a:rPr>
              <a:t>Advertise</a:t>
            </a:r>
          </a:p>
          <a:p>
            <a:pPr marL="342900" indent="-342900" eaLnBrk="1" fontAlgn="auto" hangingPunct="1">
              <a:lnSpc>
                <a:spcPct val="150000"/>
              </a:lnSpc>
              <a:spcBef>
                <a:spcPts val="0"/>
              </a:spcBef>
              <a:spcAft>
                <a:spcPts val="0"/>
              </a:spcAft>
              <a:buFontTx/>
              <a:buAutoNum type="arabicPeriod"/>
              <a:defRPr/>
            </a:pPr>
            <a:r>
              <a:rPr lang="en-US" sz="1800" dirty="0">
                <a:latin typeface="Tahoma" panose="020B0604030504040204" pitchFamily="34" charset="0"/>
                <a:ea typeface="Tahoma" panose="020B0604030504040204" pitchFamily="34" charset="0"/>
                <a:cs typeface="Tahoma" panose="020B0604030504040204" pitchFamily="34" charset="0"/>
              </a:rPr>
              <a:t>Post Job Opportunities</a:t>
            </a:r>
          </a:p>
          <a:p>
            <a:pPr marL="342900" indent="-342900" eaLnBrk="1" fontAlgn="auto" hangingPunct="1">
              <a:lnSpc>
                <a:spcPct val="150000"/>
              </a:lnSpc>
              <a:spcBef>
                <a:spcPts val="0"/>
              </a:spcBef>
              <a:spcAft>
                <a:spcPts val="0"/>
              </a:spcAft>
              <a:buFontTx/>
              <a:buAutoNum type="arabicPeriod"/>
              <a:defRPr/>
            </a:pPr>
            <a:r>
              <a:rPr lang="en-US" sz="1800" dirty="0">
                <a:latin typeface="Tahoma" panose="020B0604030504040204" pitchFamily="34" charset="0"/>
                <a:ea typeface="Tahoma" panose="020B0604030504040204" pitchFamily="34" charset="0"/>
                <a:cs typeface="Tahoma" panose="020B0604030504040204" pitchFamily="34" charset="0"/>
              </a:rPr>
              <a:t>Build a company Buzz</a:t>
            </a:r>
          </a:p>
          <a:p>
            <a:endParaRPr lang="en-US" sz="18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163858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5 key items to your profile strategy</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423710" y="2611744"/>
            <a:ext cx="7810500" cy="2962791"/>
          </a:xfrm>
        </p:spPr>
        <p:txBody>
          <a:bodyPr>
            <a:normAutofit/>
          </a:bodyPr>
          <a:lstStyle/>
          <a:p>
            <a:pPr eaLnBrk="1" hangingPunct="1">
              <a:lnSpc>
                <a:spcPct val="150000"/>
              </a:lnSpc>
              <a:spcBef>
                <a:spcPct val="0"/>
              </a:spcBef>
              <a:buFontTx/>
              <a:buAutoNum type="arabicPeriod"/>
            </a:pPr>
            <a:r>
              <a:rPr lang="en-US" altLang="en-US" sz="1800" dirty="0">
                <a:latin typeface="Tahoma" panose="020B0604030504040204" pitchFamily="34" charset="0"/>
                <a:ea typeface="Tahoma" panose="020B0604030504040204" pitchFamily="34" charset="0"/>
                <a:cs typeface="Tahoma" panose="020B0604030504040204" pitchFamily="34" charset="0"/>
              </a:rPr>
              <a:t>A Strong Profile</a:t>
            </a:r>
          </a:p>
          <a:p>
            <a:pPr eaLnBrk="1" hangingPunct="1">
              <a:lnSpc>
                <a:spcPct val="150000"/>
              </a:lnSpc>
              <a:spcBef>
                <a:spcPct val="0"/>
              </a:spcBef>
              <a:buFontTx/>
              <a:buAutoNum type="arabicPeriod"/>
            </a:pPr>
            <a:r>
              <a:rPr lang="en-US" altLang="en-US" sz="1800" dirty="0">
                <a:latin typeface="Tahoma" panose="020B0604030504040204" pitchFamily="34" charset="0"/>
                <a:ea typeface="Tahoma" panose="020B0604030504040204" pitchFamily="34" charset="0"/>
                <a:cs typeface="Tahoma" panose="020B0604030504040204" pitchFamily="34" charset="0"/>
              </a:rPr>
              <a:t>Building your community</a:t>
            </a:r>
          </a:p>
          <a:p>
            <a:pPr eaLnBrk="1" hangingPunct="1">
              <a:lnSpc>
                <a:spcPct val="150000"/>
              </a:lnSpc>
              <a:spcBef>
                <a:spcPct val="0"/>
              </a:spcBef>
              <a:buFontTx/>
              <a:buAutoNum type="arabicPeriod"/>
            </a:pPr>
            <a:r>
              <a:rPr lang="en-US" altLang="en-US" sz="1800" dirty="0">
                <a:latin typeface="Tahoma" panose="020B0604030504040204" pitchFamily="34" charset="0"/>
                <a:ea typeface="Tahoma" panose="020B0604030504040204" pitchFamily="34" charset="0"/>
                <a:cs typeface="Tahoma" panose="020B0604030504040204" pitchFamily="34" charset="0"/>
              </a:rPr>
              <a:t>Capturing your audience</a:t>
            </a:r>
          </a:p>
          <a:p>
            <a:pPr eaLnBrk="1" hangingPunct="1">
              <a:lnSpc>
                <a:spcPct val="150000"/>
              </a:lnSpc>
              <a:spcBef>
                <a:spcPct val="0"/>
              </a:spcBef>
              <a:buFontTx/>
              <a:buAutoNum type="arabicPeriod"/>
            </a:pPr>
            <a:r>
              <a:rPr lang="en-US" altLang="en-US" sz="1800" dirty="0">
                <a:latin typeface="Tahoma" panose="020B0604030504040204" pitchFamily="34" charset="0"/>
                <a:ea typeface="Tahoma" panose="020B0604030504040204" pitchFamily="34" charset="0"/>
                <a:cs typeface="Tahoma" panose="020B0604030504040204" pitchFamily="34" charset="0"/>
              </a:rPr>
              <a:t>Engaging your audience</a:t>
            </a:r>
          </a:p>
          <a:p>
            <a:pPr eaLnBrk="1" hangingPunct="1">
              <a:lnSpc>
                <a:spcPct val="150000"/>
              </a:lnSpc>
              <a:spcBef>
                <a:spcPct val="0"/>
              </a:spcBef>
              <a:buFontTx/>
              <a:buAutoNum type="arabicPeriod"/>
            </a:pPr>
            <a:r>
              <a:rPr lang="en-US" altLang="en-US" sz="1800" dirty="0">
                <a:latin typeface="Tahoma" panose="020B0604030504040204" pitchFamily="34" charset="0"/>
                <a:ea typeface="Tahoma" panose="020B0604030504040204" pitchFamily="34" charset="0"/>
                <a:cs typeface="Tahoma" panose="020B0604030504040204" pitchFamily="34" charset="0"/>
              </a:rPr>
              <a:t>Streamlining &amp; resources</a:t>
            </a:r>
            <a:endParaRPr lang="en-US" sz="18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95156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390517" y="354825"/>
            <a:ext cx="7194565" cy="1593507"/>
          </a:xfrm>
        </p:spPr>
        <p:txBody>
          <a:bodyPr/>
          <a:lstStyle/>
          <a:p>
            <a:pPr marL="0" marR="0">
              <a:lnSpc>
                <a:spcPct val="115000"/>
              </a:lnSpc>
              <a:spcBef>
                <a:spcPts val="0"/>
              </a:spcBef>
              <a:spcAft>
                <a:spcPts val="800"/>
              </a:spcAft>
            </a:pPr>
            <a:r>
              <a:rPr lang="en-US" sz="4000" kern="100" dirty="0">
                <a:effectLst/>
                <a:latin typeface="Tahoma" panose="020B0604030504040204" pitchFamily="34" charset="0"/>
                <a:ea typeface="Aptos" panose="020B0004020202020204" pitchFamily="34" charset="0"/>
                <a:cs typeface="Times New Roman" panose="02020603050405020304" pitchFamily="18" charset="0"/>
              </a:rPr>
              <a:t> 7 Habits of Highly Successful LinkedIn </a:t>
            </a:r>
            <a:r>
              <a:rPr lang="en-US" sz="4000" kern="100" dirty="0">
                <a:latin typeface="Tahoma" panose="020B0604030504040204" pitchFamily="34" charset="0"/>
                <a:ea typeface="Aptos" panose="020B0004020202020204" pitchFamily="34" charset="0"/>
                <a:cs typeface="Times New Roman" panose="02020603050405020304" pitchFamily="18" charset="0"/>
              </a:rPr>
              <a:t>U</a:t>
            </a:r>
            <a:r>
              <a:rPr lang="en-US" sz="4000" kern="100" dirty="0">
                <a:effectLst/>
                <a:latin typeface="Tahoma" panose="020B0604030504040204" pitchFamily="34" charset="0"/>
                <a:ea typeface="Aptos" panose="020B0004020202020204" pitchFamily="34" charset="0"/>
                <a:cs typeface="Times New Roman" panose="02020603050405020304" pitchFamily="18" charset="0"/>
              </a:rPr>
              <a:t>sers.</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390517" y="2372596"/>
            <a:ext cx="9266372" cy="4130579"/>
          </a:xfrm>
        </p:spPr>
        <p:txBody>
          <a:bodyPr tIns="457200">
            <a:noAutofit/>
          </a:bodyPr>
          <a:lstStyle/>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They invest their time strategically by putting fresh content on LinkedIn</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They use their status update to post something new every 24 to 48 hours and 80% of those updates include a link with a call to action. </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They answer target-specific questions that are related to their target market</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They change their profile every 4 to 6 months </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They answer every LinkedIn email and InMail</a:t>
            </a:r>
          </a:p>
          <a:p>
            <a:pPr marL="342900" marR="0" lvl="0" indent="-342900">
              <a:lnSpc>
                <a:spcPct val="115000"/>
              </a:lnSpc>
              <a:spcBef>
                <a:spcPts val="0"/>
              </a:spcBef>
              <a:spcAft>
                <a:spcPts val="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They post their company events on the events application provided by LinkedIn and use this to measure interest and involvement for such things as conferences, webinars, or seminars.</a:t>
            </a:r>
          </a:p>
          <a:p>
            <a:pPr marL="342900" marR="0" lvl="0" indent="-342900">
              <a:lnSpc>
                <a:spcPct val="115000"/>
              </a:lnSpc>
              <a:spcBef>
                <a:spcPts val="0"/>
              </a:spcBef>
              <a:spcAft>
                <a:spcPts val="800"/>
              </a:spcAft>
              <a:buFont typeface="+mj-lt"/>
              <a:buAutoNum type="arabicPeriod"/>
            </a:pPr>
            <a:r>
              <a:rPr lang="en-US" sz="1800" kern="100" dirty="0">
                <a:effectLst/>
                <a:latin typeface="Tahoma" panose="020B0604030504040204" pitchFamily="34" charset="0"/>
                <a:ea typeface="Tahoma" panose="020B0604030504040204" pitchFamily="34" charset="0"/>
                <a:cs typeface="Tahoma" panose="020B0604030504040204" pitchFamily="34" charset="0"/>
              </a:rPr>
              <a:t>They have identified their target markets and goals on LinkedIn and execute their plan every day.</a:t>
            </a:r>
          </a:p>
        </p:txBody>
      </p:sp>
    </p:spTree>
    <p:extLst>
      <p:ext uri="{BB962C8B-B14F-4D97-AF65-F5344CB8AC3E}">
        <p14:creationId xmlns:p14="http://schemas.microsoft.com/office/powerpoint/2010/main" val="140203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418090" y="3121800"/>
            <a:ext cx="4087619" cy="800640"/>
          </a:xfrm>
        </p:spPr>
        <p:txBody>
          <a:bodyPr/>
          <a:lstStyle/>
          <a:p>
            <a:r>
              <a:rPr lang="en-US"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423564" y="4226703"/>
            <a:ext cx="3669168" cy="1645920"/>
          </a:xfrm>
        </p:spPr>
        <p:txBody>
          <a:bodyPr/>
          <a:lstStyle/>
          <a:p>
            <a:r>
              <a:rPr lang="en-US" dirty="0"/>
              <a:t>Steve Feld</a:t>
            </a:r>
          </a:p>
          <a:p>
            <a:r>
              <a:rPr lang="en-US" dirty="0"/>
              <a:t>602-750-3017</a:t>
            </a:r>
          </a:p>
          <a:p>
            <a:r>
              <a:rPr lang="en-US" dirty="0"/>
              <a:t>steve@bizcoachsteve.com</a:t>
            </a:r>
          </a:p>
          <a:p>
            <a:r>
              <a:rPr lang="en-US" dirty="0"/>
              <a:t>www.bizcoachsteve.com</a:t>
            </a:r>
          </a:p>
        </p:txBody>
      </p:sp>
      <p:pic>
        <p:nvPicPr>
          <p:cNvPr id="7" name="Picture 6" descr="A picture containing text, book&#10;&#10;Description automatically generated">
            <a:extLst>
              <a:ext uri="{FF2B5EF4-FFF2-40B4-BE49-F238E27FC236}">
                <a16:creationId xmlns:a16="http://schemas.microsoft.com/office/drawing/2014/main" id="{3311793D-894A-2992-ECBF-E2A5A9C95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84" y="186150"/>
            <a:ext cx="1358951" cy="203893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D0553B2-ABFE-34D7-E8B6-044B0C679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510" y="262799"/>
            <a:ext cx="1270415" cy="2038937"/>
          </a:xfrm>
          <a:prstGeom prst="rect">
            <a:avLst/>
          </a:prstGeom>
        </p:spPr>
      </p:pic>
      <p:pic>
        <p:nvPicPr>
          <p:cNvPr id="9" name="Picture 8" descr="Logo, company name&#10;&#10;Description automatically generated">
            <a:extLst>
              <a:ext uri="{FF2B5EF4-FFF2-40B4-BE49-F238E27FC236}">
                <a16:creationId xmlns:a16="http://schemas.microsoft.com/office/drawing/2014/main" id="{F47A331A-A6CD-B020-C450-E439A0BD2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4827" y="4824596"/>
            <a:ext cx="1723337" cy="1723337"/>
          </a:xfrm>
          <a:prstGeom prst="rect">
            <a:avLst/>
          </a:prstGeom>
          <a:ln>
            <a:solidFill>
              <a:srgbClr val="FF0000"/>
            </a:solidFill>
          </a:ln>
        </p:spPr>
      </p:pic>
      <p:pic>
        <p:nvPicPr>
          <p:cNvPr id="10" name="Picture 9" descr="Text&#10;&#10;Description automatically generated">
            <a:extLst>
              <a:ext uri="{FF2B5EF4-FFF2-40B4-BE49-F238E27FC236}">
                <a16:creationId xmlns:a16="http://schemas.microsoft.com/office/drawing/2014/main" id="{6079F651-2196-D254-358B-75895BF1A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1271" y="268274"/>
            <a:ext cx="1363257" cy="2033462"/>
          </a:xfrm>
          <a:prstGeom prst="rect">
            <a:avLst/>
          </a:prstGeom>
          <a:ln w="12700">
            <a:solidFill>
              <a:schemeClr val="accent1">
                <a:lumMod val="50000"/>
              </a:schemeClr>
            </a:solidFill>
          </a:ln>
        </p:spPr>
      </p:pic>
      <p:pic>
        <p:nvPicPr>
          <p:cNvPr id="11" name="Picture 10" descr="Website&#10;&#10;Description automatically generated with low confidence">
            <a:extLst>
              <a:ext uri="{FF2B5EF4-FFF2-40B4-BE49-F238E27FC236}">
                <a16:creationId xmlns:a16="http://schemas.microsoft.com/office/drawing/2014/main" id="{B7923A37-1708-7692-F9F8-B9351EC0CF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4943" y="218887"/>
            <a:ext cx="1413558" cy="2038935"/>
          </a:xfrm>
          <a:prstGeom prst="rect">
            <a:avLst/>
          </a:prstGeom>
        </p:spPr>
      </p:pic>
      <p:pic>
        <p:nvPicPr>
          <p:cNvPr id="12" name="Picture 11" descr="Diagram&#10;&#10;Description automatically generated">
            <a:extLst>
              <a:ext uri="{FF2B5EF4-FFF2-40B4-BE49-F238E27FC236}">
                <a16:creationId xmlns:a16="http://schemas.microsoft.com/office/drawing/2014/main" id="{DF3CD21E-02EC-DF4A-8891-EFF8149656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7467" y="246317"/>
            <a:ext cx="1298059" cy="2033462"/>
          </a:xfrm>
          <a:prstGeom prst="rect">
            <a:avLst/>
          </a:prstGeom>
          <a:ln>
            <a:solidFill>
              <a:srgbClr val="002060"/>
            </a:solidFill>
          </a:ln>
        </p:spPr>
      </p:pic>
      <p:pic>
        <p:nvPicPr>
          <p:cNvPr id="13" name="Picture 12" descr="A pair of keys on a key chain&#10;&#10;Description automatically generated with low confidence">
            <a:extLst>
              <a:ext uri="{FF2B5EF4-FFF2-40B4-BE49-F238E27FC236}">
                <a16:creationId xmlns:a16="http://schemas.microsoft.com/office/drawing/2014/main" id="{297911D6-AC2F-C7D1-A69C-6B845D78C5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9978" y="230065"/>
            <a:ext cx="1143822" cy="2033462"/>
          </a:xfrm>
          <a:prstGeom prst="rect">
            <a:avLst/>
          </a:prstGeom>
        </p:spPr>
      </p:pic>
      <p:pic>
        <p:nvPicPr>
          <p:cNvPr id="14" name="Picture 13" descr="Diagram, text&#10;&#10;Description automatically generated">
            <a:extLst>
              <a:ext uri="{FF2B5EF4-FFF2-40B4-BE49-F238E27FC236}">
                <a16:creationId xmlns:a16="http://schemas.microsoft.com/office/drawing/2014/main" id="{A1038947-FDA6-3C70-26F8-A5C10B192C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1522" y="246317"/>
            <a:ext cx="1358951" cy="2077377"/>
          </a:xfrm>
          <a:prstGeom prst="rect">
            <a:avLst/>
          </a:prstGeom>
        </p:spPr>
      </p:pic>
      <p:pic>
        <p:nvPicPr>
          <p:cNvPr id="16" name="Picture 15" descr="A book cover with a couple of heads&#10;&#10;Description automatically generated">
            <a:extLst>
              <a:ext uri="{FF2B5EF4-FFF2-40B4-BE49-F238E27FC236}">
                <a16:creationId xmlns:a16="http://schemas.microsoft.com/office/drawing/2014/main" id="{CCD3313B-B615-E709-5270-EC279FFBC90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80595" y="2653459"/>
            <a:ext cx="1354171" cy="2160912"/>
          </a:xfrm>
          <a:prstGeom prst="rect">
            <a:avLst/>
          </a:prstGeom>
        </p:spPr>
      </p:pic>
      <p:pic>
        <p:nvPicPr>
          <p:cNvPr id="18" name="Picture 17" descr="A book cover with blue text&#10;&#10;Description automatically generated">
            <a:extLst>
              <a:ext uri="{FF2B5EF4-FFF2-40B4-BE49-F238E27FC236}">
                <a16:creationId xmlns:a16="http://schemas.microsoft.com/office/drawing/2014/main" id="{A3609AFC-CFF8-C6DD-AF64-808E28F10D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62778" y="2653459"/>
            <a:ext cx="1384918" cy="2077377"/>
          </a:xfrm>
          <a:prstGeom prst="rect">
            <a:avLst/>
          </a:prstGeom>
        </p:spPr>
      </p:pic>
      <p:pic>
        <p:nvPicPr>
          <p:cNvPr id="20" name="Picture 19" descr="A blue bag of coffee&#10;&#10;Description automatically generated">
            <a:extLst>
              <a:ext uri="{FF2B5EF4-FFF2-40B4-BE49-F238E27FC236}">
                <a16:creationId xmlns:a16="http://schemas.microsoft.com/office/drawing/2014/main" id="{EECFD6F4-AEAF-A57A-7DC6-DB502F42ABE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0744" y="4349309"/>
            <a:ext cx="1990094" cy="2653459"/>
          </a:xfrm>
          <a:prstGeom prst="rect">
            <a:avLst/>
          </a:prstGeom>
        </p:spPr>
      </p:pic>
    </p:spTree>
    <p:extLst>
      <p:ext uri="{BB962C8B-B14F-4D97-AF65-F5344CB8AC3E}">
        <p14:creationId xmlns:p14="http://schemas.microsoft.com/office/powerpoint/2010/main" val="426113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E2A62-83F1-6C07-58F4-FDBFE93825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D6D6E7-52AD-0B2A-5627-36C66F4A2227}"/>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Create a Captivating Banner</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80FBB441-7C1E-FAC1-6792-02198255ADA0}"/>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05249FAF-2B04-1348-5F53-57B171E742F9}"/>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F818D998-395C-8A2B-BBAA-9432DCB5F487}"/>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87EC6E2E-7932-1835-ACC3-CE86523976C1}"/>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4" name="Picture 3" descr="A group of books with text&#10;&#10;AI-generated content may be incorrect.">
            <a:extLst>
              <a:ext uri="{FF2B5EF4-FFF2-40B4-BE49-F238E27FC236}">
                <a16:creationId xmlns:a16="http://schemas.microsoft.com/office/drawing/2014/main" id="{650F6371-34F5-038F-6543-448121723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255" y="2626663"/>
            <a:ext cx="9640130" cy="3002279"/>
          </a:xfrm>
          <a:prstGeom prst="rect">
            <a:avLst/>
          </a:prstGeom>
        </p:spPr>
      </p:pic>
    </p:spTree>
    <p:extLst>
      <p:ext uri="{BB962C8B-B14F-4D97-AF65-F5344CB8AC3E}">
        <p14:creationId xmlns:p14="http://schemas.microsoft.com/office/powerpoint/2010/main" val="323174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72683-12DA-B755-0C3F-4993AC60AA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C5038C-40ED-75B0-9EDB-FC740F3A97E8}"/>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Select a Professional Profile Photo</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A742ED07-F009-E182-E6C9-E817BCAE7F1F}"/>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C0374DF-E4E4-E4AC-3D17-DC0959AF680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F1C0E6E7-B165-BB73-4C60-6A07DBA0B83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63A515C1-123C-1CCB-4C14-30E40A5D9ED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Content Placeholder 5" descr="A person in a blue shirt&#10;&#10;AI-generated content may be incorrect.">
            <a:extLst>
              <a:ext uri="{FF2B5EF4-FFF2-40B4-BE49-F238E27FC236}">
                <a16:creationId xmlns:a16="http://schemas.microsoft.com/office/drawing/2014/main" id="{5BB3924D-46BF-CF2C-3DF7-D9910C0A3E43}"/>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65320" y="2297833"/>
            <a:ext cx="3977640" cy="4232617"/>
          </a:xfrm>
        </p:spPr>
      </p:pic>
    </p:spTree>
    <p:extLst>
      <p:ext uri="{BB962C8B-B14F-4D97-AF65-F5344CB8AC3E}">
        <p14:creationId xmlns:p14="http://schemas.microsoft.com/office/powerpoint/2010/main" val="265795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96A8-729F-F5C2-2E5B-2D955A6BBD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B789F5-2830-8484-50BF-775E0D0607ED}"/>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Craft a </a:t>
            </a:r>
            <a:r>
              <a:rPr lang="en-US" sz="2800" kern="100" dirty="0">
                <a:latin typeface="Tahoma" panose="020B0604030504040204" pitchFamily="34" charset="0"/>
                <a:ea typeface="Aptos" panose="020B0004020202020204" pitchFamily="34" charset="0"/>
                <a:cs typeface="Times New Roman" panose="02020603050405020304" pitchFamily="18" charset="0"/>
              </a:rPr>
              <a:t>Compelling Headline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80EBE710-B318-3072-83A1-2073F23A61C1}"/>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1CD70B95-047C-5405-D061-7FE11410F1A9}"/>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9F1EB2E2-9603-D538-F1FF-948012665AD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9727B78-6BBB-C2A1-D545-DD366152FB6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descr="A black text on a white background&#10;&#10;AI-generated content may be incorrect.">
            <a:extLst>
              <a:ext uri="{FF2B5EF4-FFF2-40B4-BE49-F238E27FC236}">
                <a16:creationId xmlns:a16="http://schemas.microsoft.com/office/drawing/2014/main" id="{0A79CA41-5BA1-2FA0-1CE6-A5AD578A1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815" y="2917020"/>
            <a:ext cx="10496535" cy="1326921"/>
          </a:xfrm>
          <a:prstGeom prst="rect">
            <a:avLst/>
          </a:prstGeom>
        </p:spPr>
      </p:pic>
    </p:spTree>
    <p:extLst>
      <p:ext uri="{BB962C8B-B14F-4D97-AF65-F5344CB8AC3E}">
        <p14:creationId xmlns:p14="http://schemas.microsoft.com/office/powerpoint/2010/main" val="272596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C2EC6-AA85-1F6A-6C96-56E3B2AAAF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FE3633-DB6E-5F91-A056-2985E8784B39}"/>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Complete </a:t>
            </a:r>
            <a:r>
              <a:rPr lang="en-US" sz="2800" kern="100" dirty="0">
                <a:latin typeface="Tahoma" panose="020B0604030504040204" pitchFamily="34" charset="0"/>
                <a:ea typeface="Aptos" panose="020B0004020202020204" pitchFamily="34" charset="0"/>
                <a:cs typeface="Times New Roman" panose="02020603050405020304" pitchFamily="18" charset="0"/>
              </a:rPr>
              <a:t>Y</a:t>
            </a:r>
            <a:r>
              <a:rPr lang="en-US" sz="2800" kern="100" dirty="0">
                <a:effectLst/>
                <a:latin typeface="Tahoma" panose="020B0604030504040204" pitchFamily="34" charset="0"/>
                <a:ea typeface="Aptos" panose="020B0004020202020204" pitchFamily="34" charset="0"/>
                <a:cs typeface="Times New Roman" panose="02020603050405020304" pitchFamily="18" charset="0"/>
              </a:rPr>
              <a:t>our Contact Information</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FDB8E6D7-7C25-131A-C93E-071749500FA0}"/>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E88F0E33-E50C-C013-FFF1-7BBFF0FB8B46}"/>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29DD71F0-4B94-7A76-B6A1-3CD2FD93E52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042878D0-1ED4-B8ED-0046-18DC7F7BD00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11" name="Picture 10" descr="A screenshot of a contact list&#10;&#10;AI-generated content may be incorrect.">
            <a:extLst>
              <a:ext uri="{FF2B5EF4-FFF2-40B4-BE49-F238E27FC236}">
                <a16:creationId xmlns:a16="http://schemas.microsoft.com/office/drawing/2014/main" id="{38AAE616-4D43-F305-174A-D7FEBCFCA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748" y="2027213"/>
            <a:ext cx="3889381" cy="4431245"/>
          </a:xfrm>
          <a:prstGeom prst="rect">
            <a:avLst/>
          </a:prstGeom>
        </p:spPr>
      </p:pic>
      <p:pic>
        <p:nvPicPr>
          <p:cNvPr id="15" name="Picture 14">
            <a:extLst>
              <a:ext uri="{FF2B5EF4-FFF2-40B4-BE49-F238E27FC236}">
                <a16:creationId xmlns:a16="http://schemas.microsoft.com/office/drawing/2014/main" id="{27E7E65C-6D51-40E5-AF1E-97D9731FF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 y="3186227"/>
            <a:ext cx="7352680" cy="452882"/>
          </a:xfrm>
          <a:prstGeom prst="rect">
            <a:avLst/>
          </a:prstGeom>
        </p:spPr>
      </p:pic>
    </p:spTree>
    <p:extLst>
      <p:ext uri="{BB962C8B-B14F-4D97-AF65-F5344CB8AC3E}">
        <p14:creationId xmlns:p14="http://schemas.microsoft.com/office/powerpoint/2010/main" val="319455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16E67-2635-BCBA-A134-5072D33A4A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E5C736-6558-755A-5967-E7688622B12A}"/>
              </a:ext>
            </a:extLst>
          </p:cNvPr>
          <p:cNvSpPr>
            <a:spLocks noGrp="1"/>
          </p:cNvSpPr>
          <p:nvPr>
            <p:ph type="title"/>
          </p:nvPr>
        </p:nvSpPr>
        <p:spPr>
          <a:xfrm>
            <a:off x="594360" y="102875"/>
            <a:ext cx="10873740" cy="1680205"/>
          </a:xfrm>
        </p:spPr>
        <p:txBody>
          <a:bodyPr/>
          <a:lstStyle/>
          <a:p>
            <a:pPr marL="0" marR="0">
              <a:lnSpc>
                <a:spcPct val="115000"/>
              </a:lnSpc>
              <a:spcBef>
                <a:spcPts val="0"/>
              </a:spcBef>
              <a:spcAft>
                <a:spcPts val="800"/>
              </a:spcAft>
            </a:pPr>
            <a:r>
              <a:rPr lang="en-US" sz="2800" kern="100" dirty="0">
                <a:effectLst/>
                <a:latin typeface="Tahoma" panose="020B0604030504040204" pitchFamily="34" charset="0"/>
                <a:ea typeface="Aptos" panose="020B0004020202020204" pitchFamily="34" charset="0"/>
                <a:cs typeface="Times New Roman" panose="02020603050405020304" pitchFamily="18" charset="0"/>
              </a:rPr>
              <a:t>Develop an Engaging Summary</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94AD6DFB-D42A-DA1F-5A81-FC28D92370DB}"/>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D6E59B42-94FE-0AD7-9029-05583C25828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117E3119-602A-7100-3094-6477FE560AC7}"/>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CC458904-4B40-E7DA-CCCD-7AB0D2CF28D5}"/>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descr="A close-up of a letter&#10;&#10;AI-generated content may be incorrect.">
            <a:extLst>
              <a:ext uri="{FF2B5EF4-FFF2-40B4-BE49-F238E27FC236}">
                <a16:creationId xmlns:a16="http://schemas.microsoft.com/office/drawing/2014/main" id="{A0617304-9B08-8DE9-B1E5-E8E10EB62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268" y="1920979"/>
            <a:ext cx="6243892" cy="4714138"/>
          </a:xfrm>
          <a:prstGeom prst="rect">
            <a:avLst/>
          </a:prstGeom>
        </p:spPr>
      </p:pic>
    </p:spTree>
    <p:extLst>
      <p:ext uri="{BB962C8B-B14F-4D97-AF65-F5344CB8AC3E}">
        <p14:creationId xmlns:p14="http://schemas.microsoft.com/office/powerpoint/2010/main" val="106136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5BDAD24-07F0-987E-5B08-A1F64496D3E3}"/>
              </a:ext>
            </a:extLst>
          </p:cNvPr>
          <p:cNvSpPr txBox="1">
            <a:spLocks/>
          </p:cNvSpPr>
          <p:nvPr/>
        </p:nvSpPr>
        <p:spPr>
          <a:xfrm>
            <a:off x="2135459" y="798218"/>
            <a:ext cx="9861909" cy="5261563"/>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r>
              <a:rPr lang="en-US" sz="1800" b="1" kern="100" dirty="0">
                <a:latin typeface="Tahoma" panose="020B0604030504040204" pitchFamily="34" charset="0"/>
                <a:ea typeface="Aptos" panose="020B0004020202020204" pitchFamily="34" charset="0"/>
                <a:cs typeface="Times New Roman" panose="02020603050405020304" pitchFamily="18" charset="0"/>
              </a:rPr>
              <a:t>WHAT I DO:</a:t>
            </a:r>
            <a:r>
              <a:rPr lang="en-US" sz="1800" kern="100" dirty="0">
                <a:latin typeface="Tahoma" panose="020B0604030504040204" pitchFamily="34" charset="0"/>
                <a:ea typeface="Aptos" panose="020B0004020202020204" pitchFamily="34" charset="0"/>
                <a:cs typeface="Times New Roman" panose="02020603050405020304" pitchFamily="18" charset="0"/>
              </a:rPr>
              <a:t> I help [MY TARGET AUDIENCE] achieve [THEIR GOAL] by providing [MY PRODUCT/SERVICE].</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sz="1800" b="1" kern="100" dirty="0">
                <a:latin typeface="Tahoma" panose="020B0604030504040204" pitchFamily="34" charset="0"/>
                <a:ea typeface="Aptos" panose="020B0004020202020204" pitchFamily="34" charset="0"/>
                <a:cs typeface="Times New Roman" panose="02020603050405020304" pitchFamily="18" charset="0"/>
              </a:rPr>
              <a:t>WHO I WORK WITH:</a:t>
            </a:r>
            <a:r>
              <a:rPr lang="en-US" sz="1800" kern="100" dirty="0">
                <a:latin typeface="Tahoma" panose="020B0604030504040204" pitchFamily="34" charset="0"/>
                <a:ea typeface="Aptos" panose="020B0004020202020204" pitchFamily="34" charset="0"/>
                <a:cs typeface="Times New Roman" panose="02020603050405020304" pitchFamily="18" charset="0"/>
              </a:rPr>
              <a:t> I partner with [TARGET AUDIENCE or INDUSTRY TYPE] including: [INSERT BULLETED “EMOJI” LIST OF JOB TITLES, INDUSTRY NAMES, etc.]</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sz="1800" b="1" kern="100" dirty="0">
                <a:latin typeface="Tahoma" panose="020B0604030504040204" pitchFamily="34" charset="0"/>
                <a:ea typeface="Aptos" panose="020B0004020202020204" pitchFamily="34" charset="0"/>
                <a:cs typeface="Times New Roman" panose="02020603050405020304" pitchFamily="18" charset="0"/>
              </a:rPr>
              <a:t>WHERE YOU’VE SEEN ME:</a:t>
            </a:r>
            <a:r>
              <a:rPr lang="en-US" sz="1800" kern="100" dirty="0">
                <a:latin typeface="Tahoma" panose="020B0604030504040204" pitchFamily="34" charset="0"/>
                <a:ea typeface="Aptos" panose="020B0004020202020204" pitchFamily="34" charset="0"/>
                <a:cs typeface="Times New Roman" panose="02020603050405020304" pitchFamily="18" charset="0"/>
              </a:rPr>
              <a:t> [INSERT BULLETED “EMOJI” LIST OF MEDIA LOGOS or BIG-NAME CLIENT LOGO]</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sz="1800" b="1" kern="100" dirty="0">
                <a:latin typeface="Tahoma" panose="020B0604030504040204" pitchFamily="34" charset="0"/>
                <a:ea typeface="Aptos" panose="020B0004020202020204" pitchFamily="34" charset="0"/>
                <a:cs typeface="Times New Roman" panose="02020603050405020304" pitchFamily="18" charset="0"/>
              </a:rPr>
              <a:t>SERVICES I PROVIDE:</a:t>
            </a:r>
            <a:r>
              <a:rPr lang="en-US" sz="1800" kern="100" dirty="0">
                <a:latin typeface="Tahoma" panose="020B0604030504040204" pitchFamily="34" charset="0"/>
                <a:ea typeface="Aptos" panose="020B0004020202020204" pitchFamily="34" charset="0"/>
                <a:cs typeface="Times New Roman" panose="02020603050405020304" pitchFamily="18" charset="0"/>
              </a:rPr>
              <a:t> [INSERT BULLETED “EMOJI” LIST OF SERVICES YOU PROVIDE, etc.]</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sz="1800" b="1" kern="100" dirty="0">
                <a:latin typeface="Tahoma" panose="020B0604030504040204" pitchFamily="34" charset="0"/>
                <a:ea typeface="Aptos" panose="020B0004020202020204" pitchFamily="34" charset="0"/>
                <a:cs typeface="Times New Roman" panose="02020603050405020304" pitchFamily="18" charset="0"/>
              </a:rPr>
              <a:t>WHAT MAKES ME UNIQUE:</a:t>
            </a:r>
            <a:r>
              <a:rPr lang="en-US" sz="1800" kern="100" dirty="0">
                <a:latin typeface="Tahoma" panose="020B0604030504040204" pitchFamily="34" charset="0"/>
                <a:ea typeface="Aptos" panose="020B0004020202020204" pitchFamily="34" charset="0"/>
                <a:cs typeface="Times New Roman" panose="02020603050405020304" pitchFamily="18" charset="0"/>
              </a:rPr>
              <a:t> [Answer that question! What makes you unique/different/better than your competitors? XYZ years of experience? Certifications/Patents/etc.? Personal, 1-on-1 attention and Customer Service/ Support?]</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sz="1800" b="1" kern="100" dirty="0">
                <a:latin typeface="Tahoma" panose="020B0604030504040204" pitchFamily="34" charset="0"/>
                <a:ea typeface="Aptos" panose="020B0004020202020204" pitchFamily="34" charset="0"/>
                <a:cs typeface="Times New Roman" panose="02020603050405020304" pitchFamily="18" charset="0"/>
              </a:rPr>
              <a:t>WHAT OTHERS SAY:</a:t>
            </a:r>
            <a:r>
              <a:rPr lang="en-US" sz="1800" kern="100" dirty="0">
                <a:latin typeface="Tahoma" panose="020B0604030504040204" pitchFamily="34" charset="0"/>
                <a:ea typeface="Aptos" panose="020B0004020202020204" pitchFamily="34" charset="0"/>
                <a:cs typeface="Times New Roman" panose="02020603050405020304" pitchFamily="18" charset="0"/>
              </a:rPr>
              <a:t> [COPY AND PASTE IN 2-3 TESTIMONIALS IN THIS AREA. USE A REAL PERSON, FULL NAME, COMPANY NAME, ETC. AND EXPLAIN SPECIFIC VALUE/BENEFIT THE PERSON RECEIVED FROM YOU OR YOUR BUSINESS.]</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sz="1800" b="1" kern="100" dirty="0">
                <a:latin typeface="Tahoma" panose="020B0604030504040204" pitchFamily="34" charset="0"/>
                <a:ea typeface="Aptos" panose="020B0004020202020204" pitchFamily="34" charset="0"/>
                <a:cs typeface="Times New Roman" panose="02020603050405020304" pitchFamily="18" charset="0"/>
              </a:rPr>
              <a:t>READY TO TALK?</a:t>
            </a:r>
            <a:r>
              <a:rPr lang="en-US" sz="1800" kern="100" dirty="0">
                <a:latin typeface="Tahoma" panose="020B0604030504040204" pitchFamily="34" charset="0"/>
                <a:ea typeface="Aptos" panose="020B0004020202020204" pitchFamily="34" charset="0"/>
                <a:cs typeface="Times New Roman" panose="02020603050405020304" pitchFamily="18" charset="0"/>
              </a:rPr>
              <a:t> Reach out to me directly here on LinkedIn or [visit me online at URL or email me at XYZ or call me directly at XYZ].</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86913CEA-D173-7A8C-0256-68B875F4E32D}"/>
              </a:ext>
            </a:extLst>
          </p:cNvPr>
          <p:cNvSpPr txBox="1">
            <a:spLocks/>
          </p:cNvSpPr>
          <p:nvPr/>
        </p:nvSpPr>
        <p:spPr>
          <a:xfrm>
            <a:off x="528809" y="0"/>
            <a:ext cx="11468559" cy="648663"/>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ahoma" panose="020B0604030504040204" pitchFamily="34" charset="0"/>
                <a:ea typeface="Aptos" panose="020B0004020202020204" pitchFamily="34" charset="0"/>
              </a:rPr>
              <a:t>Simple Summary Template fill in the blank example</a:t>
            </a:r>
            <a:endParaRPr lang="en-US" sz="3200" dirty="0"/>
          </a:p>
        </p:txBody>
      </p:sp>
    </p:spTree>
    <p:extLst>
      <p:ext uri="{BB962C8B-B14F-4D97-AF65-F5344CB8AC3E}">
        <p14:creationId xmlns:p14="http://schemas.microsoft.com/office/powerpoint/2010/main" val="4233052108"/>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D24F1A-6251-4B9A-A918-7D6F3A8F7E2A}">
  <ds:schemaRefs>
    <ds:schemaRef ds:uri="http://schemas.microsoft.com/sharepoint/v3/contenttype/forms"/>
  </ds:schemaRefs>
</ds:datastoreItem>
</file>

<file path=customXml/itemProps2.xml><?xml version="1.0" encoding="utf-8"?>
<ds:datastoreItem xmlns:ds="http://schemas.openxmlformats.org/officeDocument/2006/customXml" ds:itemID="{CA0FE134-9032-4C7F-BC57-C7DE3F833363}">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A8A8ECD1-788F-484B-9043-D957FCFDF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91</TotalTime>
  <Words>1847</Words>
  <Application>Microsoft Office PowerPoint</Application>
  <PresentationFormat>Widescreen</PresentationFormat>
  <Paragraphs>197</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Calibri</vt:lpstr>
      <vt:lpstr>Franklin Gothic Book</vt:lpstr>
      <vt:lpstr>Franklin Gothic Demi</vt:lpstr>
      <vt:lpstr>Google Sans</vt:lpstr>
      <vt:lpstr>Tahoma</vt:lpstr>
      <vt:lpstr>Custom</vt:lpstr>
      <vt:lpstr>Optimizing your LinkedIn profile</vt:lpstr>
      <vt:lpstr>Why do you want to be on LinkedIn?</vt:lpstr>
      <vt:lpstr> 7 Habits of Highly Successful LinkedIn Users.</vt:lpstr>
      <vt:lpstr>Create a Captivating Banner</vt:lpstr>
      <vt:lpstr>Select a Professional Profile Photo</vt:lpstr>
      <vt:lpstr>Craft a Compelling Headline</vt:lpstr>
      <vt:lpstr>Complete Your Contact Information</vt:lpstr>
      <vt:lpstr>Develop an Engaging Summary</vt:lpstr>
      <vt:lpstr>PowerPoint Presentation</vt:lpstr>
      <vt:lpstr>Detail your Experience with Achievements</vt:lpstr>
      <vt:lpstr>Showcase Your Skills and Endorsements</vt:lpstr>
      <vt:lpstr>Customize Your LinkedIn URL</vt:lpstr>
      <vt:lpstr>Expand Your Network</vt:lpstr>
      <vt:lpstr>Invite people you know. Co-workers, colleagues, peers, vendors, customers, friends, etc.</vt:lpstr>
      <vt:lpstr>Connect with influencers in your industry and see what they post, see who engages with their posts, and invite those people to connect.</vt:lpstr>
      <vt:lpstr>Search for your target audience and connect with them</vt:lpstr>
      <vt:lpstr>Invite your connections to read your content</vt:lpstr>
      <vt:lpstr>Seek Recommendations</vt:lpstr>
      <vt:lpstr>Regularly Update Your Profile</vt:lpstr>
      <vt:lpstr>Leverage Multimedia Content</vt:lpstr>
      <vt:lpstr>For Business</vt:lpstr>
      <vt:lpstr>Get into Targeted Groups</vt:lpstr>
      <vt:lpstr>Connect with your target audience that are in the same groups as you</vt:lpstr>
      <vt:lpstr>Search for a company or industry that is your target audience and connect with them.</vt:lpstr>
      <vt:lpstr>Connect with people that comment on your posts and connect with them</vt:lpstr>
      <vt:lpstr>When to Post</vt:lpstr>
      <vt:lpstr>Simple tips to be highly successful on LinkedIn</vt:lpstr>
      <vt:lpstr>10 ways to use LinkedIn to promote your business</vt:lpstr>
      <vt:lpstr>5 key items to your profile strategy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Feld</dc:creator>
  <cp:lastModifiedBy>Steve Feld</cp:lastModifiedBy>
  <cp:revision>6</cp:revision>
  <dcterms:created xsi:type="dcterms:W3CDTF">2023-12-20T08:12:12Z</dcterms:created>
  <dcterms:modified xsi:type="dcterms:W3CDTF">2025-04-08T03:50:34Z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