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8"/>
  </p:notesMasterIdLst>
  <p:sldIdLst>
    <p:sldId id="325" r:id="rId2"/>
    <p:sldId id="286" r:id="rId3"/>
    <p:sldId id="330" r:id="rId4"/>
    <p:sldId id="331" r:id="rId5"/>
    <p:sldId id="1299" r:id="rId6"/>
    <p:sldId id="1301" r:id="rId7"/>
    <p:sldId id="1302" r:id="rId8"/>
    <p:sldId id="1303" r:id="rId9"/>
    <p:sldId id="342" r:id="rId10"/>
    <p:sldId id="1304" r:id="rId11"/>
    <p:sldId id="1305" r:id="rId12"/>
    <p:sldId id="350" r:id="rId13"/>
    <p:sldId id="1306" r:id="rId14"/>
    <p:sldId id="353" r:id="rId15"/>
    <p:sldId id="336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78" autoAdjust="0"/>
  </p:normalViewPr>
  <p:slideViewPr>
    <p:cSldViewPr snapToGrid="0">
      <p:cViewPr varScale="1">
        <p:scale>
          <a:sx n="66" d="100"/>
          <a:sy n="66" d="100"/>
        </p:scale>
        <p:origin x="48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E58C-DBB3-494E-8655-B92572604C4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C6741-5447-4FBF-9755-F5785CBD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9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use J2J to look at the industries the new hires went into between 2012 – 2021. Look at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3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>
              <a:effectLst/>
            </a:endParaRPr>
          </a:p>
          <a:p>
            <a:endParaRPr lang="en-US" b="0" baseline="0" dirty="0">
              <a:effectLst/>
            </a:endParaRPr>
          </a:p>
          <a:p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Updates – Mississippi and Michigan talk of reengaging.</a:t>
            </a:r>
          </a:p>
          <a:p>
            <a:r>
              <a:rPr lang="en-US" baseline="0" dirty="0"/>
              <a:t>2023 LED Partnership Virtual Workshop is in planning stages – possibly March 2023.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4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851E-10B6-42D1-B3C1-5885F9CAB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801AA-6C28-42E4-A8FF-B5C68E75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5E8F-7F06-4E15-B84C-06155DFF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5BB67-B421-465D-B0BC-F6AEA306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E7EAF-EA1D-4199-8E25-8E57169B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8B85-1777-4939-A820-89679FBB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4D77C-6C62-462F-9234-56424F55B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D2124-9094-455C-BC10-CA303AE8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B83E5-35CE-4571-A561-85058451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245FF-9997-4C8D-B25A-B0645E1A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A0C4A-CFAB-4828-BA71-F91609E2B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69DC0-36FA-46C5-BAD4-0C5B65992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D600-CD03-4EAD-A87F-00CA00A7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FD500-AA57-4018-9373-A4FC07A5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06471-AE36-40AB-BAE1-3C207E79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CD2D-EF53-4132-BD40-4A8A8F4F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AB1E-58DE-4215-A453-76C2E402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23E4-6ABA-4AAE-A299-95F20CB8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AA69C-AFBB-4AC0-9156-94783E62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ADB2-2003-4106-BBDD-6026CCA5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6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8AEB-06BF-49A3-93A0-82EA4692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16BFC-7B33-4751-AB00-6FEB9941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5A5D-21DA-4FCB-9AA2-CBB17484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2872-6C01-4DC3-88EA-8140EFFF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C222-8B8A-4290-B163-82097C8C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A24E-E750-4B74-A7F9-31D112AE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826E-2F24-45A6-A555-3B8971623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25ACA-1EDD-4880-A96A-125227E5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CA903-EC98-4B0F-A700-2F5D57F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9C34F-3893-43BD-8794-A2F02D9D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967B-B562-4409-8799-2EEC32EF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E3F3-875D-461D-94D2-F9B6ABD5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D43CD-4B51-4471-9D50-E44692BDA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22B61-7538-44C4-A5F1-A9DF2AA51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65C2E-2FE1-4B39-BE91-188ABB3EA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97341-7656-40B8-A9E4-1A3DBE368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438B7-FFC6-43DD-8986-7EEBDF4F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4CB3A-57B2-4E96-BC04-D24AC9F6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922F7-858D-4D86-B025-339AA2AC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0817-BAC9-4E81-A760-A26DCAF0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5F65E-2FCC-496B-9DA9-13A2B760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B5542-75F8-4C64-8AA7-6C91B1A0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D1CDA-5093-4554-8393-A13C2F12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0F3CA-F8BE-49ED-9989-D557BFCD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33FC7-56BA-495D-B15C-8D45105D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74B02-BECF-4912-969C-D3527406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8868-C480-410E-929A-B643B13B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ADEB-707A-4C9C-AEB4-5431475A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17312-CB91-4A62-8599-C37EA82E5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0B283-1FF6-4F76-9CD5-89F81C29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6DDFD-86DF-4B9E-8EAA-0F8F80CC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B74AF-FFE7-4C05-A990-9BF61358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32B1-7CCD-4061-AC24-5046003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5127E-BB80-40D3-A59A-D34A73C81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A609-1B41-4834-AB94-382A1B4DD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17824-06CA-446C-8631-A28F9B60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858CD-F13B-42E7-91F2-631C8B7F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F4469-A3E8-44B8-B043-83405014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5105D-EE31-44EE-AD7B-27CD6468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C39B-1063-47D1-9C86-287628927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A5527-FAE6-4E4D-9E8D-A72ED9EC6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FD5C-E918-4D08-8F84-80C0BE6C9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A4EC5-B664-48C6-8522-B71455FF2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E6D4-27A9-4AE4-9EAE-AF75F97B1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3349B-4D19-47BA-B694-25E6908872A7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2" y="6013680"/>
            <a:ext cx="387739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ehd.ces.census.gov/data/veo_experimental.html" TargetMode="External"/><Relationship Id="rId3" Type="http://schemas.openxmlformats.org/officeDocument/2006/relationships/hyperlink" Target="https://lehd.ces.census.gov/applications/help/qwi_explorer.html#!what_is_qwi_explorer" TargetMode="External"/><Relationship Id="rId7" Type="http://schemas.openxmlformats.org/officeDocument/2006/relationships/hyperlink" Target="https://lehd.ces.census.gov/data/pseo_experimental.html#methodolog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hd.ces.census.gov/applications/help/onthemap_em.html#!getting_started" TargetMode="External"/><Relationship Id="rId5" Type="http://schemas.openxmlformats.org/officeDocument/2006/relationships/hyperlink" Target="https://lehd.ces.census.gov/applications/help/onthemap.html#!getting_started" TargetMode="External"/><Relationship Id="rId4" Type="http://schemas.openxmlformats.org/officeDocument/2006/relationships/hyperlink" Target="https://lehd.ces.census.gov/applications/help/j2j_explorer.html#!what_is_j2j_explor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lehd.ces.census.gov/state_partner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nthemap.ces.census.gov/em/" TargetMode="External"/><Relationship Id="rId13" Type="http://schemas.openxmlformats.org/officeDocument/2006/relationships/hyperlink" Target="https://lehd.ces.census.gov/data/veo/" TargetMode="External"/><Relationship Id="rId3" Type="http://schemas.openxmlformats.org/officeDocument/2006/relationships/hyperlink" Target="http://qwiexplorer.ces.census.gov/" TargetMode="External"/><Relationship Id="rId7" Type="http://schemas.openxmlformats.org/officeDocument/2006/relationships/hyperlink" Target="http://onthemap.ces.census.gov/" TargetMode="External"/><Relationship Id="rId12" Type="http://schemas.openxmlformats.org/officeDocument/2006/relationships/hyperlink" Target="https://lehd.ces.census.gov/applications/veo/occupation/deta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ensus.gov/data/developers/data-sets/qwi.html" TargetMode="External"/><Relationship Id="rId11" Type="http://schemas.openxmlformats.org/officeDocument/2006/relationships/hyperlink" Target="https://lehd.ces.census.gov/data/pseo_explorer.html?type=earnings&amp;compare=postgrad&amp;state=08&amp;institution=001370&amp;degreelevel=05&amp;gradcohort=0000-3&amp;filter=50&amp;program=5202,4201" TargetMode="External"/><Relationship Id="rId5" Type="http://schemas.openxmlformats.org/officeDocument/2006/relationships/hyperlink" Target="http://lehd.ces.census.gov/data/" TargetMode="External"/><Relationship Id="rId10" Type="http://schemas.openxmlformats.org/officeDocument/2006/relationships/hyperlink" Target="https://lehd.ces.census.gov/data/" TargetMode="External"/><Relationship Id="rId4" Type="http://schemas.openxmlformats.org/officeDocument/2006/relationships/hyperlink" Target="http://ledextract.ces.census.gov/" TargetMode="External"/><Relationship Id="rId9" Type="http://schemas.openxmlformats.org/officeDocument/2006/relationships/hyperlink" Target="http://j2jexplorer.ces.census.gov/" TargetMode="External"/><Relationship Id="rId14" Type="http://schemas.openxmlformats.org/officeDocument/2006/relationships/hyperlink" Target="https://lehd.ces.census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92291" y="0"/>
            <a:ext cx="4827418" cy="5848142"/>
            <a:chOff x="4441744" y="-15240"/>
            <a:chExt cx="4827418" cy="6057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66850"/>
              <a:ext cx="2416251" cy="20060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85270"/>
              <a:ext cx="2286004" cy="20573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3996134"/>
              <a:ext cx="2414065" cy="20465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b="17774"/>
            <a:stretch/>
          </p:blipFill>
          <p:spPr>
            <a:xfrm>
              <a:off x="6857995" y="-15240"/>
              <a:ext cx="2305085" cy="20002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l="35504" r="813" b="19508"/>
            <a:stretch/>
          </p:blipFill>
          <p:spPr>
            <a:xfrm>
              <a:off x="6857995" y="1982139"/>
              <a:ext cx="2411167" cy="201135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8" t="7670" r="25439" b="22192"/>
            <a:stretch/>
          </p:blipFill>
          <p:spPr>
            <a:xfrm>
              <a:off x="4441744" y="-15240"/>
              <a:ext cx="2416250" cy="198923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0EEFCE-3829-6B44-87D2-C16F5D9C8003}"/>
              </a:ext>
            </a:extLst>
          </p:cNvPr>
          <p:cNvSpPr/>
          <p:nvPr/>
        </p:nvSpPr>
        <p:spPr>
          <a:xfrm rot="10800000">
            <a:off x="0" y="0"/>
            <a:ext cx="14097002" cy="5848140"/>
          </a:xfrm>
          <a:prstGeom prst="rect">
            <a:avLst/>
          </a:prstGeom>
          <a:gradFill flip="none" rotWithShape="1">
            <a:gsLst>
              <a:gs pos="53000">
                <a:srgbClr val="1F304E"/>
              </a:gs>
              <a:gs pos="62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79" y="704688"/>
            <a:ext cx="6874933" cy="215793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Exploring Workforce Trends with the Longitudinal Employer-Household Dynamics Data Tools</a:t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00B050"/>
              </a:solidFill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4531"/>
            <a:ext cx="4419600" cy="15104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October 13, </a:t>
            </a:r>
            <a:r>
              <a:rPr lang="en-US" sz="2000" b="1" dirty="0">
                <a:solidFill>
                  <a:srgbClr val="FFFF00"/>
                </a:solidFill>
              </a:rPr>
              <a:t>2022</a:t>
            </a:r>
            <a:endParaRPr lang="en-US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Presented by: </a:t>
            </a:r>
            <a:r>
              <a:rPr lang="en-US" sz="1800" b="1" dirty="0">
                <a:solidFill>
                  <a:srgbClr val="FFFF00"/>
                </a:solidFill>
              </a:rPr>
              <a:t>Earlene Dowell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 Census Bureau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3382" y="5929745"/>
            <a:ext cx="2715491" cy="79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3B4EF-85EE-4525-A0A5-6CCB7E64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16C78-95B5-4E78-ACB1-A66FF2BF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097206" cy="377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2AEA8-1FD5-4EB1-80D9-45E19B21024F}"/>
              </a:ext>
            </a:extLst>
          </p:cNvPr>
          <p:cNvSpPr txBox="1"/>
          <p:nvPr/>
        </p:nvSpPr>
        <p:spPr>
          <a:xfrm>
            <a:off x="1633894" y="580265"/>
            <a:ext cx="950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DR-4620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B5C73-9F56-429A-A00E-57BB5BD86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1" y="1719655"/>
            <a:ext cx="10021078" cy="41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2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3B4EF-85EE-4525-A0A5-6CCB7E64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16C78-95B5-4E78-ACB1-A66FF2BF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097206" cy="377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2AEA8-1FD5-4EB1-80D9-45E19B21024F}"/>
              </a:ext>
            </a:extLst>
          </p:cNvPr>
          <p:cNvSpPr txBox="1"/>
          <p:nvPr/>
        </p:nvSpPr>
        <p:spPr>
          <a:xfrm>
            <a:off x="1633894" y="580265"/>
            <a:ext cx="950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OnTheMap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01488-1AE6-4118-90B8-6EC5C841D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751" y="1475786"/>
            <a:ext cx="10119049" cy="42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3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61DCF-A2EB-4675-96C2-4B6BBBB0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2EFB9-40B2-4E8C-B938-BA057A84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33" y="318885"/>
            <a:ext cx="7133333" cy="523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39E52-A439-45A3-9EFF-8908FB22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61DCF-A2EB-4675-96C2-4B6BBBB0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39E52-A439-45A3-9EFF-8908FB22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D1F76-D41C-4BF1-B52B-E0612C78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18" y="1113235"/>
            <a:ext cx="9498563" cy="4631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78A304-4943-4FD7-823F-B001FCE931E6}"/>
              </a:ext>
            </a:extLst>
          </p:cNvPr>
          <p:cNvSpPr txBox="1"/>
          <p:nvPr/>
        </p:nvSpPr>
        <p:spPr>
          <a:xfrm>
            <a:off x="1391298" y="343794"/>
            <a:ext cx="1075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Post-Secondary Employment Outcome Explorer</a:t>
            </a:r>
          </a:p>
        </p:txBody>
      </p:sp>
    </p:spTree>
    <p:extLst>
      <p:ext uri="{BB962C8B-B14F-4D97-AF65-F5344CB8AC3E}">
        <p14:creationId xmlns:p14="http://schemas.microsoft.com/office/powerpoint/2010/main" val="156998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4ECA7-6690-47B5-9213-5D27B34A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08A60-6965-480C-ADC5-55D9FC82D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8F00A-424A-4A65-8E0F-8F29F28BDA80}"/>
              </a:ext>
            </a:extLst>
          </p:cNvPr>
          <p:cNvSpPr txBox="1"/>
          <p:nvPr/>
        </p:nvSpPr>
        <p:spPr>
          <a:xfrm>
            <a:off x="1640797" y="293860"/>
            <a:ext cx="950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Veteran Employment Outcome Explorer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535F2-3CDA-4A46-99CA-A0243742D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30" y="1216803"/>
            <a:ext cx="7773955" cy="46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/>
              <a:t>LEHD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8D52D-86B2-4F74-86E9-0D30517EEDD2}"/>
              </a:ext>
            </a:extLst>
          </p:cNvPr>
          <p:cNvSpPr txBox="1"/>
          <p:nvPr/>
        </p:nvSpPr>
        <p:spPr>
          <a:xfrm>
            <a:off x="2518144" y="136525"/>
            <a:ext cx="763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Summary and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8F4CD-B5A0-495E-BA09-116A72BE3C22}"/>
              </a:ext>
            </a:extLst>
          </p:cNvPr>
          <p:cNvSpPr txBox="1"/>
          <p:nvPr/>
        </p:nvSpPr>
        <p:spPr>
          <a:xfrm>
            <a:off x="160421" y="497306"/>
            <a:ext cx="12031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and Documentation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3AE6D-C5C4-4CC8-8BC3-6EB2E281DFA9}"/>
              </a:ext>
            </a:extLst>
          </p:cNvPr>
          <p:cNvSpPr txBox="1"/>
          <p:nvPr/>
        </p:nvSpPr>
        <p:spPr>
          <a:xfrm>
            <a:off x="160421" y="1082081"/>
            <a:ext cx="10716593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Quarterly Workforce Indicator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3"/>
              </a:rPr>
              <a:t>https://lehd.ces.census.gov/applications/help/qwi_explorer.html#!what_is_qwi_explorer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Job-to-Job Flows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4"/>
              </a:rPr>
              <a:t>https://lehd.ces.census.gov/applications/help/j2j_explorer.html#!what_is_j2j_explorer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OnTheMap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5"/>
              </a:rPr>
              <a:t>https://lehd.ces.census.gov/applications/help/onthemap.html#!getting_started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OnTheMap for Emergency Management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6"/>
              </a:rPr>
              <a:t>https://lehd.ces.census.gov/applications/help/onthemap_em.html#!getting_started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Post Secondary Employment Outcomes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7"/>
              </a:rPr>
              <a:t>https://lehd.ces.census.gov/data/pseo_experimental.html#methodology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Veteran Employment Outcomes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8"/>
              </a:rPr>
              <a:t>https://lehd.ces.census.gov/data/veo_experimental.html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2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15200" y="-5813"/>
            <a:ext cx="4827418" cy="5922520"/>
            <a:chOff x="4441744" y="-15240"/>
            <a:chExt cx="4827418" cy="6057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66850"/>
              <a:ext cx="2416251" cy="20060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85270"/>
              <a:ext cx="2286004" cy="20573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3996134"/>
              <a:ext cx="2414065" cy="20465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b="17774"/>
            <a:stretch/>
          </p:blipFill>
          <p:spPr>
            <a:xfrm>
              <a:off x="6857995" y="-15240"/>
              <a:ext cx="2305085" cy="20002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35504" r="813" b="19508"/>
            <a:stretch/>
          </p:blipFill>
          <p:spPr>
            <a:xfrm>
              <a:off x="6857995" y="1982139"/>
              <a:ext cx="2411167" cy="20113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8" t="7670" r="25439" b="22192"/>
            <a:stretch/>
          </p:blipFill>
          <p:spPr>
            <a:xfrm>
              <a:off x="4441744" y="-15240"/>
              <a:ext cx="2416250" cy="1989238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 rot="10800000">
            <a:off x="14140" y="0"/>
            <a:ext cx="13168460" cy="5916706"/>
          </a:xfrm>
          <a:prstGeom prst="rect">
            <a:avLst/>
          </a:prstGeom>
          <a:gradFill flip="none" rotWithShape="1">
            <a:gsLst>
              <a:gs pos="55000">
                <a:srgbClr val="1F304E">
                  <a:alpha val="98000"/>
                </a:srgbClr>
              </a:gs>
              <a:gs pos="66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0"/>
          <p:cNvSpPr txBox="1">
            <a:spLocks/>
          </p:cNvSpPr>
          <p:nvPr/>
        </p:nvSpPr>
        <p:spPr>
          <a:xfrm>
            <a:off x="398462" y="782781"/>
            <a:ext cx="6476999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060"/>
              </a:lnSpc>
            </a:pPr>
            <a:r>
              <a:rPr lang="en-US" sz="40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 &amp; A and Thank You!</a:t>
            </a:r>
            <a:endParaRPr lang="en-US" sz="4000" dirty="0">
              <a:solidFill>
                <a:srgbClr val="FA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Title 10"/>
          <p:cNvSpPr txBox="1">
            <a:spLocks/>
          </p:cNvSpPr>
          <p:nvPr/>
        </p:nvSpPr>
        <p:spPr>
          <a:xfrm>
            <a:off x="398462" y="1544781"/>
            <a:ext cx="6791574" cy="37996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Contact Information:</a:t>
            </a:r>
          </a:p>
          <a:p>
            <a:pPr>
              <a:lnSpc>
                <a:spcPts val="3000"/>
              </a:lnSpc>
            </a:pPr>
            <a:r>
              <a:rPr lang="en-US" sz="16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Earlene K.P. Dowell</a:t>
            </a:r>
          </a:p>
          <a:p>
            <a:pPr>
              <a:lnSpc>
                <a:spcPts val="3000"/>
              </a:lnSpc>
            </a:pPr>
            <a:r>
              <a:rPr lang="en-US" sz="1600" dirty="0">
                <a:solidFill>
                  <a:srgbClr val="FA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301-763-9628</a:t>
            </a:r>
          </a:p>
          <a:p>
            <a:pPr>
              <a:lnSpc>
                <a:spcPts val="3000"/>
              </a:lnSpc>
            </a:pPr>
            <a:r>
              <a:rPr lang="en-US" sz="1600" u="sng" dirty="0">
                <a:solidFill>
                  <a:srgbClr val="FA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earlene.kp.dowell@census.gov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 schedule additional training with a Census Data Dissemination Specialist in your area, please call </a:t>
            </a:r>
            <a:r>
              <a:rPr lang="en-US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844-Ask-Data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 email us at:  </a:t>
            </a:r>
            <a:r>
              <a:rPr lang="en-US" sz="1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census.askdata@census.gov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000" y="5956300"/>
            <a:ext cx="26924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2220686"/>
            <a:ext cx="9144000" cy="166551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Longitudinal Employer-Household Dynamics Program</a:t>
            </a:r>
          </a:p>
        </p:txBody>
      </p:sp>
    </p:spTree>
    <p:extLst>
      <p:ext uri="{BB962C8B-B14F-4D97-AF65-F5344CB8AC3E}">
        <p14:creationId xmlns:p14="http://schemas.microsoft.com/office/powerpoint/2010/main" val="199532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CEF03-3311-4DD2-B796-7CC1A0E1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About LEHD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/>
              <a:t>LEHD Program</a:t>
            </a:r>
            <a:endParaRPr lang="en-US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98A95-4D53-4CF0-ACAE-F37950AF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3" y="1912145"/>
            <a:ext cx="5707117" cy="3084512"/>
          </a:xfrm>
          <a:prstGeom prst="rect">
            <a:avLst/>
          </a:prstGeom>
        </p:spPr>
      </p:pic>
      <p:pic>
        <p:nvPicPr>
          <p:cNvPr id="9" name="Content Placeholder 8">
            <a:hlinkClick r:id="rId4"/>
            <a:extLst>
              <a:ext uri="{FF2B5EF4-FFF2-40B4-BE49-F238E27FC236}">
                <a16:creationId xmlns:a16="http://schemas.microsoft.com/office/drawing/2014/main" id="{71273FC1-5FB9-4852-90E1-CD809AA9F2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47565" y="1330253"/>
            <a:ext cx="4450589" cy="5026098"/>
          </a:xfrm>
        </p:spPr>
      </p:pic>
    </p:spTree>
    <p:extLst>
      <p:ext uri="{BB962C8B-B14F-4D97-AF65-F5344CB8AC3E}">
        <p14:creationId xmlns:p14="http://schemas.microsoft.com/office/powerpoint/2010/main" val="288647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63ECC8-719A-498E-B101-491B6A35558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/>
              <a:t>LEHD Program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810393B-DD2F-42AA-B221-FE5BFBDAE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273158"/>
              </p:ext>
            </p:extLst>
          </p:nvPr>
        </p:nvGraphicFramePr>
        <p:xfrm>
          <a:off x="793013" y="1171129"/>
          <a:ext cx="10130246" cy="4674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7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3874">
                <a:tc>
                  <a:txBody>
                    <a:bodyPr/>
                    <a:lstStyle/>
                    <a:p>
                      <a:r>
                        <a:rPr lang="en-US" dirty="0"/>
                        <a:t>Data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Explore</a:t>
                      </a:r>
                      <a:r>
                        <a:rPr lang="en-US" baseline="0" dirty="0"/>
                        <a:t> the data, answer questions, or get visualizations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Bulk data for use in analysis </a:t>
                      </a:r>
                      <a:r>
                        <a:rPr lang="en-US" baseline="0" dirty="0"/>
                        <a:t>process/software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</a:t>
                      </a:r>
                      <a:r>
                        <a:rPr lang="en-US" baseline="0" dirty="0"/>
                        <a:t> queries for building web applications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712">
                <a:tc>
                  <a:txBody>
                    <a:bodyPr/>
                    <a:lstStyle/>
                    <a:p>
                      <a:r>
                        <a:rPr lang="en-US" dirty="0"/>
                        <a:t>QWI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QWI Explorer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LED Extraction Tool</a:t>
                      </a:r>
                      <a:r>
                        <a:rPr lang="en-US" dirty="0"/>
                        <a:t> and</a:t>
                      </a:r>
                      <a:br>
                        <a:rPr lang="en-US" dirty="0"/>
                      </a:br>
                      <a:r>
                        <a:rPr lang="en-US" dirty="0">
                          <a:hlinkClick r:id="rId5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Census Bureau API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874">
                <a:tc>
                  <a:txBody>
                    <a:bodyPr/>
                    <a:lstStyle/>
                    <a:p>
                      <a:r>
                        <a:rPr lang="en-US" dirty="0"/>
                        <a:t>LODES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/>
                      <a:r>
                        <a:rPr lang="en-US" dirty="0">
                          <a:hlinkClick r:id="rId7"/>
                        </a:rPr>
                        <a:t>OnTheMap</a:t>
                      </a:r>
                      <a:endParaRPr lang="en-US" dirty="0"/>
                    </a:p>
                    <a:p>
                      <a:pPr marL="109538" indent="-109538"/>
                      <a:r>
                        <a:rPr lang="en-US" dirty="0">
                          <a:hlinkClick r:id="rId8"/>
                        </a:rPr>
                        <a:t>OnTheMap for Emergency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Raw data download</a:t>
                      </a:r>
                      <a:endParaRPr lang="en-US" dirty="0"/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 Extraction Tool – Coming in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712">
                <a:tc>
                  <a:txBody>
                    <a:bodyPr/>
                    <a:lstStyle/>
                    <a:p>
                      <a:r>
                        <a:rPr lang="en-US" dirty="0"/>
                        <a:t>J2J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J2J Explorer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LED Extraction Tool </a:t>
                      </a:r>
                      <a:r>
                        <a:rPr lang="en-US" dirty="0"/>
                        <a:t>and</a:t>
                      </a:r>
                    </a:p>
                    <a:p>
                      <a:r>
                        <a:rPr lang="en-US" dirty="0">
                          <a:hlinkClick r:id="rId10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712">
                <a:tc>
                  <a:txBody>
                    <a:bodyPr/>
                    <a:lstStyle/>
                    <a:p>
                      <a:r>
                        <a:rPr lang="en-US" dirty="0"/>
                        <a:t>PSEO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1"/>
                        </a:rPr>
                        <a:t>PSEO Explorer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14234"/>
                  </a:ext>
                </a:extLst>
              </a:tr>
              <a:tr h="681712">
                <a:tc>
                  <a:txBody>
                    <a:bodyPr/>
                    <a:lstStyle/>
                    <a:p>
                      <a:r>
                        <a:rPr lang="en-US" dirty="0"/>
                        <a:t>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2"/>
                        </a:rPr>
                        <a:t>VEO</a:t>
                      </a:r>
                      <a:r>
                        <a:rPr lang="en-US" baseline="0" dirty="0">
                          <a:hlinkClick r:id="rId12"/>
                        </a:rPr>
                        <a:t> Explorer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3"/>
                        </a:rPr>
                        <a:t>Raw data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457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A51A0C1-D28C-4C97-BBFA-0F266565FB92}"/>
              </a:ext>
            </a:extLst>
          </p:cNvPr>
          <p:cNvSpPr txBox="1"/>
          <p:nvPr/>
        </p:nvSpPr>
        <p:spPr>
          <a:xfrm>
            <a:off x="1667587" y="493780"/>
            <a:ext cx="804246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14"/>
              </a:rPr>
              <a:t>Longitudinal Employer-Household Dynamics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14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(LEHD)</a:t>
            </a:r>
          </a:p>
        </p:txBody>
      </p:sp>
    </p:spTree>
    <p:extLst>
      <p:ext uri="{BB962C8B-B14F-4D97-AF65-F5344CB8AC3E}">
        <p14:creationId xmlns:p14="http://schemas.microsoft.com/office/powerpoint/2010/main" val="162952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3B4EF-85EE-4525-A0A5-6CCB7E64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16C78-95B5-4E78-ACB1-A66FF2BF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097206" cy="377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2AEA8-1FD5-4EB1-80D9-45E19B21024F}"/>
              </a:ext>
            </a:extLst>
          </p:cNvPr>
          <p:cNvSpPr txBox="1"/>
          <p:nvPr/>
        </p:nvSpPr>
        <p:spPr>
          <a:xfrm>
            <a:off x="1988457" y="655255"/>
            <a:ext cx="950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LED Extraction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12312-6064-4E13-901D-2BE17B13B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20" y="1424696"/>
            <a:ext cx="10356980" cy="4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2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A60643-3EE9-44BA-8C46-475D7010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276" y="762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LED in 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3B4EF-85EE-4525-A0A5-6CCB7E64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16C78-95B5-4E78-ACB1-A66FF2BF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097206" cy="377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A5D030-38B1-4954-9220-DD18AB950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276" y="1113577"/>
            <a:ext cx="6992981" cy="47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3B4EF-85EE-4525-A0A5-6CCB7E64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16C78-95B5-4E78-ACB1-A66FF2BF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097206" cy="377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2AEA8-1FD5-4EB1-80D9-45E19B21024F}"/>
              </a:ext>
            </a:extLst>
          </p:cNvPr>
          <p:cNvSpPr txBox="1"/>
          <p:nvPr/>
        </p:nvSpPr>
        <p:spPr>
          <a:xfrm>
            <a:off x="1988457" y="456297"/>
            <a:ext cx="950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QWI Explorer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17004-2B49-47C7-8895-BD4938481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547" y="1225738"/>
            <a:ext cx="7785196" cy="44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5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3B4EF-85EE-4525-A0A5-6CCB7E64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16C78-95B5-4E78-ACB1-A66FF2BF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097206" cy="377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2AEA8-1FD5-4EB1-80D9-45E19B21024F}"/>
              </a:ext>
            </a:extLst>
          </p:cNvPr>
          <p:cNvSpPr txBox="1"/>
          <p:nvPr/>
        </p:nvSpPr>
        <p:spPr>
          <a:xfrm>
            <a:off x="1988457" y="456297"/>
            <a:ext cx="950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J2J Explorer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026BA-27E4-4860-BF5F-B9BDD1451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670" y="1169698"/>
            <a:ext cx="9506857" cy="45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3E58A-B5C0-40A7-A132-7DA2FD78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D6C5C-63C7-43D2-8A95-DB708730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24" y="728135"/>
            <a:ext cx="8741710" cy="5678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820CD-D65B-4809-A9F6-6BB57AB2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908" y="872477"/>
            <a:ext cx="7054337" cy="3157656"/>
          </a:xfrm>
          <a:prstGeom prst="rect">
            <a:avLst/>
          </a:prstGeom>
        </p:spPr>
      </p:pic>
      <p:sp>
        <p:nvSpPr>
          <p:cNvPr id="5" name="Pentagon 2">
            <a:extLst>
              <a:ext uri="{FF2B5EF4-FFF2-40B4-BE49-F238E27FC236}">
                <a16:creationId xmlns:a16="http://schemas.microsoft.com/office/drawing/2014/main" id="{01D70419-BC49-46B5-929F-04D076C110AE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Program</a:t>
            </a:r>
          </a:p>
        </p:txBody>
      </p:sp>
    </p:spTree>
    <p:extLst>
      <p:ext uri="{BB962C8B-B14F-4D97-AF65-F5344CB8AC3E}">
        <p14:creationId xmlns:p14="http://schemas.microsoft.com/office/powerpoint/2010/main" val="968750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E1D41513B43E4C9EFC93CCB3BB1ABB" ma:contentTypeVersion="1" ma:contentTypeDescription="Create a new document." ma:contentTypeScope="" ma:versionID="43ec34610e41a9246aa3a188f3d3f7ad">
  <xsd:schema xmlns:xsd="http://www.w3.org/2001/XMLSchema" xmlns:xs="http://www.w3.org/2001/XMLSchema" xmlns:p="http://schemas.microsoft.com/office/2006/metadata/properties" xmlns:ns2="c809adaa-1248-42ef-aa14-32c8ee701d4e" targetNamespace="http://schemas.microsoft.com/office/2006/metadata/properties" ma:root="true" ma:fieldsID="33a46653f77666c041f9f542968f43ae" ns2:_="">
    <xsd:import namespace="c809adaa-1248-42ef-aa14-32c8ee701d4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9adaa-1248-42ef-aa14-32c8ee701d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D423D6-960F-43F9-9DCA-3C64B8D9778A}"/>
</file>

<file path=customXml/itemProps2.xml><?xml version="1.0" encoding="utf-8"?>
<ds:datastoreItem xmlns:ds="http://schemas.openxmlformats.org/officeDocument/2006/customXml" ds:itemID="{18480D7F-0DBC-48D1-A5E2-A493D4B1A736}"/>
</file>

<file path=customXml/itemProps3.xml><?xml version="1.0" encoding="utf-8"?>
<ds:datastoreItem xmlns:ds="http://schemas.openxmlformats.org/officeDocument/2006/customXml" ds:itemID="{D472059F-A1E0-41C9-A870-62C882B857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6741</TotalTime>
  <Words>438</Words>
  <Application>Microsoft Office PowerPoint</Application>
  <PresentationFormat>Widescreen</PresentationFormat>
  <Paragraphs>107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Office Theme</vt:lpstr>
      <vt:lpstr>Exploring Workforce Trends with the Longitudinal Employer-Household Dynamics Data Tools </vt:lpstr>
      <vt:lpstr>PowerPoint Presentation</vt:lpstr>
      <vt:lpstr>About LEHD</vt:lpstr>
      <vt:lpstr>PowerPoint Presentation</vt:lpstr>
      <vt:lpstr>PowerPoint Presentation</vt:lpstr>
      <vt:lpstr>LED in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Industries: A Deeper Look</dc:title>
  <dc:creator>Daniel Waters (CENSUS/EWD FED)</dc:creator>
  <cp:lastModifiedBy>Earlene KP Dowell (CENSUS/EMD FED)</cp:lastModifiedBy>
  <cp:revision>186</cp:revision>
  <dcterms:created xsi:type="dcterms:W3CDTF">2022-03-07T20:02:28Z</dcterms:created>
  <dcterms:modified xsi:type="dcterms:W3CDTF">2022-10-13T17:53:39Z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0x01010029E1D41513B43E4C9EFC93CCB3BB1ABB</vt:lpwstr>
  </property>
</Properties>
</file>