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6" r:id="rId5"/>
    <p:sldId id="257" r:id="rId6"/>
    <p:sldId id="269" r:id="rId7"/>
    <p:sldId id="262" r:id="rId8"/>
    <p:sldId id="272" r:id="rId9"/>
    <p:sldId id="423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C4E8"/>
    <a:srgbClr val="FFFFFF"/>
    <a:srgbClr val="005E7A"/>
    <a:srgbClr val="0195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78850" autoAdjust="0"/>
  </p:normalViewPr>
  <p:slideViewPr>
    <p:cSldViewPr snapToGrid="0">
      <p:cViewPr varScale="1">
        <p:scale>
          <a:sx n="57" d="100"/>
          <a:sy n="57" d="100"/>
        </p:scale>
        <p:origin x="114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165AF93-F0EB-B349-BCA2-8102DBAE9CC1}" type="datetimeFigureOut">
              <a:rPr lang="en-US" smtClean="0"/>
              <a:t>10/11/2022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4F7A77-6FE5-BA49-841E-CEE6F5079CDC}" type="slidenum">
              <a:rPr lang="en-US" smtClean="0"/>
              <a:t>‹#›</a:t>
            </a:fld>
            <a:endParaRPr lang="en-US"/>
          </a:p>
        </p:txBody>
      </p:sp>
    </p:spTree>
    <p:extLst>
      <p:ext uri="{BB962C8B-B14F-4D97-AF65-F5344CB8AC3E}">
        <p14:creationId xmlns:p14="http://schemas.microsoft.com/office/powerpoint/2010/main" val="2320038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DCMD.2030.Research@census.gov"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census.gov/2030censu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dirty="0"/>
              <a:t>We’re still processing data and releasing results from the 2020 Census but we’re already planning for the 2030 Census. We recently posted a Federal Register Notice to ask the public for feedback and ideas to help us plan the 2030 Census design.</a:t>
            </a:r>
          </a:p>
          <a:p>
            <a:endParaRPr lang="en-US" sz="1800" dirty="0">
              <a:cs typeface="Calibri"/>
            </a:endParaRPr>
          </a:p>
          <a:p>
            <a:r>
              <a:rPr lang="en-US" sz="1800" dirty="0"/>
              <a:t>Each census provides an opportunity to build on the last one. There were numerous innovations for the 2020 Census – online response, use of existing data by means (administrative records), automated processes for office and field staff, to name a few. In addition to these innovations, the adjustments we had to make in response to the COVID-19 pandemic provided new ways of thinking about how to conduct a census, which we are taking into consideration as we plan for 2030.  </a:t>
            </a:r>
            <a:endParaRPr lang="en-US" sz="1800" dirty="0">
              <a:cs typeface="Calibri"/>
            </a:endParaRPr>
          </a:p>
          <a:p>
            <a:endParaRPr lang="en-US" sz="1800" dirty="0">
              <a:cs typeface="Calibri"/>
            </a:endParaRPr>
          </a:p>
          <a:p>
            <a:r>
              <a:rPr lang="en-US" sz="1800" dirty="0"/>
              <a:t>Although these are all great opportunities to further explore for 2030, there is even more opportunity by engaging and listening to the public. For the first time, we’re asking you for input on planning and designing the next census. Your expertise and experience can generate fresh ideas about how to count everyone in your community.   With your input, we will aim to better reach and count historically undercounted people, overcome challenges and encourage everyone to respond to the 2030 Census.  For example, do you know if your neighbor, friend, or grocery store clerk responded to the census? What might help and motivate them to respond? </a:t>
            </a:r>
            <a:endParaRPr lang="en-US" sz="1800" dirty="0">
              <a:cs typeface="Calibri"/>
            </a:endParaRPr>
          </a:p>
        </p:txBody>
      </p:sp>
      <p:sp>
        <p:nvSpPr>
          <p:cNvPr id="4" name="Slide Number Placeholder 3"/>
          <p:cNvSpPr>
            <a:spLocks noGrp="1"/>
          </p:cNvSpPr>
          <p:nvPr>
            <p:ph type="sldNum" sz="quarter" idx="5"/>
          </p:nvPr>
        </p:nvSpPr>
        <p:spPr/>
        <p:txBody>
          <a:bodyPr/>
          <a:lstStyle/>
          <a:p>
            <a:fld id="{E84F7A77-6FE5-BA49-841E-CEE6F5079CDC}" type="slidenum">
              <a:rPr lang="en-US" smtClean="0"/>
              <a:t>1</a:t>
            </a:fld>
            <a:endParaRPr lang="en-US"/>
          </a:p>
        </p:txBody>
      </p:sp>
    </p:spTree>
    <p:extLst>
      <p:ext uri="{BB962C8B-B14F-4D97-AF65-F5344CB8AC3E}">
        <p14:creationId xmlns:p14="http://schemas.microsoft.com/office/powerpoint/2010/main" val="35388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We want to hear about efficient ways to reach everyone, particularly historically undercounted populations.</a:t>
            </a:r>
          </a:p>
          <a:p>
            <a:pPr>
              <a:defRPr/>
            </a:pPr>
            <a:endParaRPr lang="en-US" sz="1800" dirty="0">
              <a:solidFill>
                <a:srgbClr val="000000"/>
              </a:solidFill>
              <a:latin typeface="Calibri"/>
              <a:cs typeface="Calibri"/>
            </a:endParaRPr>
          </a:p>
          <a:p>
            <a:pPr>
              <a:defRPr/>
            </a:pPr>
            <a:r>
              <a:rPr lang="en-US" dirty="0"/>
              <a:t>We’re especially interested in hearing your </a:t>
            </a:r>
            <a:r>
              <a:rPr lang="en-US" b="0" i="0" dirty="0">
                <a:effectLst/>
              </a:rPr>
              <a:t>ideas </a:t>
            </a:r>
            <a:r>
              <a:rPr lang="en-US" dirty="0"/>
              <a:t>about ways </a:t>
            </a:r>
            <a:r>
              <a:rPr lang="en-US" b="0" i="0" dirty="0">
                <a:effectLst/>
              </a:rPr>
              <a:t>to reverse the trend of </a:t>
            </a:r>
            <a:r>
              <a:rPr lang="en-US" dirty="0"/>
              <a:t>undercounting certain populations. We would love </a:t>
            </a:r>
            <a:r>
              <a:rPr lang="en-US" b="0" i="0" dirty="0">
                <a:effectLst/>
              </a:rPr>
              <a:t>to </a:t>
            </a:r>
            <a:r>
              <a:rPr lang="en-US" dirty="0"/>
              <a:t>hear </a:t>
            </a:r>
            <a:r>
              <a:rPr lang="en-US" b="0" i="0" dirty="0">
                <a:effectLst/>
              </a:rPr>
              <a:t>directly from communities </a:t>
            </a:r>
            <a:r>
              <a:rPr lang="en-US" dirty="0"/>
              <a:t>who have been historically undercounted</a:t>
            </a:r>
            <a:r>
              <a:rPr lang="en-US" b="0" i="0" dirty="0">
                <a:effectLst/>
              </a:rPr>
              <a:t>, so we’re hoping you can help us spread the word about the opportunity to </a:t>
            </a:r>
            <a:r>
              <a:rPr lang="en-US" dirty="0"/>
              <a:t>weigh in </a:t>
            </a:r>
            <a:r>
              <a:rPr lang="en-US" b="0" i="0" dirty="0">
                <a:effectLst/>
              </a:rPr>
              <a:t>and </a:t>
            </a:r>
            <a:r>
              <a:rPr lang="en-US" dirty="0"/>
              <a:t>become </a:t>
            </a:r>
            <a:r>
              <a:rPr lang="en-US" b="0" i="0" dirty="0">
                <a:effectLst/>
              </a:rPr>
              <a:t>part of the conversation.  </a:t>
            </a:r>
            <a:endParaRPr lang="en-US" dirty="0">
              <a:cs typeface="Calibri"/>
            </a:endParaRPr>
          </a:p>
        </p:txBody>
      </p:sp>
      <p:sp>
        <p:nvSpPr>
          <p:cNvPr id="4" name="Slide Number Placeholder 3"/>
          <p:cNvSpPr>
            <a:spLocks noGrp="1"/>
          </p:cNvSpPr>
          <p:nvPr>
            <p:ph type="sldNum" sz="quarter" idx="5"/>
          </p:nvPr>
        </p:nvSpPr>
        <p:spPr/>
        <p:txBody>
          <a:bodyPr/>
          <a:lstStyle/>
          <a:p>
            <a:fld id="{E84F7A77-6FE5-BA49-841E-CEE6F5079CDC}" type="slidenum">
              <a:rPr lang="en-US" smtClean="0"/>
              <a:t>2</a:t>
            </a:fld>
            <a:endParaRPr lang="en-US"/>
          </a:p>
        </p:txBody>
      </p:sp>
    </p:spTree>
    <p:extLst>
      <p:ext uri="{BB962C8B-B14F-4D97-AF65-F5344CB8AC3E}">
        <p14:creationId xmlns:p14="http://schemas.microsoft.com/office/powerpoint/2010/main" val="1713324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Times New Roman" panose="02020603050405020304" pitchFamily="18" charset="0"/>
              </a:rPr>
              <a:t>We’re eager to hear your thoughts, comments, recommendations and innovative ideas. We want to know about:</a:t>
            </a:r>
          </a:p>
          <a:p>
            <a:pPr algn="l"/>
            <a:endParaRPr lang="en-US" b="0" i="0" dirty="0">
              <a:solidFill>
                <a:srgbClr val="000000"/>
              </a:solidFill>
              <a:effectLst/>
              <a:latin typeface="Times New Roman" panose="02020603050405020304" pitchFamily="18" charset="0"/>
            </a:endParaRPr>
          </a:p>
          <a:p>
            <a:pPr algn="l"/>
            <a:r>
              <a:rPr lang="en-US" b="0" i="0" dirty="0">
                <a:solidFill>
                  <a:srgbClr val="000000"/>
                </a:solidFill>
                <a:effectLst/>
                <a:latin typeface="Times New Roman" panose="02020603050405020304" pitchFamily="18" charset="0"/>
              </a:rPr>
              <a:t>* Technology we could potentially use to improve self response and facilitate in-person data collection</a:t>
            </a:r>
          </a:p>
          <a:p>
            <a:pPr algn="l"/>
            <a:r>
              <a:rPr lang="en-US" b="0" i="0" dirty="0">
                <a:solidFill>
                  <a:srgbClr val="000000"/>
                </a:solidFill>
                <a:effectLst/>
                <a:latin typeface="Times New Roman" panose="02020603050405020304" pitchFamily="18" charset="0"/>
              </a:rPr>
              <a:t>* And new data sources we could employ to increase operational efficiency, efficacy, and data quality</a:t>
            </a:r>
            <a:endParaRPr lang="en-US" dirty="0"/>
          </a:p>
        </p:txBody>
      </p:sp>
      <p:sp>
        <p:nvSpPr>
          <p:cNvPr id="4" name="Slide Number Placeholder 3"/>
          <p:cNvSpPr>
            <a:spLocks noGrp="1"/>
          </p:cNvSpPr>
          <p:nvPr>
            <p:ph type="sldNum" sz="quarter" idx="5"/>
          </p:nvPr>
        </p:nvSpPr>
        <p:spPr/>
        <p:txBody>
          <a:bodyPr/>
          <a:lstStyle/>
          <a:p>
            <a:fld id="{E84F7A77-6FE5-BA49-841E-CEE6F5079CDC}" type="slidenum">
              <a:rPr lang="en-US" smtClean="0"/>
              <a:t>3</a:t>
            </a:fld>
            <a:endParaRPr lang="en-US"/>
          </a:p>
        </p:txBody>
      </p:sp>
    </p:spTree>
    <p:extLst>
      <p:ext uri="{BB962C8B-B14F-4D97-AF65-F5344CB8AC3E}">
        <p14:creationId xmlns:p14="http://schemas.microsoft.com/office/powerpoint/2010/main" val="166243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Calibri,Sans-Serif" panose="020B0604020202020204" pitchFamily="34" charset="0"/>
              <a:buNone/>
            </a:pPr>
            <a:r>
              <a:rPr lang="en-US" sz="1800" dirty="0"/>
              <a:t>We also want </a:t>
            </a:r>
            <a:r>
              <a:rPr lang="en-US" sz="1800"/>
              <a:t>to know about</a:t>
            </a:r>
            <a:r>
              <a:rPr lang="en-US" sz="1800" dirty="0"/>
              <a:t>:</a:t>
            </a:r>
          </a:p>
          <a:p>
            <a:pPr marL="291179" indent="-291179">
              <a:buFont typeface="Calibri,Sans-Serif" panose="020B0604020202020204" pitchFamily="34" charset="0"/>
              <a:buChar char="•"/>
            </a:pPr>
            <a:endParaRPr lang="en-US" sz="1800" dirty="0"/>
          </a:p>
          <a:p>
            <a:pPr marL="291179" indent="-291179">
              <a:buFont typeface="Calibri,Sans-Serif" panose="020B0604020202020204" pitchFamily="34" charset="0"/>
              <a:buChar char="•"/>
            </a:pPr>
            <a:r>
              <a:rPr lang="en-US" sz="1800" dirty="0"/>
              <a:t>Ways to improve our contact strategies, and make the census more accessible for all audiences, including persons with disabilities and those with limited or no English proficiency.</a:t>
            </a:r>
          </a:p>
          <a:p>
            <a:pPr marL="291179" indent="-291179">
              <a:buFont typeface="Calibri,Sans-Serif" panose="020B0604020202020204" pitchFamily="34" charset="0"/>
              <a:buChar char="•"/>
            </a:pPr>
            <a:r>
              <a:rPr lang="en-US" sz="1800" dirty="0"/>
              <a:t>And how we can create a better experience for people who respond. </a:t>
            </a:r>
            <a:endParaRPr lang="en-US" sz="1800" dirty="0">
              <a:cs typeface="Calibri"/>
            </a:endParaRPr>
          </a:p>
          <a:p>
            <a:pPr>
              <a:buFont typeface="Arial" panose="020B0604020202020204" pitchFamily="34" charset="0"/>
              <a:buChar char="•"/>
            </a:pPr>
            <a:endParaRPr lang="en-US" sz="1800" dirty="0">
              <a:cs typeface="Calibri"/>
            </a:endParaRPr>
          </a:p>
        </p:txBody>
      </p:sp>
      <p:sp>
        <p:nvSpPr>
          <p:cNvPr id="4" name="Slide Number Placeholder 3"/>
          <p:cNvSpPr>
            <a:spLocks noGrp="1"/>
          </p:cNvSpPr>
          <p:nvPr>
            <p:ph type="sldNum" sz="quarter" idx="5"/>
          </p:nvPr>
        </p:nvSpPr>
        <p:spPr/>
        <p:txBody>
          <a:bodyPr/>
          <a:lstStyle/>
          <a:p>
            <a:fld id="{E84F7A77-6FE5-BA49-841E-CEE6F5079CDC}" type="slidenum">
              <a:rPr lang="en-US" smtClean="0"/>
              <a:t>4</a:t>
            </a:fld>
            <a:endParaRPr lang="en-US"/>
          </a:p>
        </p:txBody>
      </p:sp>
    </p:spTree>
    <p:extLst>
      <p:ext uri="{BB962C8B-B14F-4D97-AF65-F5344CB8AC3E}">
        <p14:creationId xmlns:p14="http://schemas.microsoft.com/office/powerpoint/2010/main" val="2678730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6A33367-C7DD-4070-8A8A-4A94FB71ED67}" type="slidenum">
              <a:rPr lang="en-US" smtClean="0"/>
              <a:t>5</a:t>
            </a:fld>
            <a:endParaRPr lang="en-US"/>
          </a:p>
        </p:txBody>
      </p:sp>
      <p:sp>
        <p:nvSpPr>
          <p:cNvPr id="6" name="Notes Placeholder 5">
            <a:extLst>
              <a:ext uri="{FF2B5EF4-FFF2-40B4-BE49-F238E27FC236}">
                <a16:creationId xmlns:a16="http://schemas.microsoft.com/office/drawing/2014/main" id="{CE01F04E-7737-400D-B2D1-0D7C37DAEAC9}"/>
              </a:ext>
            </a:extLst>
          </p:cNvPr>
          <p:cNvSpPr>
            <a:spLocks noGrp="1"/>
          </p:cNvSpPr>
          <p:nvPr>
            <p:ph type="body" sz="quarter" idx="3"/>
          </p:nvPr>
        </p:nvSpPr>
        <p:spPr/>
        <p:txBody>
          <a:bodyPr/>
          <a:lstStyle/>
          <a:p>
            <a:pPr>
              <a:defRPr/>
            </a:pPr>
            <a:r>
              <a:rPr lang="en-US" b="0" i="0" dirty="0">
                <a:effectLst/>
              </a:rPr>
              <a:t>We’re just starting to map out what </a:t>
            </a:r>
            <a:r>
              <a:rPr lang="en-US" dirty="0"/>
              <a:t>the 2030 Census will</a:t>
            </a:r>
            <a:r>
              <a:rPr lang="en-US" b="0" i="0" dirty="0">
                <a:effectLst/>
              </a:rPr>
              <a:t> look like. The operational design, communications plans and a comprehensive timeline are not available yet as we want to ensure </a:t>
            </a:r>
            <a:r>
              <a:rPr lang="en-US" dirty="0"/>
              <a:t>we consider </a:t>
            </a:r>
            <a:r>
              <a:rPr lang="en-US" b="0" i="0" dirty="0">
                <a:effectLst/>
              </a:rPr>
              <a:t>your ideas</a:t>
            </a:r>
            <a:r>
              <a:rPr lang="en-US" dirty="0"/>
              <a:t> as we develop our plans</a:t>
            </a:r>
            <a:r>
              <a:rPr lang="en-US" b="0" i="0" dirty="0">
                <a:effectLst/>
              </a:rPr>
              <a:t>.</a:t>
            </a:r>
            <a:r>
              <a:rPr lang="en-US" dirty="0"/>
              <a:t> </a:t>
            </a:r>
          </a:p>
          <a:p>
            <a:pPr>
              <a:defRPr/>
            </a:pPr>
            <a:endParaRPr lang="en-US" dirty="0"/>
          </a:p>
          <a:p>
            <a:pPr>
              <a:defRPr/>
            </a:pPr>
            <a:r>
              <a:rPr lang="en-US" b="0" i="0" dirty="0">
                <a:effectLst/>
              </a:rPr>
              <a:t>While </a:t>
            </a:r>
            <a:r>
              <a:rPr lang="en-US" dirty="0"/>
              <a:t>eight </a:t>
            </a:r>
            <a:r>
              <a:rPr lang="en-US" b="0" i="0" dirty="0">
                <a:effectLst/>
              </a:rPr>
              <a:t>years </a:t>
            </a:r>
            <a:r>
              <a:rPr lang="en-US" dirty="0"/>
              <a:t>may seem </a:t>
            </a:r>
            <a:r>
              <a:rPr lang="en-US" b="0" i="0" dirty="0">
                <a:effectLst/>
              </a:rPr>
              <a:t>like a long time, </a:t>
            </a:r>
            <a:r>
              <a:rPr lang="en-US" dirty="0"/>
              <a:t>now is the time to gather input that may shape the census </a:t>
            </a:r>
            <a:r>
              <a:rPr lang="en-US" b="0" i="0" dirty="0">
                <a:effectLst/>
              </a:rPr>
              <a:t>operational design. After that, it’s all about refining the design</a:t>
            </a:r>
            <a:r>
              <a:rPr lang="en-US" dirty="0"/>
              <a:t>, testing new features as needed,</a:t>
            </a:r>
            <a:r>
              <a:rPr lang="en-US" b="0" i="0" dirty="0">
                <a:effectLst/>
              </a:rPr>
              <a:t> and putting the infrastructure in place. </a:t>
            </a:r>
            <a:endParaRPr lang="en-US" dirty="0"/>
          </a:p>
          <a:p>
            <a:pPr>
              <a:defRPr/>
            </a:pPr>
            <a:endParaRPr lang="en-US" dirty="0"/>
          </a:p>
          <a:p>
            <a:pPr>
              <a:defRPr/>
            </a:pPr>
            <a:r>
              <a:rPr lang="en-US" dirty="0"/>
              <a:t>We’re </a:t>
            </a:r>
            <a:r>
              <a:rPr lang="en-US" b="0" i="0" dirty="0">
                <a:effectLst/>
              </a:rPr>
              <a:t>on </a:t>
            </a:r>
            <a:r>
              <a:rPr lang="en-US" dirty="0"/>
              <a:t>the</a:t>
            </a:r>
            <a:r>
              <a:rPr lang="en-US" b="0" i="0" dirty="0">
                <a:effectLst/>
              </a:rPr>
              <a:t> </a:t>
            </a:r>
            <a:r>
              <a:rPr lang="en-US" dirty="0"/>
              <a:t>journey</a:t>
            </a:r>
            <a:r>
              <a:rPr lang="en-US" b="0" i="0" dirty="0">
                <a:effectLst/>
              </a:rPr>
              <a:t> together for the next </a:t>
            </a:r>
            <a:r>
              <a:rPr lang="en-US" dirty="0"/>
              <a:t>eight </a:t>
            </a:r>
            <a:r>
              <a:rPr lang="en-US" b="0" i="0" dirty="0">
                <a:effectLst/>
              </a:rPr>
              <a:t>years and your thoughts about what that looks like are </a:t>
            </a:r>
            <a:r>
              <a:rPr lang="en-US" dirty="0"/>
              <a:t>key to </a:t>
            </a:r>
            <a:r>
              <a:rPr lang="en-US" b="0" i="0" dirty="0">
                <a:effectLst/>
              </a:rPr>
              <a:t>our success. Because of </a:t>
            </a:r>
            <a:r>
              <a:rPr lang="en-US" dirty="0"/>
              <a:t>the </a:t>
            </a:r>
            <a:r>
              <a:rPr lang="en-US" b="0" i="0" dirty="0">
                <a:effectLst/>
              </a:rPr>
              <a:t>timeframe I just outlined, we will be limited in what we can change later</a:t>
            </a:r>
            <a:r>
              <a:rPr lang="en-US" dirty="0"/>
              <a:t>,</a:t>
            </a:r>
            <a:r>
              <a:rPr lang="en-US" b="0" i="0" dirty="0">
                <a:effectLst/>
              </a:rPr>
              <a:t> so now is the time to join the conversation.</a:t>
            </a:r>
            <a:endParaRPr lang="en-US" dirty="0">
              <a:cs typeface="Calibri" panose="020F0502020204030204"/>
            </a:endParaRPr>
          </a:p>
        </p:txBody>
      </p:sp>
    </p:spTree>
    <p:extLst>
      <p:ext uri="{BB962C8B-B14F-4D97-AF65-F5344CB8AC3E}">
        <p14:creationId xmlns:p14="http://schemas.microsoft.com/office/powerpoint/2010/main" val="6024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0" i="0" dirty="0">
                <a:effectLst/>
              </a:rPr>
              <a:t>You can share your </a:t>
            </a:r>
            <a:r>
              <a:rPr lang="en-US" b="0" i="0" u="none" dirty="0">
                <a:effectLst/>
              </a:rPr>
              <a:t>comments and recommendations </a:t>
            </a:r>
            <a:r>
              <a:rPr lang="en-US" dirty="0"/>
              <a:t>until November 15 </a:t>
            </a:r>
            <a:r>
              <a:rPr lang="en-US" b="0" i="0" dirty="0">
                <a:effectLst/>
              </a:rPr>
              <a:t>by emailing them to </a:t>
            </a:r>
            <a:r>
              <a:rPr lang="en-US" b="0" i="0" u="sng" strike="noStrike" dirty="0">
                <a:effectLst/>
                <a:hlinkClick r:id="rId3"/>
              </a:rPr>
              <a:t>DCMD.2030.Research@census.gov</a:t>
            </a:r>
            <a:r>
              <a:rPr lang="en-US" b="0" i="0" dirty="0">
                <a:effectLst/>
              </a:rPr>
              <a:t> or visiting </a:t>
            </a:r>
            <a:r>
              <a:rPr lang="en-US" u="sng" dirty="0">
                <a:hlinkClick r:id="rId4"/>
              </a:rPr>
              <a:t>census.gov/2030census</a:t>
            </a:r>
            <a:r>
              <a:rPr lang="en-US" dirty="0"/>
              <a:t>. From there, you can submit your comments online through the Federal Register Notice. </a:t>
            </a:r>
            <a:r>
              <a:rPr lang="en-US" b="0" i="0" u="none" dirty="0">
                <a:effectLst/>
              </a:rPr>
              <a:t>Please help us spread the word. We plan </a:t>
            </a:r>
            <a:r>
              <a:rPr lang="en-US" dirty="0"/>
              <a:t>to engage </a:t>
            </a:r>
            <a:r>
              <a:rPr lang="en-US" b="0" i="0" u="none" dirty="0">
                <a:effectLst/>
              </a:rPr>
              <a:t>as many people as we can through existing meetings, conferences and workshops in the upcoming weeks.</a:t>
            </a:r>
            <a:endParaRPr lang="en-US" u="none" dirty="0"/>
          </a:p>
        </p:txBody>
      </p:sp>
      <p:sp>
        <p:nvSpPr>
          <p:cNvPr id="4" name="Slide Number Placeholder 3"/>
          <p:cNvSpPr>
            <a:spLocks noGrp="1"/>
          </p:cNvSpPr>
          <p:nvPr>
            <p:ph type="sldNum" sz="quarter" idx="5"/>
          </p:nvPr>
        </p:nvSpPr>
        <p:spPr/>
        <p:txBody>
          <a:bodyPr/>
          <a:lstStyle/>
          <a:p>
            <a:fld id="{F6A33367-C7DD-4070-8A8A-4A94FB71ED67}" type="slidenum">
              <a:rPr lang="en-US" smtClean="0"/>
              <a:t>6</a:t>
            </a:fld>
            <a:endParaRPr lang="en-US"/>
          </a:p>
        </p:txBody>
      </p:sp>
    </p:spTree>
    <p:extLst>
      <p:ext uri="{BB962C8B-B14F-4D97-AF65-F5344CB8AC3E}">
        <p14:creationId xmlns:p14="http://schemas.microsoft.com/office/powerpoint/2010/main" val="1037079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3AF8528-EFDB-161C-B730-DE689C76B889}"/>
              </a:ext>
            </a:extLst>
          </p:cNvPr>
          <p:cNvSpPr/>
          <p:nvPr userDrawn="1"/>
        </p:nvSpPr>
        <p:spPr>
          <a:xfrm>
            <a:off x="189186" y="6117021"/>
            <a:ext cx="1198180" cy="7409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picture containing icon&#10;&#10;Description automatically generated">
            <a:extLst>
              <a:ext uri="{FF2B5EF4-FFF2-40B4-BE49-F238E27FC236}">
                <a16:creationId xmlns:a16="http://schemas.microsoft.com/office/drawing/2014/main" id="{D540DF05-6EB6-1BF0-2839-4CEB5EAAD34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2B682F2-1155-6763-E7A0-E82D98907C32}"/>
              </a:ext>
            </a:extLst>
          </p:cNvPr>
          <p:cNvSpPr>
            <a:spLocks noGrp="1"/>
          </p:cNvSpPr>
          <p:nvPr>
            <p:ph type="ctrTitle"/>
          </p:nvPr>
        </p:nvSpPr>
        <p:spPr>
          <a:xfrm>
            <a:off x="381000" y="1357565"/>
            <a:ext cx="7539842" cy="2306637"/>
          </a:xfrm>
        </p:spPr>
        <p:txBody>
          <a:bodyPr anchor="b">
            <a:normAutofit/>
          </a:bodyPr>
          <a:lstStyle>
            <a:lvl1pPr algn="l">
              <a:defRPr sz="6000" b="1">
                <a:solidFill>
                  <a:schemeClr val="tx1">
                    <a:lumMod val="95000"/>
                    <a:lumOff val="5000"/>
                  </a:schemeClr>
                </a:solidFill>
                <a:latin typeface="+mn-lt"/>
              </a:defRPr>
            </a:lvl1pPr>
          </a:lstStyle>
          <a:p>
            <a:r>
              <a:rPr lang="en-US"/>
              <a:t>Click to edit Master title style</a:t>
            </a:r>
          </a:p>
        </p:txBody>
      </p:sp>
      <p:sp>
        <p:nvSpPr>
          <p:cNvPr id="3" name="Subtitle 2">
            <a:extLst>
              <a:ext uri="{FF2B5EF4-FFF2-40B4-BE49-F238E27FC236}">
                <a16:creationId xmlns:a16="http://schemas.microsoft.com/office/drawing/2014/main" id="{33307941-C3E0-D782-B210-44309CDD6472}"/>
              </a:ext>
            </a:extLst>
          </p:cNvPr>
          <p:cNvSpPr>
            <a:spLocks noGrp="1"/>
          </p:cNvSpPr>
          <p:nvPr>
            <p:ph type="subTitle" idx="1"/>
          </p:nvPr>
        </p:nvSpPr>
        <p:spPr>
          <a:xfrm>
            <a:off x="381000" y="4003490"/>
            <a:ext cx="7539842" cy="1655762"/>
          </a:xfrm>
        </p:spPr>
        <p:txBody>
          <a:bodyPr>
            <a:normAutofit/>
          </a:bodyPr>
          <a:lstStyle>
            <a:lvl1pPr marL="0" indent="0" algn="l">
              <a:buNone/>
              <a:defRPr sz="2400">
                <a:solidFill>
                  <a:schemeClr val="tx1">
                    <a:lumMod val="95000"/>
                    <a:lumOff val="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C70AE892-38D6-371F-4B09-86C1E943B99A}"/>
              </a:ext>
            </a:extLst>
          </p:cNvPr>
          <p:cNvPicPr>
            <a:picLocks noChangeAspect="1"/>
          </p:cNvPicPr>
          <p:nvPr userDrawn="1"/>
        </p:nvPicPr>
        <p:blipFill>
          <a:blip r:embed="rId3"/>
          <a:srcRect/>
          <a:stretch/>
        </p:blipFill>
        <p:spPr>
          <a:xfrm>
            <a:off x="333768" y="5908733"/>
            <a:ext cx="1613784" cy="795839"/>
          </a:xfrm>
          <a:prstGeom prst="rect">
            <a:avLst/>
          </a:prstGeom>
        </p:spPr>
      </p:pic>
    </p:spTree>
    <p:extLst>
      <p:ext uri="{BB962C8B-B14F-4D97-AF65-F5344CB8AC3E}">
        <p14:creationId xmlns:p14="http://schemas.microsoft.com/office/powerpoint/2010/main" val="3279860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8B33B57-4B4D-161D-A41B-4670EF45EE17}"/>
              </a:ext>
            </a:extLst>
          </p:cNvPr>
          <p:cNvSpPr/>
          <p:nvPr userDrawn="1"/>
        </p:nvSpPr>
        <p:spPr>
          <a:xfrm>
            <a:off x="0" y="0"/>
            <a:ext cx="12192000" cy="1038740"/>
          </a:xfrm>
          <a:prstGeom prst="rect">
            <a:avLst/>
          </a:prstGeom>
          <a:gradFill flip="none" rotWithShape="1">
            <a:gsLst>
              <a:gs pos="0">
                <a:srgbClr val="005E7A"/>
              </a:gs>
              <a:gs pos="99000">
                <a:srgbClr val="0195A9"/>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6030-DC5F-6A25-6245-A1B44381D787}"/>
              </a:ext>
            </a:extLst>
          </p:cNvPr>
          <p:cNvSpPr>
            <a:spLocks noGrp="1"/>
          </p:cNvSpPr>
          <p:nvPr>
            <p:ph type="title"/>
          </p:nvPr>
        </p:nvSpPr>
        <p:spPr>
          <a:xfrm>
            <a:off x="381000" y="292797"/>
            <a:ext cx="11391900" cy="621603"/>
          </a:xfrm>
        </p:spPr>
        <p:txBody>
          <a:bodyPr/>
          <a:lstStyle>
            <a:lvl1pPr>
              <a:defRPr b="1">
                <a:solidFill>
                  <a:schemeClr val="bg1"/>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102DB16A-29F7-657E-011B-184196632F3D}"/>
              </a:ext>
            </a:extLst>
          </p:cNvPr>
          <p:cNvSpPr>
            <a:spLocks noGrp="1"/>
          </p:cNvSpPr>
          <p:nvPr>
            <p:ph idx="1"/>
          </p:nvPr>
        </p:nvSpPr>
        <p:spPr>
          <a:xfrm>
            <a:off x="381000" y="1308259"/>
            <a:ext cx="11391900" cy="4511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DC43766C-499A-E19D-4DB5-D44DC2976C59}"/>
              </a:ext>
            </a:extLst>
          </p:cNvPr>
          <p:cNvSpPr>
            <a:spLocks noGrp="1"/>
          </p:cNvSpPr>
          <p:nvPr>
            <p:ph type="sldNum" sz="quarter" idx="12"/>
          </p:nvPr>
        </p:nvSpPr>
        <p:spPr/>
        <p:txBody>
          <a:bodyPr/>
          <a:lstStyle/>
          <a:p>
            <a:fld id="{E071530C-E93F-2645-8BBC-5D14EC4B53F2}" type="slidenum">
              <a:rPr lang="en-US" smtClean="0"/>
              <a:t>‹#›</a:t>
            </a:fld>
            <a:endParaRPr lang="en-US"/>
          </a:p>
        </p:txBody>
      </p:sp>
      <p:pic>
        <p:nvPicPr>
          <p:cNvPr id="10" name="Picture 9">
            <a:extLst>
              <a:ext uri="{FF2B5EF4-FFF2-40B4-BE49-F238E27FC236}">
                <a16:creationId xmlns:a16="http://schemas.microsoft.com/office/drawing/2014/main" id="{EBE4AC90-2931-76FE-FF72-267DFB229905}"/>
              </a:ext>
            </a:extLst>
          </p:cNvPr>
          <p:cNvPicPr>
            <a:picLocks noChangeAspect="1"/>
          </p:cNvPicPr>
          <p:nvPr userDrawn="1"/>
        </p:nvPicPr>
        <p:blipFill rotWithShape="1">
          <a:blip r:embed="rId2">
            <a:alphaModFix amt="63000"/>
          </a:blip>
          <a:srcRect t="9195" r="19987" b="66187"/>
          <a:stretch/>
        </p:blipFill>
        <p:spPr>
          <a:xfrm>
            <a:off x="8907478" y="-39516"/>
            <a:ext cx="3284522" cy="1015462"/>
          </a:xfrm>
          <a:prstGeom prst="rect">
            <a:avLst/>
          </a:prstGeom>
        </p:spPr>
      </p:pic>
    </p:spTree>
    <p:extLst>
      <p:ext uri="{BB962C8B-B14F-4D97-AF65-F5344CB8AC3E}">
        <p14:creationId xmlns:p14="http://schemas.microsoft.com/office/powerpoint/2010/main" val="3647506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DE1B6B5-179D-AADB-CB03-FA7697390107}"/>
              </a:ext>
            </a:extLst>
          </p:cNvPr>
          <p:cNvSpPr/>
          <p:nvPr userDrawn="1"/>
        </p:nvSpPr>
        <p:spPr>
          <a:xfrm>
            <a:off x="7204840" y="0"/>
            <a:ext cx="4987159" cy="6858000"/>
          </a:xfrm>
          <a:prstGeom prst="rect">
            <a:avLst/>
          </a:prstGeom>
          <a:gradFill flip="none" rotWithShape="1">
            <a:gsLst>
              <a:gs pos="0">
                <a:srgbClr val="005E7A"/>
              </a:gs>
              <a:gs pos="99000">
                <a:srgbClr val="0195A9"/>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6030-DC5F-6A25-6245-A1B44381D787}"/>
              </a:ext>
            </a:extLst>
          </p:cNvPr>
          <p:cNvSpPr>
            <a:spLocks noGrp="1"/>
          </p:cNvSpPr>
          <p:nvPr>
            <p:ph type="title"/>
          </p:nvPr>
        </p:nvSpPr>
        <p:spPr>
          <a:xfrm>
            <a:off x="381000" y="292797"/>
            <a:ext cx="5715000" cy="621603"/>
          </a:xfrm>
        </p:spPr>
        <p:txBody>
          <a:bodyPr/>
          <a:lstStyle>
            <a:lvl1pPr>
              <a:defRPr b="1">
                <a:solidFill>
                  <a:schemeClr val="tx1">
                    <a:lumMod val="95000"/>
                    <a:lumOff val="5000"/>
                  </a:schemeClr>
                </a:solidFill>
                <a:latin typeface="+mn-lt"/>
              </a:defRPr>
            </a:lvl1pPr>
          </a:lstStyle>
          <a:p>
            <a:r>
              <a:rPr lang="en-US"/>
              <a:t>Click to edit Master title style</a:t>
            </a:r>
          </a:p>
        </p:txBody>
      </p:sp>
      <p:sp>
        <p:nvSpPr>
          <p:cNvPr id="3" name="Content Placeholder 2">
            <a:extLst>
              <a:ext uri="{FF2B5EF4-FFF2-40B4-BE49-F238E27FC236}">
                <a16:creationId xmlns:a16="http://schemas.microsoft.com/office/drawing/2014/main" id="{102DB16A-29F7-657E-011B-184196632F3D}"/>
              </a:ext>
            </a:extLst>
          </p:cNvPr>
          <p:cNvSpPr>
            <a:spLocks noGrp="1"/>
          </p:cNvSpPr>
          <p:nvPr>
            <p:ph idx="1"/>
          </p:nvPr>
        </p:nvSpPr>
        <p:spPr>
          <a:xfrm>
            <a:off x="381000" y="1308259"/>
            <a:ext cx="5715000" cy="4511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DC43766C-499A-E19D-4DB5-D44DC2976C59}"/>
              </a:ext>
            </a:extLst>
          </p:cNvPr>
          <p:cNvSpPr>
            <a:spLocks noGrp="1"/>
          </p:cNvSpPr>
          <p:nvPr>
            <p:ph type="sldNum" sz="quarter" idx="12"/>
          </p:nvPr>
        </p:nvSpPr>
        <p:spPr/>
        <p:txBody>
          <a:bodyPr/>
          <a:lstStyle>
            <a:lvl1pPr>
              <a:defRPr>
                <a:solidFill>
                  <a:schemeClr val="bg1"/>
                </a:solidFill>
              </a:defRPr>
            </a:lvl1pPr>
          </a:lstStyle>
          <a:p>
            <a:fld id="{E071530C-E93F-2645-8BBC-5D14EC4B53F2}" type="slidenum">
              <a:rPr lang="en-US" smtClean="0"/>
              <a:pPr/>
              <a:t>‹#›</a:t>
            </a:fld>
            <a:endParaRPr lang="en-US"/>
          </a:p>
        </p:txBody>
      </p:sp>
      <p:pic>
        <p:nvPicPr>
          <p:cNvPr id="4" name="Picture 3">
            <a:extLst>
              <a:ext uri="{FF2B5EF4-FFF2-40B4-BE49-F238E27FC236}">
                <a16:creationId xmlns:a16="http://schemas.microsoft.com/office/drawing/2014/main" id="{A638E982-C334-C00F-9F38-5EBD4FE2E4FD}"/>
              </a:ext>
            </a:extLst>
          </p:cNvPr>
          <p:cNvPicPr>
            <a:picLocks noChangeAspect="1"/>
          </p:cNvPicPr>
          <p:nvPr userDrawn="1"/>
        </p:nvPicPr>
        <p:blipFill rotWithShape="1">
          <a:blip r:embed="rId2">
            <a:alphaModFix amt="63000"/>
          </a:blip>
          <a:srcRect t="9193" r="19987" b="-7613"/>
          <a:stretch/>
        </p:blipFill>
        <p:spPr>
          <a:xfrm>
            <a:off x="8907478" y="-39516"/>
            <a:ext cx="3284522" cy="4059722"/>
          </a:xfrm>
          <a:prstGeom prst="rect">
            <a:avLst/>
          </a:prstGeom>
        </p:spPr>
      </p:pic>
    </p:spTree>
    <p:extLst>
      <p:ext uri="{BB962C8B-B14F-4D97-AF65-F5344CB8AC3E}">
        <p14:creationId xmlns:p14="http://schemas.microsoft.com/office/powerpoint/2010/main" val="1629753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541FFF-478F-8B7C-1F6C-636A59C164B5}"/>
              </a:ext>
            </a:extLst>
          </p:cNvPr>
          <p:cNvPicPr>
            <a:picLocks noChangeAspect="1"/>
          </p:cNvPicPr>
          <p:nvPr userDrawn="1"/>
        </p:nvPicPr>
        <p:blipFill rotWithShape="1">
          <a:blip r:embed="rId2"/>
          <a:srcRect l="18885" b="30500"/>
          <a:stretch/>
        </p:blipFill>
        <p:spPr>
          <a:xfrm>
            <a:off x="-15766" y="531279"/>
            <a:ext cx="1833076" cy="1578277"/>
          </a:xfrm>
          <a:prstGeom prst="rect">
            <a:avLst/>
          </a:prstGeom>
        </p:spPr>
      </p:pic>
      <p:sp>
        <p:nvSpPr>
          <p:cNvPr id="13" name="Round Same Side Corner Rectangle 12">
            <a:extLst>
              <a:ext uri="{FF2B5EF4-FFF2-40B4-BE49-F238E27FC236}">
                <a16:creationId xmlns:a16="http://schemas.microsoft.com/office/drawing/2014/main" id="{D8B33B57-4B4D-161D-A41B-4670EF45EE17}"/>
              </a:ext>
            </a:extLst>
          </p:cNvPr>
          <p:cNvSpPr/>
          <p:nvPr userDrawn="1"/>
        </p:nvSpPr>
        <p:spPr>
          <a:xfrm rot="5400000">
            <a:off x="1298328" y="-58821"/>
            <a:ext cx="999200" cy="3627385"/>
          </a:xfrm>
          <a:prstGeom prst="round2SameRect">
            <a:avLst>
              <a:gd name="adj1" fmla="val 50000"/>
              <a:gd name="adj2" fmla="val 0"/>
            </a:avLst>
          </a:prstGeom>
          <a:gradFill flip="none" rotWithShape="1">
            <a:gsLst>
              <a:gs pos="0">
                <a:srgbClr val="005E7A"/>
              </a:gs>
              <a:gs pos="99000">
                <a:srgbClr val="0195A9"/>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A96030-DC5F-6A25-6245-A1B44381D787}"/>
              </a:ext>
            </a:extLst>
          </p:cNvPr>
          <p:cNvSpPr>
            <a:spLocks noGrp="1"/>
          </p:cNvSpPr>
          <p:nvPr>
            <p:ph type="title"/>
          </p:nvPr>
        </p:nvSpPr>
        <p:spPr>
          <a:xfrm>
            <a:off x="381000" y="1472187"/>
            <a:ext cx="5294586" cy="621603"/>
          </a:xfrm>
        </p:spPr>
        <p:txBody>
          <a:bodyPr/>
          <a:lstStyle>
            <a:lvl1pPr>
              <a:defRPr b="1">
                <a:solidFill>
                  <a:schemeClr val="bg1"/>
                </a:solidFill>
                <a:latin typeface="+mn-lt"/>
              </a:defRPr>
            </a:lvl1pPr>
          </a:lstStyle>
          <a:p>
            <a:r>
              <a:rPr lang="en-US"/>
              <a:t>Click to edit Master title style</a:t>
            </a:r>
          </a:p>
        </p:txBody>
      </p:sp>
      <p:sp>
        <p:nvSpPr>
          <p:cNvPr id="6" name="Slide Number Placeholder 5">
            <a:extLst>
              <a:ext uri="{FF2B5EF4-FFF2-40B4-BE49-F238E27FC236}">
                <a16:creationId xmlns:a16="http://schemas.microsoft.com/office/drawing/2014/main" id="{DC43766C-499A-E19D-4DB5-D44DC2976C59}"/>
              </a:ext>
            </a:extLst>
          </p:cNvPr>
          <p:cNvSpPr>
            <a:spLocks noGrp="1"/>
          </p:cNvSpPr>
          <p:nvPr>
            <p:ph type="sldNum" sz="quarter" idx="12"/>
          </p:nvPr>
        </p:nvSpPr>
        <p:spPr/>
        <p:txBody>
          <a:bodyPr/>
          <a:lstStyle/>
          <a:p>
            <a:fld id="{E071530C-E93F-2645-8BBC-5D14EC4B53F2}" type="slidenum">
              <a:rPr lang="en-US" smtClean="0"/>
              <a:t>‹#›</a:t>
            </a:fld>
            <a:endParaRPr lang="en-US"/>
          </a:p>
        </p:txBody>
      </p:sp>
      <p:pic>
        <p:nvPicPr>
          <p:cNvPr id="10" name="Picture 9">
            <a:extLst>
              <a:ext uri="{FF2B5EF4-FFF2-40B4-BE49-F238E27FC236}">
                <a16:creationId xmlns:a16="http://schemas.microsoft.com/office/drawing/2014/main" id="{EBE4AC90-2931-76FE-FF72-267DFB229905}"/>
              </a:ext>
            </a:extLst>
          </p:cNvPr>
          <p:cNvPicPr>
            <a:picLocks noChangeAspect="1"/>
          </p:cNvPicPr>
          <p:nvPr userDrawn="1"/>
        </p:nvPicPr>
        <p:blipFill rotWithShape="1">
          <a:blip r:embed="rId3">
            <a:alphaModFix amt="63000"/>
          </a:blip>
          <a:srcRect t="9195" r="19987" b="66187"/>
          <a:stretch/>
        </p:blipFill>
        <p:spPr>
          <a:xfrm>
            <a:off x="8907478" y="-39516"/>
            <a:ext cx="3284522" cy="1015462"/>
          </a:xfrm>
          <a:prstGeom prst="rect">
            <a:avLst/>
          </a:prstGeom>
        </p:spPr>
      </p:pic>
      <p:pic>
        <p:nvPicPr>
          <p:cNvPr id="7" name="Picture 6">
            <a:extLst>
              <a:ext uri="{FF2B5EF4-FFF2-40B4-BE49-F238E27FC236}">
                <a16:creationId xmlns:a16="http://schemas.microsoft.com/office/drawing/2014/main" id="{979A26EB-8294-E3D0-BF4D-3B08D75C1605}"/>
              </a:ext>
            </a:extLst>
          </p:cNvPr>
          <p:cNvPicPr>
            <a:picLocks noChangeAspect="1"/>
          </p:cNvPicPr>
          <p:nvPr userDrawn="1"/>
        </p:nvPicPr>
        <p:blipFill rotWithShape="1">
          <a:blip r:embed="rId2"/>
          <a:srcRect t="47666" r="16418"/>
          <a:stretch/>
        </p:blipFill>
        <p:spPr>
          <a:xfrm>
            <a:off x="8756793" y="-39516"/>
            <a:ext cx="3419441" cy="2151497"/>
          </a:xfrm>
          <a:prstGeom prst="rect">
            <a:avLst/>
          </a:prstGeom>
        </p:spPr>
      </p:pic>
    </p:spTree>
    <p:extLst>
      <p:ext uri="{BB962C8B-B14F-4D97-AF65-F5344CB8AC3E}">
        <p14:creationId xmlns:p14="http://schemas.microsoft.com/office/powerpoint/2010/main" val="2461235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7F9AF8-A286-1940-4CF1-8BA30ED22443}"/>
              </a:ext>
            </a:extLst>
          </p:cNvPr>
          <p:cNvSpPr>
            <a:spLocks noGrp="1"/>
          </p:cNvSpPr>
          <p:nvPr>
            <p:ph type="title"/>
          </p:nvPr>
        </p:nvSpPr>
        <p:spPr>
          <a:xfrm>
            <a:off x="381000" y="365125"/>
            <a:ext cx="10972800" cy="862426"/>
          </a:xfrm>
          <a:prstGeom prst="rect">
            <a:avLst/>
          </a:prstGeom>
        </p:spPr>
        <p:txBody>
          <a:bodyPr vert="horz" lIns="91440" tIns="45720" rIns="91440" bIns="45720" rtlCol="0" anchor="t" anchorCtr="0">
            <a:normAutofit/>
          </a:bodyPr>
          <a:lstStyle/>
          <a:p>
            <a:r>
              <a:rPr lang="en-US"/>
              <a:t>Click to edit Master title style</a:t>
            </a:r>
          </a:p>
        </p:txBody>
      </p:sp>
      <p:sp>
        <p:nvSpPr>
          <p:cNvPr id="3" name="Text Placeholder 2">
            <a:extLst>
              <a:ext uri="{FF2B5EF4-FFF2-40B4-BE49-F238E27FC236}">
                <a16:creationId xmlns:a16="http://schemas.microsoft.com/office/drawing/2014/main" id="{1989E12D-6638-0336-34BE-81EADA49A001}"/>
              </a:ext>
            </a:extLst>
          </p:cNvPr>
          <p:cNvSpPr>
            <a:spLocks noGrp="1"/>
          </p:cNvSpPr>
          <p:nvPr>
            <p:ph type="body" idx="1"/>
          </p:nvPr>
        </p:nvSpPr>
        <p:spPr>
          <a:xfrm>
            <a:off x="381000" y="1665962"/>
            <a:ext cx="10972800" cy="45110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D3CD0E32-B01D-36D0-5746-09A656A9694E}"/>
              </a:ext>
            </a:extLst>
          </p:cNvPr>
          <p:cNvSpPr>
            <a:spLocks noGrp="1"/>
          </p:cNvSpPr>
          <p:nvPr>
            <p:ph type="sldNum" sz="quarter" idx="4"/>
          </p:nvPr>
        </p:nvSpPr>
        <p:spPr>
          <a:xfrm>
            <a:off x="9029700" y="6362699"/>
            <a:ext cx="2743200" cy="260353"/>
          </a:xfrm>
          <a:prstGeom prst="rect">
            <a:avLst/>
          </a:prstGeom>
        </p:spPr>
        <p:txBody>
          <a:bodyPr vert="horz" lIns="91440" tIns="45720" rIns="91440" bIns="45720" rtlCol="0" anchor="ctr"/>
          <a:lstStyle>
            <a:lvl1pPr algn="r">
              <a:defRPr sz="1050">
                <a:solidFill>
                  <a:schemeClr val="tx1">
                    <a:tint val="75000"/>
                  </a:schemeClr>
                </a:solidFill>
              </a:defRPr>
            </a:lvl1pPr>
          </a:lstStyle>
          <a:p>
            <a:fld id="{E071530C-E93F-2645-8BBC-5D14EC4B53F2}" type="slidenum">
              <a:rPr lang="en-US" smtClean="0"/>
              <a:pPr/>
              <a:t>‹#›</a:t>
            </a:fld>
            <a:endParaRPr lang="en-US"/>
          </a:p>
        </p:txBody>
      </p:sp>
      <p:pic>
        <p:nvPicPr>
          <p:cNvPr id="8" name="Picture 7">
            <a:extLst>
              <a:ext uri="{FF2B5EF4-FFF2-40B4-BE49-F238E27FC236}">
                <a16:creationId xmlns:a16="http://schemas.microsoft.com/office/drawing/2014/main" id="{BE95A6A3-101C-FAFF-5ABB-48419A3F4A4A}"/>
              </a:ext>
            </a:extLst>
          </p:cNvPr>
          <p:cNvPicPr>
            <a:picLocks noChangeAspect="1"/>
          </p:cNvPicPr>
          <p:nvPr userDrawn="1"/>
        </p:nvPicPr>
        <p:blipFill>
          <a:blip r:embed="rId6"/>
          <a:srcRect/>
          <a:stretch/>
        </p:blipFill>
        <p:spPr>
          <a:xfrm>
            <a:off x="333768" y="6281177"/>
            <a:ext cx="858553" cy="423396"/>
          </a:xfrm>
          <a:prstGeom prst="rect">
            <a:avLst/>
          </a:prstGeom>
        </p:spPr>
      </p:pic>
    </p:spTree>
    <p:extLst>
      <p:ext uri="{BB962C8B-B14F-4D97-AF65-F5344CB8AC3E}">
        <p14:creationId xmlns:p14="http://schemas.microsoft.com/office/powerpoint/2010/main" val="2200143976"/>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61" r:id="rId3"/>
    <p:sldLayoutId id="2147483662" r:id="rId4"/>
  </p:sldLayoutIdLst>
  <p:hf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40" userDrawn="1">
          <p15:clr>
            <a:srgbClr val="F26B43"/>
          </p15:clr>
        </p15:guide>
        <p15:guide id="2" pos="7416" userDrawn="1">
          <p15:clr>
            <a:srgbClr val="F26B43"/>
          </p15:clr>
        </p15:guide>
        <p15:guide id="3" orient="horz" pos="4008" userDrawn="1">
          <p15:clr>
            <a:srgbClr val="F26B43"/>
          </p15:clr>
        </p15:guide>
        <p15:guide id="4" orient="horz" pos="240" userDrawn="1">
          <p15:clr>
            <a:srgbClr val="F26B43"/>
          </p15:clr>
        </p15:guide>
        <p15:guide id="5" orient="horz" pos="4176" userDrawn="1">
          <p15:clr>
            <a:srgbClr val="F26B43"/>
          </p15:clr>
        </p15:guide>
        <p15:guide id="6" orient="horz" pos="2160" userDrawn="1">
          <p15:clr>
            <a:srgbClr val="F26B43"/>
          </p15:clr>
        </p15:guide>
        <p15:guide id="7" orient="horz" pos="81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ensus.gov/programs-surveys/decennial-census/decade/2020/planning-management/process/data-quality.html" TargetMode="External"/><Relationship Id="rId7" Type="http://schemas.openxmlformats.org/officeDocument/2006/relationships/hyperlink" Target="https://www.census.gov/programs-surveys/decennial-census/decade/2020/planning-management/process/data-quality.html#exper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census.gov/programs-surveys/decennial-census/about/coverage-measurement/pes.html" TargetMode="External"/><Relationship Id="rId5" Type="http://schemas.openxmlformats.org/officeDocument/2006/relationships/hyperlink" Target="https://www.census.gov/programs-surveys/decennial-census/about/coverage-measurement/da.html" TargetMode="External"/><Relationship Id="rId4" Type="http://schemas.openxmlformats.org/officeDocument/2006/relationships/hyperlink" Target="https://www.census.gov/programs-surveys/decennial-census/decade/2020/planning-management/process/data-quality.html#metric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DCMD.2030.Research@census.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census.gov/2030cens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F6CA66E8-CA39-11CA-AB68-0A34B26F3234}"/>
              </a:ext>
            </a:extLst>
          </p:cNvPr>
          <p:cNvCxnSpPr>
            <a:cxnSpLocks/>
          </p:cNvCxnSpPr>
          <p:nvPr/>
        </p:nvCxnSpPr>
        <p:spPr>
          <a:xfrm>
            <a:off x="511629" y="1683327"/>
            <a:ext cx="1174667" cy="0"/>
          </a:xfrm>
          <a:prstGeom prst="line">
            <a:avLst/>
          </a:prstGeom>
          <a:ln w="31750" cap="rnd">
            <a:solidFill>
              <a:srgbClr val="0195A9"/>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27B816ED-4255-3B18-7314-6406675271A7}"/>
              </a:ext>
            </a:extLst>
          </p:cNvPr>
          <p:cNvSpPr>
            <a:spLocks noGrp="1"/>
          </p:cNvSpPr>
          <p:nvPr>
            <p:ph type="ctrTitle"/>
          </p:nvPr>
        </p:nvSpPr>
        <p:spPr>
          <a:xfrm>
            <a:off x="381000" y="892869"/>
            <a:ext cx="7539842" cy="2306637"/>
          </a:xfrm>
        </p:spPr>
        <p:txBody>
          <a:bodyPr>
            <a:normAutofit fontScale="90000"/>
          </a:bodyPr>
          <a:lstStyle/>
          <a:p>
            <a:r>
              <a:rPr lang="en-US" sz="6000" b="1">
                <a:solidFill>
                  <a:schemeClr val="tx2"/>
                </a:solidFill>
                <a:latin typeface="+mn-lt"/>
              </a:rPr>
              <a:t>2030 Census </a:t>
            </a:r>
            <a:br>
              <a:rPr lang="en-US" sz="6000" b="1">
                <a:solidFill>
                  <a:schemeClr val="tx2"/>
                </a:solidFill>
                <a:latin typeface="+mn-lt"/>
              </a:rPr>
            </a:br>
            <a:r>
              <a:rPr lang="en-US" sz="6000" b="1">
                <a:solidFill>
                  <a:schemeClr val="tx2"/>
                </a:solidFill>
                <a:latin typeface="+mn-lt"/>
              </a:rPr>
              <a:t>Federal Register Notice</a:t>
            </a:r>
            <a:br>
              <a:rPr lang="en-US" sz="6000" b="1">
                <a:solidFill>
                  <a:schemeClr val="tx2"/>
                </a:solidFill>
                <a:latin typeface="+mn-lt"/>
              </a:rPr>
            </a:br>
            <a:endParaRPr lang="en-US"/>
          </a:p>
        </p:txBody>
      </p:sp>
      <p:sp>
        <p:nvSpPr>
          <p:cNvPr id="8" name="Subtitle 7">
            <a:extLst>
              <a:ext uri="{FF2B5EF4-FFF2-40B4-BE49-F238E27FC236}">
                <a16:creationId xmlns:a16="http://schemas.microsoft.com/office/drawing/2014/main" id="{934A7D7D-3328-7A7B-558B-B950F5F7A513}"/>
              </a:ext>
            </a:extLst>
          </p:cNvPr>
          <p:cNvSpPr>
            <a:spLocks noGrp="1"/>
          </p:cNvSpPr>
          <p:nvPr>
            <p:ph type="subTitle" idx="1"/>
          </p:nvPr>
        </p:nvSpPr>
        <p:spPr>
          <a:xfrm>
            <a:off x="381000" y="3658495"/>
            <a:ext cx="7539842" cy="1655762"/>
          </a:xfrm>
        </p:spPr>
        <p:txBody>
          <a:bodyPr/>
          <a:lstStyle/>
          <a:p>
            <a:r>
              <a:rPr lang="en-US" sz="4500" b="1" i="1">
                <a:solidFill>
                  <a:srgbClr val="0195A9"/>
                </a:solidFill>
                <a:latin typeface="+mn-lt"/>
              </a:rPr>
              <a:t>Your Ideas Are Important to Us</a:t>
            </a:r>
          </a:p>
          <a:p>
            <a:pPr algn="r"/>
            <a:endParaRPr lang="en-US" sz="2400" b="1">
              <a:solidFill>
                <a:srgbClr val="0195A9"/>
              </a:solidFill>
            </a:endParaRPr>
          </a:p>
          <a:p>
            <a:endParaRPr lang="en-US">
              <a:solidFill>
                <a:srgbClr val="0195A9"/>
              </a:solidFill>
            </a:endParaRPr>
          </a:p>
        </p:txBody>
      </p:sp>
    </p:spTree>
    <p:extLst>
      <p:ext uri="{BB962C8B-B14F-4D97-AF65-F5344CB8AC3E}">
        <p14:creationId xmlns:p14="http://schemas.microsoft.com/office/powerpoint/2010/main" val="276428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1641D3B-4FFA-00D7-98F8-EA891E3BBFE7}"/>
              </a:ext>
            </a:extLst>
          </p:cNvPr>
          <p:cNvSpPr>
            <a:spLocks noGrp="1"/>
          </p:cNvSpPr>
          <p:nvPr>
            <p:ph type="sldNum" sz="quarter" idx="12"/>
          </p:nvPr>
        </p:nvSpPr>
        <p:spPr/>
        <p:txBody>
          <a:bodyPr/>
          <a:lstStyle/>
          <a:p>
            <a:fld id="{E071530C-E93F-2645-8BBC-5D14EC4B53F2}" type="slidenum">
              <a:rPr lang="en-US" smtClean="0"/>
              <a:t>2</a:t>
            </a:fld>
            <a:endParaRPr lang="en-US"/>
          </a:p>
        </p:txBody>
      </p:sp>
      <p:sp>
        <p:nvSpPr>
          <p:cNvPr id="3" name="Title 2">
            <a:extLst>
              <a:ext uri="{FF2B5EF4-FFF2-40B4-BE49-F238E27FC236}">
                <a16:creationId xmlns:a16="http://schemas.microsoft.com/office/drawing/2014/main" id="{EA651ACD-2442-E9C1-2563-D2011460E669}"/>
              </a:ext>
            </a:extLst>
          </p:cNvPr>
          <p:cNvSpPr>
            <a:spLocks noGrp="1"/>
          </p:cNvSpPr>
          <p:nvPr>
            <p:ph type="title"/>
          </p:nvPr>
        </p:nvSpPr>
        <p:spPr>
          <a:xfrm>
            <a:off x="127000" y="104135"/>
            <a:ext cx="11391900" cy="621603"/>
          </a:xfrm>
        </p:spPr>
        <p:txBody>
          <a:bodyPr>
            <a:normAutofit fontScale="90000"/>
          </a:bodyPr>
          <a:lstStyle/>
          <a:p>
            <a:pPr marL="457200" indent="-457200"/>
            <a:r>
              <a:rPr lang="en-US" dirty="0"/>
              <a:t>Tell us about:  </a:t>
            </a:r>
            <a:br>
              <a:rPr lang="en-US" dirty="0"/>
            </a:br>
            <a:r>
              <a:rPr lang="en-US" sz="3500" i="1" dirty="0"/>
              <a:t>Ideas for Reducing Persistent Undercounts</a:t>
            </a:r>
            <a:endParaRPr lang="en-US" sz="3500" dirty="0"/>
          </a:p>
        </p:txBody>
      </p:sp>
      <p:sp>
        <p:nvSpPr>
          <p:cNvPr id="8" name="Content Placeholder 7">
            <a:extLst>
              <a:ext uri="{FF2B5EF4-FFF2-40B4-BE49-F238E27FC236}">
                <a16:creationId xmlns:a16="http://schemas.microsoft.com/office/drawing/2014/main" id="{E5D0BF12-FFFC-2270-641C-1847839E8AF4}"/>
              </a:ext>
            </a:extLst>
          </p:cNvPr>
          <p:cNvSpPr>
            <a:spLocks noGrp="1"/>
          </p:cNvSpPr>
          <p:nvPr>
            <p:ph idx="1"/>
          </p:nvPr>
        </p:nvSpPr>
        <p:spPr>
          <a:xfrm>
            <a:off x="400050" y="1851698"/>
            <a:ext cx="11391900" cy="4511001"/>
          </a:xfrm>
        </p:spPr>
        <p:txBody>
          <a:bodyPr vert="horz" lIns="91440" tIns="45720" rIns="91440" bIns="45720" rtlCol="0" anchor="t">
            <a:normAutofit/>
          </a:bodyPr>
          <a:lstStyle/>
          <a:p>
            <a:r>
              <a:rPr lang="en-US" sz="2800" i="0" dirty="0">
                <a:effectLst/>
                <a:latin typeface="+mn-lt"/>
              </a:rPr>
              <a:t>How can we </a:t>
            </a:r>
            <a:r>
              <a:rPr lang="en-US" sz="2800" b="1" i="1" dirty="0">
                <a:solidFill>
                  <a:srgbClr val="005E7A"/>
                </a:solidFill>
                <a:effectLst/>
                <a:latin typeface="+mn-lt"/>
              </a:rPr>
              <a:t>reach everyone</a:t>
            </a:r>
            <a:r>
              <a:rPr lang="en-US" sz="2800" i="1" dirty="0">
                <a:effectLst/>
                <a:latin typeface="+mn-lt"/>
              </a:rPr>
              <a:t> </a:t>
            </a:r>
            <a:r>
              <a:rPr lang="en-US" sz="2800" dirty="0"/>
              <a:t>more effectively </a:t>
            </a:r>
            <a:r>
              <a:rPr lang="en-US" sz="2800" i="1" dirty="0">
                <a:effectLst/>
                <a:latin typeface="+mn-lt"/>
              </a:rPr>
              <a:t>?</a:t>
            </a:r>
          </a:p>
          <a:p>
            <a:r>
              <a:rPr lang="en-US" sz="2800" dirty="0"/>
              <a:t>How can we </a:t>
            </a:r>
            <a:r>
              <a:rPr lang="en-US" sz="2800" b="1" i="1" dirty="0">
                <a:solidFill>
                  <a:srgbClr val="005E7A"/>
                </a:solidFill>
                <a:effectLst/>
                <a:latin typeface="+mn-lt"/>
              </a:rPr>
              <a:t>reverse the persistent undercount </a:t>
            </a:r>
            <a:r>
              <a:rPr lang="en-US" sz="2800" i="0" dirty="0">
                <a:effectLst/>
                <a:latin typeface="+mn-lt"/>
              </a:rPr>
              <a:t>of certain groups, including: </a:t>
            </a:r>
            <a:endParaRPr lang="en-US" sz="2800" dirty="0">
              <a:cs typeface="Calibri"/>
            </a:endParaRPr>
          </a:p>
          <a:p>
            <a:pPr lvl="1" fontAlgn="base"/>
            <a:r>
              <a:rPr lang="en-US" sz="2800" dirty="0"/>
              <a:t>Hispanic/Latino.</a:t>
            </a:r>
            <a:endParaRPr lang="en-US" sz="2800" dirty="0">
              <a:cs typeface="Calibri"/>
            </a:endParaRPr>
          </a:p>
          <a:p>
            <a:pPr lvl="1"/>
            <a:r>
              <a:rPr lang="en-US" sz="2800" dirty="0">
                <a:latin typeface="+mn-lt"/>
              </a:rPr>
              <a:t>Black/African American</a:t>
            </a:r>
            <a:r>
              <a:rPr lang="en-US" sz="2800" dirty="0"/>
              <a:t>. </a:t>
            </a:r>
            <a:endParaRPr lang="en-US" sz="2800" dirty="0">
              <a:latin typeface="+mn-lt"/>
              <a:cs typeface="Calibri"/>
            </a:endParaRPr>
          </a:p>
          <a:p>
            <a:pPr lvl="1" fontAlgn="base"/>
            <a:r>
              <a:rPr lang="en-US" sz="2800" dirty="0">
                <a:latin typeface="+mn-lt"/>
              </a:rPr>
              <a:t>American Indian/Alaska Native on </a:t>
            </a:r>
            <a:r>
              <a:rPr lang="en-US" sz="2800" dirty="0"/>
              <a:t>reservations.</a:t>
            </a:r>
            <a:endParaRPr lang="en-US" sz="2800" dirty="0">
              <a:latin typeface="+mn-lt"/>
              <a:cs typeface="Calibri"/>
            </a:endParaRPr>
          </a:p>
          <a:p>
            <a:pPr lvl="1" fontAlgn="base"/>
            <a:r>
              <a:rPr lang="en-US" sz="2800" dirty="0">
                <a:latin typeface="+mn-lt"/>
              </a:rPr>
              <a:t>People who identified as Some Other Race</a:t>
            </a:r>
            <a:r>
              <a:rPr lang="en-US" sz="2800" dirty="0"/>
              <a:t>.</a:t>
            </a:r>
            <a:endParaRPr lang="en-US" sz="2800" dirty="0">
              <a:cs typeface="Calibri"/>
            </a:endParaRPr>
          </a:p>
          <a:p>
            <a:pPr lvl="1"/>
            <a:r>
              <a:rPr lang="en-US" sz="2800" dirty="0">
                <a:cs typeface="Calibri"/>
              </a:rPr>
              <a:t>Young children.</a:t>
            </a:r>
          </a:p>
          <a:p>
            <a:endParaRPr lang="en-US" sz="2800" dirty="0"/>
          </a:p>
        </p:txBody>
      </p:sp>
    </p:spTree>
    <p:extLst>
      <p:ext uri="{BB962C8B-B14F-4D97-AF65-F5344CB8AC3E}">
        <p14:creationId xmlns:p14="http://schemas.microsoft.com/office/powerpoint/2010/main" val="358742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A8D308-76B5-85C4-F94D-8FACFE6D49A5}"/>
              </a:ext>
            </a:extLst>
          </p:cNvPr>
          <p:cNvSpPr>
            <a:spLocks noGrp="1"/>
          </p:cNvSpPr>
          <p:nvPr>
            <p:ph idx="1"/>
          </p:nvPr>
        </p:nvSpPr>
        <p:spPr>
          <a:xfrm>
            <a:off x="397933" y="1562259"/>
            <a:ext cx="6341533" cy="4511001"/>
          </a:xfrm>
        </p:spPr>
        <p:txBody>
          <a:bodyPr>
            <a:noAutofit/>
          </a:bodyPr>
          <a:lstStyle/>
          <a:p>
            <a:r>
              <a:rPr lang="en-US" sz="2400" i="0" dirty="0">
                <a:effectLst/>
                <a:latin typeface="+mn-lt"/>
              </a:rPr>
              <a:t> What </a:t>
            </a:r>
            <a:r>
              <a:rPr lang="en-US" sz="2400" b="1" i="1" dirty="0">
                <a:solidFill>
                  <a:srgbClr val="005E7A"/>
                </a:solidFill>
                <a:effectLst/>
                <a:latin typeface="+mn-lt"/>
              </a:rPr>
              <a:t>technological advancements </a:t>
            </a:r>
            <a:r>
              <a:rPr lang="en-US" sz="2400" i="0" dirty="0">
                <a:effectLst/>
                <a:latin typeface="+mn-lt"/>
              </a:rPr>
              <a:t>could make responding to the census more user-friendly, enhance our efforts to increase self-response, and facilitate our work to collect data in person when necessary? </a:t>
            </a:r>
            <a:endParaRPr lang="en-US" sz="2400" dirty="0">
              <a:latin typeface="+mn-lt"/>
            </a:endParaRPr>
          </a:p>
          <a:p>
            <a:r>
              <a:rPr lang="en-US" sz="2400" i="0" dirty="0">
                <a:effectLst/>
                <a:latin typeface="+mn-lt"/>
              </a:rPr>
              <a:t>What </a:t>
            </a:r>
            <a:r>
              <a:rPr lang="en-US" sz="2400" b="1" i="1" dirty="0">
                <a:solidFill>
                  <a:srgbClr val="005E7A"/>
                </a:solidFill>
                <a:effectLst/>
                <a:latin typeface="+mn-lt"/>
              </a:rPr>
              <a:t>additional data sources</a:t>
            </a:r>
            <a:r>
              <a:rPr lang="en-US" sz="2400" i="0" dirty="0">
                <a:effectLst/>
                <a:latin typeface="+mn-lt"/>
              </a:rPr>
              <a:t>, or methods of using them, could increase operational efficiency and effectiveness and improve data quality? </a:t>
            </a:r>
          </a:p>
          <a:p>
            <a:pPr marL="0" indent="0">
              <a:buNone/>
            </a:pPr>
            <a:endParaRPr lang="en-US" sz="2400" dirty="0"/>
          </a:p>
        </p:txBody>
      </p:sp>
      <p:sp>
        <p:nvSpPr>
          <p:cNvPr id="4" name="Slide Number Placeholder 3">
            <a:extLst>
              <a:ext uri="{FF2B5EF4-FFF2-40B4-BE49-F238E27FC236}">
                <a16:creationId xmlns:a16="http://schemas.microsoft.com/office/drawing/2014/main" id="{AFB675F8-3486-0966-F4DC-DA510F729B16}"/>
              </a:ext>
            </a:extLst>
          </p:cNvPr>
          <p:cNvSpPr>
            <a:spLocks noGrp="1"/>
          </p:cNvSpPr>
          <p:nvPr>
            <p:ph type="sldNum" sz="quarter" idx="12"/>
          </p:nvPr>
        </p:nvSpPr>
        <p:spPr/>
        <p:txBody>
          <a:bodyPr/>
          <a:lstStyle/>
          <a:p>
            <a:fld id="{E071530C-E93F-2645-8BBC-5D14EC4B53F2}" type="slidenum">
              <a:rPr lang="en-US" smtClean="0"/>
              <a:pPr/>
              <a:t>3</a:t>
            </a:fld>
            <a:endParaRPr lang="en-US"/>
          </a:p>
        </p:txBody>
      </p:sp>
      <p:sp>
        <p:nvSpPr>
          <p:cNvPr id="5" name="Title 2">
            <a:extLst>
              <a:ext uri="{FF2B5EF4-FFF2-40B4-BE49-F238E27FC236}">
                <a16:creationId xmlns:a16="http://schemas.microsoft.com/office/drawing/2014/main" id="{35002A2D-B8AF-4366-B723-A3A40C6DD4E6}"/>
              </a:ext>
            </a:extLst>
          </p:cNvPr>
          <p:cNvSpPr>
            <a:spLocks noGrp="1"/>
          </p:cNvSpPr>
          <p:nvPr>
            <p:ph type="title"/>
          </p:nvPr>
        </p:nvSpPr>
        <p:spPr>
          <a:xfrm>
            <a:off x="110066" y="258234"/>
            <a:ext cx="7831667" cy="622300"/>
          </a:xfrm>
        </p:spPr>
        <p:txBody>
          <a:bodyPr>
            <a:normAutofit fontScale="90000"/>
          </a:bodyPr>
          <a:lstStyle/>
          <a:p>
            <a:pPr marL="457200" indent="-457200"/>
            <a:r>
              <a:rPr lang="en-US" dirty="0">
                <a:solidFill>
                  <a:schemeClr val="tx1"/>
                </a:solidFill>
              </a:rPr>
              <a:t>Tell us about:  </a:t>
            </a:r>
            <a:br>
              <a:rPr lang="en-US" dirty="0">
                <a:solidFill>
                  <a:srgbClr val="005E7A"/>
                </a:solidFill>
              </a:rPr>
            </a:br>
            <a:r>
              <a:rPr lang="en-US" sz="3500" i="1" dirty="0">
                <a:solidFill>
                  <a:srgbClr val="005E7A"/>
                </a:solidFill>
              </a:rPr>
              <a:t>Your Ideas for the 2030 Census</a:t>
            </a:r>
            <a:endParaRPr lang="en-US" sz="3500" dirty="0">
              <a:solidFill>
                <a:srgbClr val="005E7A"/>
              </a:solidFill>
            </a:endParaRPr>
          </a:p>
        </p:txBody>
      </p:sp>
    </p:spTree>
    <p:extLst>
      <p:ext uri="{BB962C8B-B14F-4D97-AF65-F5344CB8AC3E}">
        <p14:creationId xmlns:p14="http://schemas.microsoft.com/office/powerpoint/2010/main" val="129932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1641D3B-4FFA-00D7-98F8-EA891E3BBFE7}"/>
              </a:ext>
            </a:extLst>
          </p:cNvPr>
          <p:cNvSpPr>
            <a:spLocks noGrp="1"/>
          </p:cNvSpPr>
          <p:nvPr>
            <p:ph type="sldNum" sz="quarter" idx="12"/>
          </p:nvPr>
        </p:nvSpPr>
        <p:spPr/>
        <p:txBody>
          <a:bodyPr/>
          <a:lstStyle/>
          <a:p>
            <a:fld id="{E071530C-E93F-2645-8BBC-5D14EC4B53F2}" type="slidenum">
              <a:rPr lang="en-US" smtClean="0"/>
              <a:t>4</a:t>
            </a:fld>
            <a:endParaRPr lang="en-US"/>
          </a:p>
        </p:txBody>
      </p:sp>
      <p:sp>
        <p:nvSpPr>
          <p:cNvPr id="3" name="Title 2">
            <a:extLst>
              <a:ext uri="{FF2B5EF4-FFF2-40B4-BE49-F238E27FC236}">
                <a16:creationId xmlns:a16="http://schemas.microsoft.com/office/drawing/2014/main" id="{EA651ACD-2442-E9C1-2563-D2011460E669}"/>
              </a:ext>
            </a:extLst>
          </p:cNvPr>
          <p:cNvSpPr>
            <a:spLocks noGrp="1"/>
          </p:cNvSpPr>
          <p:nvPr>
            <p:ph type="title"/>
          </p:nvPr>
        </p:nvSpPr>
        <p:spPr>
          <a:xfrm>
            <a:off x="127000" y="104135"/>
            <a:ext cx="11391900" cy="621603"/>
          </a:xfrm>
        </p:spPr>
        <p:txBody>
          <a:bodyPr>
            <a:normAutofit fontScale="90000"/>
          </a:bodyPr>
          <a:lstStyle/>
          <a:p>
            <a:pPr marL="457200" indent="-457200"/>
            <a:r>
              <a:rPr lang="en-US" dirty="0"/>
              <a:t>Tell us about:  </a:t>
            </a:r>
            <a:br>
              <a:rPr lang="en-US" dirty="0"/>
            </a:br>
            <a:r>
              <a:rPr lang="en-US" sz="3500" i="1" dirty="0"/>
              <a:t>Your Ideas for the 2030 Census</a:t>
            </a:r>
            <a:endParaRPr lang="en-US" sz="3500" dirty="0"/>
          </a:p>
        </p:txBody>
      </p:sp>
      <p:sp>
        <p:nvSpPr>
          <p:cNvPr id="8" name="Content Placeholder 7">
            <a:extLst>
              <a:ext uri="{FF2B5EF4-FFF2-40B4-BE49-F238E27FC236}">
                <a16:creationId xmlns:a16="http://schemas.microsoft.com/office/drawing/2014/main" id="{E5D0BF12-FFFC-2270-641C-1847839E8AF4}"/>
              </a:ext>
            </a:extLst>
          </p:cNvPr>
          <p:cNvSpPr>
            <a:spLocks noGrp="1"/>
          </p:cNvSpPr>
          <p:nvPr>
            <p:ph idx="1"/>
          </p:nvPr>
        </p:nvSpPr>
        <p:spPr>
          <a:xfrm>
            <a:off x="400050" y="1851698"/>
            <a:ext cx="11391900" cy="4511001"/>
          </a:xfrm>
        </p:spPr>
        <p:txBody>
          <a:bodyPr>
            <a:normAutofit/>
          </a:bodyPr>
          <a:lstStyle/>
          <a:p>
            <a:pPr fontAlgn="base"/>
            <a:r>
              <a:rPr lang="en-US" sz="2800" i="0">
                <a:effectLst/>
                <a:latin typeface="+mn-lt"/>
              </a:rPr>
              <a:t>How can we tailor </a:t>
            </a:r>
            <a:r>
              <a:rPr lang="en-US" sz="2800" b="1" i="1">
                <a:solidFill>
                  <a:srgbClr val="005E7A"/>
                </a:solidFill>
                <a:effectLst/>
                <a:latin typeface="+mn-lt"/>
              </a:rPr>
              <a:t>contact strategies </a:t>
            </a:r>
            <a:r>
              <a:rPr lang="en-US" sz="2800" i="0">
                <a:effectLst/>
                <a:latin typeface="+mn-lt"/>
              </a:rPr>
              <a:t>to maximize the number of households responding to the census on their own?  </a:t>
            </a:r>
          </a:p>
          <a:p>
            <a:pPr algn="l" rtl="0" fontAlgn="base"/>
            <a:r>
              <a:rPr lang="en-US" sz="2800" i="0">
                <a:effectLst/>
                <a:latin typeface="+mn-lt"/>
              </a:rPr>
              <a:t>What </a:t>
            </a:r>
            <a:r>
              <a:rPr lang="en-US" sz="2800" b="1" i="1">
                <a:solidFill>
                  <a:srgbClr val="005E7A"/>
                </a:solidFill>
                <a:effectLst/>
                <a:latin typeface="+mn-lt"/>
              </a:rPr>
              <a:t>tools and messages </a:t>
            </a:r>
            <a:r>
              <a:rPr lang="en-US" sz="2800" i="0">
                <a:effectLst/>
                <a:latin typeface="+mn-lt"/>
              </a:rPr>
              <a:t>should we use to invite people to respond to the census, and how often should we reach out to each household? </a:t>
            </a:r>
          </a:p>
          <a:p>
            <a:pPr fontAlgn="base"/>
            <a:r>
              <a:rPr lang="en-US" sz="2800"/>
              <a:t>How can we increase </a:t>
            </a:r>
            <a:r>
              <a:rPr lang="en-US" sz="2800" b="1">
                <a:solidFill>
                  <a:srgbClr val="005E7A"/>
                </a:solidFill>
              </a:rPr>
              <a:t>access for people with disabilities</a:t>
            </a:r>
            <a:r>
              <a:rPr lang="en-US" sz="2800"/>
              <a:t>? </a:t>
            </a:r>
          </a:p>
          <a:p>
            <a:pPr algn="l" rtl="0" fontAlgn="base"/>
            <a:r>
              <a:rPr lang="en-US" sz="2800" i="0">
                <a:effectLst/>
                <a:latin typeface="+mn-lt"/>
              </a:rPr>
              <a:t>How can we </a:t>
            </a:r>
            <a:r>
              <a:rPr lang="en-US" sz="2800" b="1" i="1">
                <a:solidFill>
                  <a:srgbClr val="005E7A"/>
                </a:solidFill>
                <a:effectLst/>
                <a:latin typeface="+mn-lt"/>
              </a:rPr>
              <a:t>support people as they respond</a:t>
            </a:r>
            <a:r>
              <a:rPr lang="en-US" sz="2800" i="0">
                <a:effectLst/>
                <a:latin typeface="+mn-lt"/>
              </a:rPr>
              <a:t>—whether online, by phone, by mail, in English or in another language? </a:t>
            </a:r>
          </a:p>
          <a:p>
            <a:endParaRPr lang="en-US" sz="2800"/>
          </a:p>
        </p:txBody>
      </p:sp>
    </p:spTree>
    <p:extLst>
      <p:ext uri="{BB962C8B-B14F-4D97-AF65-F5344CB8AC3E}">
        <p14:creationId xmlns:p14="http://schemas.microsoft.com/office/powerpoint/2010/main" val="183876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a:extLst>
              <a:ext uri="{FF2B5EF4-FFF2-40B4-BE49-F238E27FC236}">
                <a16:creationId xmlns:a16="http://schemas.microsoft.com/office/drawing/2014/main" id="{F762AA71-6D0B-4240-881C-C55317DFFC60}"/>
              </a:ext>
            </a:extLst>
          </p:cNvPr>
          <p:cNvGrpSpPr/>
          <p:nvPr/>
        </p:nvGrpSpPr>
        <p:grpSpPr>
          <a:xfrm>
            <a:off x="9048630" y="1294612"/>
            <a:ext cx="3000761" cy="2450650"/>
            <a:chOff x="415850" y="1526866"/>
            <a:chExt cx="3000761" cy="2450650"/>
          </a:xfrm>
        </p:grpSpPr>
        <p:sp>
          <p:nvSpPr>
            <p:cNvPr id="89" name="Rectangle: Top Corners Rounded 88">
              <a:extLst>
                <a:ext uri="{FF2B5EF4-FFF2-40B4-BE49-F238E27FC236}">
                  <a16:creationId xmlns:a16="http://schemas.microsoft.com/office/drawing/2014/main" id="{2E92F45F-7486-4F72-A917-A3C9E45F60A9}"/>
                </a:ext>
              </a:extLst>
            </p:cNvPr>
            <p:cNvSpPr/>
            <p:nvPr/>
          </p:nvSpPr>
          <p:spPr>
            <a:xfrm>
              <a:off x="522104" y="1526866"/>
              <a:ext cx="2545174" cy="2450650"/>
            </a:xfrm>
            <a:prstGeom prst="round2SameRect">
              <a:avLst>
                <a:gd name="adj1" fmla="val 2836"/>
                <a:gd name="adj2" fmla="val 0"/>
              </a:avLst>
            </a:prstGeom>
            <a:solidFill>
              <a:schemeClr val="bg1"/>
            </a:solidFill>
            <a:ln w="6350">
              <a:gradFill>
                <a:gsLst>
                  <a:gs pos="78000">
                    <a:schemeClr val="accent1">
                      <a:lumMod val="5000"/>
                      <a:lumOff val="95000"/>
                    </a:schemeClr>
                  </a:gs>
                  <a:gs pos="100000">
                    <a:schemeClr val="accent1">
                      <a:lumMod val="75000"/>
                    </a:schemeClr>
                  </a:gs>
                </a:gsLst>
                <a:lin ang="162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1" name="Arrow: Chevron 90">
              <a:extLst>
                <a:ext uri="{FF2B5EF4-FFF2-40B4-BE49-F238E27FC236}">
                  <a16:creationId xmlns:a16="http://schemas.microsoft.com/office/drawing/2014/main" id="{767C64AF-C3AB-4EC8-AC99-D862E88F3A7F}"/>
                </a:ext>
              </a:extLst>
            </p:cNvPr>
            <p:cNvSpPr/>
            <p:nvPr/>
          </p:nvSpPr>
          <p:spPr>
            <a:xfrm>
              <a:off x="415850" y="2025746"/>
              <a:ext cx="3000761" cy="715209"/>
            </a:xfrm>
            <a:prstGeom prst="chevron">
              <a:avLst/>
            </a:prstGeom>
            <a:gradFill>
              <a:gsLst>
                <a:gs pos="4000">
                  <a:srgbClr val="34C1D6"/>
                </a:gs>
                <a:gs pos="5000">
                  <a:srgbClr val="E6F7FA"/>
                </a:gs>
                <a:gs pos="53000">
                  <a:srgbClr val="BFEBF2"/>
                </a:gs>
                <a:gs pos="100000">
                  <a:srgbClr val="7FD9E5"/>
                </a:gs>
              </a:gsLst>
              <a:lin ang="5400000" scaled="0"/>
            </a:gradFill>
            <a:ln>
              <a:gradFill>
                <a:gsLst>
                  <a:gs pos="14000">
                    <a:srgbClr val="65BDCA"/>
                  </a:gs>
                  <a:gs pos="100000">
                    <a:schemeClr val="accent1">
                      <a:lumMod val="5000"/>
                      <a:lumOff val="95000"/>
                    </a:schemeClr>
                  </a:gs>
                </a:gsLst>
                <a:lin ang="6600000" scaled="0"/>
              </a:gradFill>
            </a:ln>
            <a:effectLst>
              <a:outerShdw blurRad="177800" dist="25400" dir="5400000" sx="92000" sy="92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90" name="Rectangle: Top Corners Rounded 89">
            <a:extLst>
              <a:ext uri="{FF2B5EF4-FFF2-40B4-BE49-F238E27FC236}">
                <a16:creationId xmlns:a16="http://schemas.microsoft.com/office/drawing/2014/main" id="{801BBD6F-6909-4111-8CA0-F89E847B7862}"/>
              </a:ext>
            </a:extLst>
          </p:cNvPr>
          <p:cNvSpPr/>
          <p:nvPr/>
        </p:nvSpPr>
        <p:spPr>
          <a:xfrm>
            <a:off x="3120141" y="1014467"/>
            <a:ext cx="3050005" cy="1864805"/>
          </a:xfrm>
          <a:prstGeom prst="round2SameRect">
            <a:avLst>
              <a:gd name="adj1" fmla="val 2836"/>
              <a:gd name="adj2" fmla="val 0"/>
            </a:avLst>
          </a:prstGeom>
          <a:gradFill>
            <a:gsLst>
              <a:gs pos="18000">
                <a:schemeClr val="accent1">
                  <a:lumMod val="5000"/>
                  <a:lumOff val="95000"/>
                  <a:alpha val="0"/>
                </a:schemeClr>
              </a:gs>
              <a:gs pos="33000">
                <a:srgbClr val="FFFEE7"/>
              </a:gs>
            </a:gsLst>
            <a:lin ang="16200000" scaled="0"/>
          </a:gradFill>
          <a:ln w="6350">
            <a:gradFill>
              <a:gsLst>
                <a:gs pos="54000">
                  <a:schemeClr val="accent1">
                    <a:lumMod val="5000"/>
                    <a:lumOff val="95000"/>
                  </a:schemeClr>
                </a:gs>
                <a:gs pos="100000">
                  <a:schemeClr val="accent1">
                    <a:lumMod val="75000"/>
                  </a:schemeClr>
                </a:gs>
              </a:gsLst>
              <a:lin ang="162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4" name="Group 13">
            <a:extLst>
              <a:ext uri="{FF2B5EF4-FFF2-40B4-BE49-F238E27FC236}">
                <a16:creationId xmlns:a16="http://schemas.microsoft.com/office/drawing/2014/main" id="{EF8F1A53-B9B7-4F81-AE15-47B7DE24074F}"/>
              </a:ext>
            </a:extLst>
          </p:cNvPr>
          <p:cNvGrpSpPr/>
          <p:nvPr/>
        </p:nvGrpSpPr>
        <p:grpSpPr>
          <a:xfrm>
            <a:off x="245528" y="1296510"/>
            <a:ext cx="3000761" cy="2450650"/>
            <a:chOff x="263450" y="1366846"/>
            <a:chExt cx="3000761" cy="2450650"/>
          </a:xfrm>
        </p:grpSpPr>
        <p:sp>
          <p:nvSpPr>
            <p:cNvPr id="60" name="Rectangle: Top Corners Rounded 59">
              <a:extLst>
                <a:ext uri="{FF2B5EF4-FFF2-40B4-BE49-F238E27FC236}">
                  <a16:creationId xmlns:a16="http://schemas.microsoft.com/office/drawing/2014/main" id="{2E2BA54C-B573-45F5-9273-28BD00A3F25D}"/>
                </a:ext>
              </a:extLst>
            </p:cNvPr>
            <p:cNvSpPr/>
            <p:nvPr/>
          </p:nvSpPr>
          <p:spPr>
            <a:xfrm>
              <a:off x="369704" y="1366846"/>
              <a:ext cx="2545174" cy="2450650"/>
            </a:xfrm>
            <a:prstGeom prst="round2SameRect">
              <a:avLst>
                <a:gd name="adj1" fmla="val 2836"/>
                <a:gd name="adj2" fmla="val 0"/>
              </a:avLst>
            </a:prstGeom>
            <a:solidFill>
              <a:schemeClr val="bg1"/>
            </a:solidFill>
            <a:ln w="6350">
              <a:gradFill>
                <a:gsLst>
                  <a:gs pos="78000">
                    <a:schemeClr val="accent1">
                      <a:lumMod val="5000"/>
                      <a:lumOff val="95000"/>
                    </a:schemeClr>
                  </a:gs>
                  <a:gs pos="100000">
                    <a:schemeClr val="accent1">
                      <a:lumMod val="75000"/>
                    </a:schemeClr>
                  </a:gs>
                </a:gsLst>
                <a:lin ang="162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1" name="Arrow: Chevron 70">
              <a:extLst>
                <a:ext uri="{FF2B5EF4-FFF2-40B4-BE49-F238E27FC236}">
                  <a16:creationId xmlns:a16="http://schemas.microsoft.com/office/drawing/2014/main" id="{FD95FF33-4C02-4F47-ADD3-5475BE901DE7}"/>
                </a:ext>
              </a:extLst>
            </p:cNvPr>
            <p:cNvSpPr/>
            <p:nvPr/>
          </p:nvSpPr>
          <p:spPr>
            <a:xfrm>
              <a:off x="263450" y="1873346"/>
              <a:ext cx="3000761" cy="715209"/>
            </a:xfrm>
            <a:prstGeom prst="chevron">
              <a:avLst/>
            </a:prstGeom>
            <a:gradFill>
              <a:gsLst>
                <a:gs pos="4000">
                  <a:srgbClr val="34C1D6"/>
                </a:gs>
                <a:gs pos="5000">
                  <a:srgbClr val="E6F7FA"/>
                </a:gs>
                <a:gs pos="53000">
                  <a:srgbClr val="BFEBF2"/>
                </a:gs>
                <a:gs pos="100000">
                  <a:srgbClr val="7FD9E5"/>
                </a:gs>
              </a:gsLst>
              <a:lin ang="5400000" scaled="0"/>
            </a:gradFill>
            <a:ln>
              <a:gradFill>
                <a:gsLst>
                  <a:gs pos="14000">
                    <a:srgbClr val="65BDCA"/>
                  </a:gs>
                  <a:gs pos="100000">
                    <a:schemeClr val="accent1">
                      <a:lumMod val="5000"/>
                      <a:lumOff val="95000"/>
                    </a:schemeClr>
                  </a:gs>
                </a:gsLst>
                <a:lin ang="6600000" scaled="0"/>
              </a:gradFill>
            </a:ln>
            <a:effectLst>
              <a:outerShdw blurRad="177800" dist="25400" dir="5400000" sx="92000" sy="92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 name="Group 10">
            <a:extLst>
              <a:ext uri="{FF2B5EF4-FFF2-40B4-BE49-F238E27FC236}">
                <a16:creationId xmlns:a16="http://schemas.microsoft.com/office/drawing/2014/main" id="{10B9C6CB-E717-4FFA-B2FE-3FDD32C72B49}"/>
              </a:ext>
            </a:extLst>
          </p:cNvPr>
          <p:cNvGrpSpPr/>
          <p:nvPr/>
        </p:nvGrpSpPr>
        <p:grpSpPr>
          <a:xfrm>
            <a:off x="6283195" y="1296510"/>
            <a:ext cx="3000761" cy="2450650"/>
            <a:chOff x="415850" y="1519246"/>
            <a:chExt cx="3000761" cy="2450650"/>
          </a:xfrm>
        </p:grpSpPr>
        <p:sp>
          <p:nvSpPr>
            <p:cNvPr id="70" name="Rectangle: Top Corners Rounded 69">
              <a:extLst>
                <a:ext uri="{FF2B5EF4-FFF2-40B4-BE49-F238E27FC236}">
                  <a16:creationId xmlns:a16="http://schemas.microsoft.com/office/drawing/2014/main" id="{7422EEBD-62A8-4269-8D6D-84149AFA98D2}"/>
                </a:ext>
              </a:extLst>
            </p:cNvPr>
            <p:cNvSpPr/>
            <p:nvPr/>
          </p:nvSpPr>
          <p:spPr>
            <a:xfrm>
              <a:off x="522104" y="1519246"/>
              <a:ext cx="2545174" cy="2450650"/>
            </a:xfrm>
            <a:prstGeom prst="round2SameRect">
              <a:avLst>
                <a:gd name="adj1" fmla="val 2836"/>
                <a:gd name="adj2" fmla="val 0"/>
              </a:avLst>
            </a:prstGeom>
            <a:solidFill>
              <a:schemeClr val="bg1"/>
            </a:solidFill>
            <a:ln w="6350">
              <a:gradFill>
                <a:gsLst>
                  <a:gs pos="78000">
                    <a:schemeClr val="accent1">
                      <a:lumMod val="5000"/>
                      <a:lumOff val="95000"/>
                    </a:schemeClr>
                  </a:gs>
                  <a:gs pos="100000">
                    <a:schemeClr val="accent1">
                      <a:lumMod val="75000"/>
                    </a:schemeClr>
                  </a:gs>
                </a:gsLst>
                <a:lin ang="162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2" name="Arrow: Chevron 71">
              <a:extLst>
                <a:ext uri="{FF2B5EF4-FFF2-40B4-BE49-F238E27FC236}">
                  <a16:creationId xmlns:a16="http://schemas.microsoft.com/office/drawing/2014/main" id="{273DA0E3-E918-4F5D-8B57-ABA59B6134D7}"/>
                </a:ext>
              </a:extLst>
            </p:cNvPr>
            <p:cNvSpPr/>
            <p:nvPr/>
          </p:nvSpPr>
          <p:spPr>
            <a:xfrm>
              <a:off x="415850" y="2025746"/>
              <a:ext cx="3000761" cy="715209"/>
            </a:xfrm>
            <a:prstGeom prst="chevron">
              <a:avLst/>
            </a:prstGeom>
            <a:gradFill>
              <a:gsLst>
                <a:gs pos="4000">
                  <a:srgbClr val="34C1D6"/>
                </a:gs>
                <a:gs pos="5000">
                  <a:srgbClr val="E6F7FA"/>
                </a:gs>
                <a:gs pos="53000">
                  <a:srgbClr val="BFEBF2"/>
                </a:gs>
                <a:gs pos="100000">
                  <a:srgbClr val="7FD9E5"/>
                </a:gs>
              </a:gsLst>
              <a:lin ang="5400000" scaled="0"/>
            </a:gradFill>
            <a:ln>
              <a:gradFill>
                <a:gsLst>
                  <a:gs pos="14000">
                    <a:srgbClr val="65BDCA"/>
                  </a:gs>
                  <a:gs pos="100000">
                    <a:schemeClr val="accent1">
                      <a:lumMod val="5000"/>
                      <a:lumOff val="95000"/>
                    </a:schemeClr>
                  </a:gs>
                </a:gsLst>
                <a:lin ang="6600000" scaled="0"/>
              </a:gradFill>
            </a:ln>
            <a:effectLst>
              <a:outerShdw blurRad="177800" dist="25400" dir="5400000" sx="92000" sy="92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3" name="Rectangle: Rounded Corners 52">
            <a:extLst>
              <a:ext uri="{FF2B5EF4-FFF2-40B4-BE49-F238E27FC236}">
                <a16:creationId xmlns:a16="http://schemas.microsoft.com/office/drawing/2014/main" id="{C4FB9D20-5AF3-4184-9846-06F045CDF8E2}"/>
              </a:ext>
            </a:extLst>
          </p:cNvPr>
          <p:cNvSpPr/>
          <p:nvPr/>
        </p:nvSpPr>
        <p:spPr>
          <a:xfrm>
            <a:off x="9161375" y="2615741"/>
            <a:ext cx="2230439" cy="1068107"/>
          </a:xfrm>
          <a:prstGeom prst="roundRect">
            <a:avLst>
              <a:gd name="adj" fmla="val 3141"/>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p>
        </p:txBody>
      </p:sp>
      <p:sp>
        <p:nvSpPr>
          <p:cNvPr id="81" name="TextBox 80">
            <a:extLst>
              <a:ext uri="{FF2B5EF4-FFF2-40B4-BE49-F238E27FC236}">
                <a16:creationId xmlns:a16="http://schemas.microsoft.com/office/drawing/2014/main" id="{EBB1151E-EE4A-41FF-9856-75099C87D9C4}"/>
              </a:ext>
            </a:extLst>
          </p:cNvPr>
          <p:cNvSpPr txBox="1"/>
          <p:nvPr/>
        </p:nvSpPr>
        <p:spPr>
          <a:xfrm>
            <a:off x="9161532" y="1401432"/>
            <a:ext cx="254463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50" normalizeH="0" baseline="0" noProof="0">
                <a:ln>
                  <a:noFill/>
                </a:ln>
                <a:solidFill>
                  <a:schemeClr val="tx1">
                    <a:lumMod val="65000"/>
                    <a:lumOff val="35000"/>
                  </a:schemeClr>
                </a:solidFill>
                <a:effectLst/>
                <a:uLnTx/>
                <a:uFillTx/>
                <a:latin typeface="Calibri" panose="020F0502020204030204"/>
                <a:ea typeface="+mn-ea"/>
                <a:cs typeface="+mn-cs"/>
              </a:rPr>
              <a:t>IMPLEMENTAT</a:t>
            </a:r>
            <a:r>
              <a:rPr lang="en-US" sz="1400" b="1" spc="150">
                <a:solidFill>
                  <a:schemeClr val="tx1">
                    <a:lumMod val="65000"/>
                    <a:lumOff val="35000"/>
                  </a:schemeClr>
                </a:solidFill>
                <a:latin typeface="Calibri" panose="020F0502020204030204"/>
              </a:rPr>
              <a:t>ION </a:t>
            </a:r>
            <a:r>
              <a:rPr kumimoji="0" lang="en-US" sz="1400" b="1" i="0" u="none" strike="noStrike" kern="1200" cap="none" spc="150" normalizeH="0" baseline="0" noProof="0">
                <a:ln>
                  <a:noFill/>
                </a:ln>
                <a:solidFill>
                  <a:schemeClr val="tx1">
                    <a:lumMod val="65000"/>
                    <a:lumOff val="35000"/>
                  </a:schemeClr>
                </a:solidFill>
                <a:effectLst/>
                <a:uLnTx/>
                <a:uFillTx/>
                <a:latin typeface="Calibri" panose="020F0502020204030204"/>
                <a:ea typeface="+mn-ea"/>
                <a:cs typeface="+mn-cs"/>
              </a:rPr>
              <a:t>PHASE</a:t>
            </a:r>
          </a:p>
        </p:txBody>
      </p:sp>
      <p:sp>
        <p:nvSpPr>
          <p:cNvPr id="115" name="Arrow: Chevron 114">
            <a:extLst>
              <a:ext uri="{FF2B5EF4-FFF2-40B4-BE49-F238E27FC236}">
                <a16:creationId xmlns:a16="http://schemas.microsoft.com/office/drawing/2014/main" id="{0E47AB8A-3D51-4A1B-B0B1-88E9A012EA64}"/>
              </a:ext>
            </a:extLst>
          </p:cNvPr>
          <p:cNvSpPr/>
          <p:nvPr/>
        </p:nvSpPr>
        <p:spPr>
          <a:xfrm>
            <a:off x="3034134" y="1808984"/>
            <a:ext cx="3478436" cy="715209"/>
          </a:xfrm>
          <a:prstGeom prst="chevron">
            <a:avLst/>
          </a:prstGeom>
          <a:gradFill>
            <a:gsLst>
              <a:gs pos="0">
                <a:srgbClr val="33C2D5"/>
              </a:gs>
              <a:gs pos="100000">
                <a:srgbClr val="078697"/>
              </a:gs>
            </a:gsLst>
            <a:lin ang="4800000" scaled="0"/>
          </a:gradFill>
          <a:ln w="28575">
            <a:gradFill>
              <a:gsLst>
                <a:gs pos="0">
                  <a:srgbClr val="34C1D6"/>
                </a:gs>
                <a:gs pos="52000">
                  <a:srgbClr val="7FD9E5"/>
                </a:gs>
              </a:gsLst>
              <a:lin ang="5400000" scaled="0"/>
            </a:gradFill>
          </a:ln>
          <a:effectLst>
            <a:outerShdw blurRad="177800" dist="25400" dir="5400000" sx="92000" sy="92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89DAF"/>
              </a:solidFill>
            </a:endParaRPr>
          </a:p>
        </p:txBody>
      </p:sp>
      <p:sp>
        <p:nvSpPr>
          <p:cNvPr id="49" name="TextBox 48">
            <a:extLst>
              <a:ext uri="{FF2B5EF4-FFF2-40B4-BE49-F238E27FC236}">
                <a16:creationId xmlns:a16="http://schemas.microsoft.com/office/drawing/2014/main" id="{7FFD1449-E664-4DB4-AACE-CC1173CABB72}"/>
              </a:ext>
            </a:extLst>
          </p:cNvPr>
          <p:cNvSpPr txBox="1"/>
          <p:nvPr/>
        </p:nvSpPr>
        <p:spPr>
          <a:xfrm>
            <a:off x="3120141" y="1180783"/>
            <a:ext cx="3047578" cy="3231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150" normalizeH="0" baseline="0" noProof="0">
                <a:ln>
                  <a:noFill/>
                </a:ln>
                <a:solidFill>
                  <a:schemeClr val="tx1">
                    <a:lumMod val="65000"/>
                    <a:lumOff val="35000"/>
                  </a:schemeClr>
                </a:solidFill>
                <a:effectLst/>
                <a:uLnTx/>
                <a:uFillTx/>
                <a:latin typeface="Calibri" panose="020F0502020204030204"/>
                <a:ea typeface="+mn-ea"/>
                <a:cs typeface="+mn-cs"/>
              </a:rPr>
              <a:t>DESIGN SELECTION PHASE</a:t>
            </a:r>
          </a:p>
        </p:txBody>
      </p:sp>
      <p:sp>
        <p:nvSpPr>
          <p:cNvPr id="42" name="Rectangle: Rounded Corners 41">
            <a:extLst>
              <a:ext uri="{FF2B5EF4-FFF2-40B4-BE49-F238E27FC236}">
                <a16:creationId xmlns:a16="http://schemas.microsoft.com/office/drawing/2014/main" id="{64CB4A92-CEBB-48E9-B105-D317EE27865B}"/>
              </a:ext>
            </a:extLst>
          </p:cNvPr>
          <p:cNvSpPr/>
          <p:nvPr/>
        </p:nvSpPr>
        <p:spPr>
          <a:xfrm>
            <a:off x="6389448" y="2612418"/>
            <a:ext cx="2551823" cy="1071431"/>
          </a:xfrm>
          <a:prstGeom prst="roundRect">
            <a:avLst>
              <a:gd name="adj" fmla="val 3141"/>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id="{C4F33605-29DF-43D5-AC3A-99D21E7C7052}"/>
              </a:ext>
            </a:extLst>
          </p:cNvPr>
          <p:cNvSpPr txBox="1"/>
          <p:nvPr/>
        </p:nvSpPr>
        <p:spPr>
          <a:xfrm>
            <a:off x="6453642" y="2662258"/>
            <a:ext cx="2383950" cy="80021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chemeClr val="accent5">
                    <a:lumMod val="75000"/>
                  </a:schemeClr>
                </a:solidFill>
                <a:effectLst/>
                <a:uLnTx/>
                <a:uFillTx/>
                <a:latin typeface="Calibri" panose="020F0502020204030204"/>
                <a:ea typeface="+mn-ea"/>
                <a:cs typeface="+mn-cs"/>
              </a:rPr>
              <a:t>Finalize Plans, Conduct Tests</a:t>
            </a:r>
          </a:p>
          <a:p>
            <a:pPr marL="114300" marR="0" lvl="0" indent="-1143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effectLst/>
                <a:uLnTx/>
                <a:uFillTx/>
                <a:latin typeface="Calibri" panose="020F0502020204030204"/>
                <a:ea typeface="+mn-ea"/>
                <a:cs typeface="+mn-cs"/>
              </a:rPr>
              <a:t>Develop detailed plans for each operation.</a:t>
            </a:r>
            <a:endParaRPr lang="en-US" sz="1100" b="0" i="0" u="none" strike="noStrike" kern="1200" cap="none" spc="0" normalizeH="0" baseline="0" noProof="0" dirty="0">
              <a:ln>
                <a:noFill/>
              </a:ln>
              <a:effectLst/>
              <a:uLnTx/>
              <a:uFillTx/>
              <a:latin typeface="Calibri" panose="020F0502020204030204"/>
              <a:cs typeface="Calibri"/>
            </a:endParaRPr>
          </a:p>
          <a:p>
            <a:pPr marL="114300" indent="-114300">
              <a:buFont typeface="Arial" panose="020B0604020202020204" pitchFamily="34" charset="0"/>
              <a:buChar char="•"/>
              <a:defRPr/>
            </a:pPr>
            <a:r>
              <a:rPr kumimoji="0" lang="en-US" sz="1100" b="0" i="0" u="none" strike="noStrike" kern="1200" cap="none" spc="0" normalizeH="0" baseline="0" noProof="0" dirty="0">
                <a:ln>
                  <a:noFill/>
                </a:ln>
                <a:effectLst/>
                <a:uLnTx/>
                <a:uFillTx/>
                <a:latin typeface="Calibri" panose="020F0502020204030204"/>
                <a:ea typeface="+mn-ea"/>
                <a:cs typeface="+mn-cs"/>
              </a:rPr>
              <a:t>Test new design features </a:t>
            </a:r>
            <a:r>
              <a:rPr lang="en-US" sz="1100" dirty="0">
                <a:latin typeface="Calibri" panose="020F0502020204030204"/>
              </a:rPr>
              <a:t>as needed</a:t>
            </a:r>
            <a:r>
              <a:rPr kumimoji="0" lang="en-US" sz="1100" b="0" i="0" u="none" strike="noStrike" kern="1200" cap="none" spc="0" normalizeH="0" baseline="0" noProof="0" dirty="0">
                <a:ln>
                  <a:noFill/>
                </a:ln>
                <a:effectLst/>
                <a:uLnTx/>
                <a:uFillTx/>
                <a:latin typeface="Calibri" panose="020F0502020204030204"/>
                <a:ea typeface="+mn-ea"/>
                <a:cs typeface="+mn-cs"/>
              </a:rPr>
              <a:t>.</a:t>
            </a:r>
            <a:endParaRPr kumimoji="0" lang="en-US" sz="800" b="0" i="0" u="none" strike="noStrike" kern="1200" cap="none" spc="0" normalizeH="0" baseline="0" noProof="0" dirty="0">
              <a:ln>
                <a:noFill/>
              </a:ln>
              <a:effectLst/>
              <a:uLnTx/>
              <a:uFillTx/>
              <a:latin typeface="Calibri" panose="020F0502020204030204"/>
              <a:ea typeface="+mn-ea"/>
              <a:cs typeface="+mn-cs"/>
            </a:endParaRPr>
          </a:p>
        </p:txBody>
      </p:sp>
      <p:grpSp>
        <p:nvGrpSpPr>
          <p:cNvPr id="8" name="Group 7">
            <a:extLst>
              <a:ext uri="{FF2B5EF4-FFF2-40B4-BE49-F238E27FC236}">
                <a16:creationId xmlns:a16="http://schemas.microsoft.com/office/drawing/2014/main" id="{A50A97E2-F8F7-4F63-90D3-EABDCEFD7A12}"/>
              </a:ext>
            </a:extLst>
          </p:cNvPr>
          <p:cNvGrpSpPr/>
          <p:nvPr/>
        </p:nvGrpSpPr>
        <p:grpSpPr>
          <a:xfrm>
            <a:off x="350655" y="2612417"/>
            <a:ext cx="2544945" cy="1074391"/>
            <a:chOff x="310940" y="1520763"/>
            <a:chExt cx="2397906" cy="1049764"/>
          </a:xfrm>
        </p:grpSpPr>
        <p:sp>
          <p:nvSpPr>
            <p:cNvPr id="37" name="Rectangle: Rounded Corners 36">
              <a:extLst>
                <a:ext uri="{FF2B5EF4-FFF2-40B4-BE49-F238E27FC236}">
                  <a16:creationId xmlns:a16="http://schemas.microsoft.com/office/drawing/2014/main" id="{CBDFC444-3DAC-4802-95A9-DD5FAA725845}"/>
                </a:ext>
              </a:extLst>
            </p:cNvPr>
            <p:cNvSpPr/>
            <p:nvPr/>
          </p:nvSpPr>
          <p:spPr>
            <a:xfrm>
              <a:off x="310940" y="1520763"/>
              <a:ext cx="2397906" cy="1049764"/>
            </a:xfrm>
            <a:prstGeom prst="roundRect">
              <a:avLst>
                <a:gd name="adj" fmla="val 3141"/>
              </a:avLst>
            </a:prstGeom>
            <a:solidFill>
              <a:schemeClr val="bg1"/>
            </a:solidFill>
            <a:ln w="63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5604F814-F0E1-41DC-86EE-BAD9DB91CDEF}"/>
                </a:ext>
              </a:extLst>
            </p:cNvPr>
            <p:cNvSpPr txBox="1"/>
            <p:nvPr/>
          </p:nvSpPr>
          <p:spPr>
            <a:xfrm>
              <a:off x="368474" y="1556372"/>
              <a:ext cx="2249217" cy="909329"/>
            </a:xfrm>
            <a:prstGeom prst="rect">
              <a:avLst/>
            </a:prstGeom>
            <a:noFill/>
          </p:spPr>
          <p:txBody>
            <a:bodyPr wrap="square" lIns="91440" tIns="45720" rIns="91440" bIns="4572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accent5">
                      <a:lumMod val="75000"/>
                    </a:schemeClr>
                  </a:solidFill>
                  <a:effectLst/>
                  <a:uLnTx/>
                  <a:uFillTx/>
                  <a:latin typeface="Calibri" panose="020F0502020204030204"/>
                  <a:ea typeface="+mn-ea"/>
                  <a:cs typeface="+mn-cs"/>
                </a:rPr>
                <a:t>Begin Early Planning</a:t>
              </a:r>
            </a:p>
            <a:p>
              <a:pPr marL="114300" marR="0" lvl="0" indent="-11430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rPr>
                <a:t>Analyze operational metrics.</a:t>
              </a:r>
            </a:p>
            <a:p>
              <a:pPr marL="114300" marR="0" lvl="0" indent="-11430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rPr>
                <a:t>Study lessons learned.</a:t>
              </a:r>
            </a:p>
            <a:p>
              <a:pPr marL="114300" marR="0" lvl="0" indent="-11430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rPr>
                <a:t>Review stakeholder feedback.</a:t>
              </a:r>
            </a:p>
            <a:p>
              <a:pPr marL="114300" marR="0" lvl="0" indent="-11430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lt"/>
                  <a:cs typeface="Calibri" panose="020F0502020204030204"/>
                </a:rPr>
                <a:t>Explore potential enhancements.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9" name="Group 8">
            <a:extLst>
              <a:ext uri="{FF2B5EF4-FFF2-40B4-BE49-F238E27FC236}">
                <a16:creationId xmlns:a16="http://schemas.microsoft.com/office/drawing/2014/main" id="{0119B353-0680-439F-A230-3B8400E52186}"/>
              </a:ext>
            </a:extLst>
          </p:cNvPr>
          <p:cNvGrpSpPr/>
          <p:nvPr/>
        </p:nvGrpSpPr>
        <p:grpSpPr>
          <a:xfrm>
            <a:off x="3120139" y="5110033"/>
            <a:ext cx="3052061" cy="947425"/>
            <a:chOff x="6015530" y="3776677"/>
            <a:chExt cx="1476659" cy="1216843"/>
          </a:xfrm>
        </p:grpSpPr>
        <p:sp>
          <p:nvSpPr>
            <p:cNvPr id="58" name="Rectangle: Rounded Corners 57">
              <a:extLst>
                <a:ext uri="{FF2B5EF4-FFF2-40B4-BE49-F238E27FC236}">
                  <a16:creationId xmlns:a16="http://schemas.microsoft.com/office/drawing/2014/main" id="{46C75C99-BF33-4FAB-BC09-A1306F27C1B2}"/>
                </a:ext>
              </a:extLst>
            </p:cNvPr>
            <p:cNvSpPr/>
            <p:nvPr/>
          </p:nvSpPr>
          <p:spPr>
            <a:xfrm>
              <a:off x="6015530" y="3776677"/>
              <a:ext cx="1476659" cy="1216843"/>
            </a:xfrm>
            <a:prstGeom prst="roundRect">
              <a:avLst>
                <a:gd name="adj" fmla="val 3141"/>
              </a:avLst>
            </a:prstGeom>
            <a:solidFill>
              <a:srgbClr val="FFFEE7">
                <a:alpha val="80000"/>
              </a:srgb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9" name="TextBox 58">
              <a:extLst>
                <a:ext uri="{FF2B5EF4-FFF2-40B4-BE49-F238E27FC236}">
                  <a16:creationId xmlns:a16="http://schemas.microsoft.com/office/drawing/2014/main" id="{FD8384B7-0071-4D43-82D7-07C68B10DEF1}"/>
                </a:ext>
              </a:extLst>
            </p:cNvPr>
            <p:cNvSpPr txBox="1"/>
            <p:nvPr/>
          </p:nvSpPr>
          <p:spPr>
            <a:xfrm>
              <a:off x="6037963" y="3821292"/>
              <a:ext cx="1433286" cy="743892"/>
            </a:xfrm>
            <a:prstGeom prst="rect">
              <a:avLst/>
            </a:prstGeom>
            <a:noFill/>
          </p:spPr>
          <p:txBody>
            <a:bodyPr wrap="square" lIns="91440" tIns="45720" rIns="91440" bIns="45720" rtlCol="0" anchor="t">
              <a:noAutofit/>
            </a:bodyPr>
            <a:lstStyle/>
            <a:p>
              <a:pPr>
                <a:defRPr/>
              </a:pPr>
              <a:r>
                <a:rPr lang="en-US" sz="1300" b="1">
                  <a:solidFill>
                    <a:srgbClr val="0897A9"/>
                  </a:solidFill>
                  <a:latin typeface="Calibri" panose="020F0502020204030204"/>
                </a:rPr>
                <a:t>Select Initial Design</a:t>
              </a:r>
              <a:endParaRPr kumimoji="0" lang="en-US" sz="1300" b="1" i="0" u="none" strike="noStrike" kern="1200" cap="none" spc="0" normalizeH="0" baseline="0" noProof="0">
                <a:ln>
                  <a:noFill/>
                </a:ln>
                <a:solidFill>
                  <a:srgbClr val="0897A9"/>
                </a:solidFill>
                <a:effectLst/>
                <a:uLnTx/>
                <a:uFillTx/>
                <a:latin typeface="Calibri" panose="020F0502020204030204"/>
                <a:ea typeface="+mn-ea"/>
                <a:cs typeface="+mn-cs"/>
              </a:endParaRPr>
            </a:p>
            <a:p>
              <a:pPr marL="114300" indent="-114300">
                <a:buFont typeface="Arial" panose="020B0604020202020204" pitchFamily="34" charset="0"/>
                <a:buChar char="•"/>
                <a:defRPr/>
              </a:pPr>
              <a:r>
                <a:rPr kumimoji="0" lang="en-US" sz="1100" b="0" i="0" u="none" strike="noStrike" kern="1200" cap="none" spc="0" normalizeH="0" baseline="0" noProof="0">
                  <a:ln>
                    <a:noFill/>
                  </a:ln>
                  <a:effectLst/>
                  <a:uLnTx/>
                  <a:uFillTx/>
                  <a:latin typeface="Calibri" panose="020F0502020204030204"/>
                  <a:ea typeface="+mn-ea"/>
                  <a:cs typeface="+mn-cs"/>
                </a:rPr>
                <a:t>Choose </a:t>
              </a:r>
              <a:r>
                <a:rPr lang="en-US" sz="1100">
                  <a:latin typeface="Calibri" panose="020F0502020204030204"/>
                </a:rPr>
                <a:t>initial design</a:t>
              </a:r>
              <a:r>
                <a:rPr kumimoji="0" lang="en-US" sz="1100" b="0" i="0" u="none" strike="noStrike" kern="1200" cap="none" spc="0" normalizeH="0" baseline="0" noProof="0">
                  <a:ln>
                    <a:noFill/>
                  </a:ln>
                  <a:effectLst/>
                  <a:uLnTx/>
                  <a:uFillTx/>
                  <a:latin typeface="Calibri" panose="020F0502020204030204"/>
                  <a:ea typeface="+mn-ea"/>
                  <a:cs typeface="+mn-cs"/>
                </a:rPr>
                <a:t> based on feedback, research, evolving technology, and the changing world.</a:t>
              </a:r>
              <a:endParaRPr lang="en-US" sz="1100" b="0" i="0" u="none" strike="noStrike" kern="1200" cap="none" spc="0" normalizeH="0" baseline="0" noProof="0">
                <a:ln>
                  <a:noFill/>
                </a:ln>
                <a:effectLst/>
                <a:uLnTx/>
                <a:uFillTx/>
                <a:latin typeface="Calibri" panose="020F0502020204030204"/>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61" name="TextBox 60">
            <a:extLst>
              <a:ext uri="{FF2B5EF4-FFF2-40B4-BE49-F238E27FC236}">
                <a16:creationId xmlns:a16="http://schemas.microsoft.com/office/drawing/2014/main" id="{153831E7-F3BA-4B9B-82B8-B8505E318038}"/>
              </a:ext>
            </a:extLst>
          </p:cNvPr>
          <p:cNvSpPr txBox="1"/>
          <p:nvPr/>
        </p:nvSpPr>
        <p:spPr>
          <a:xfrm>
            <a:off x="9238536" y="2660359"/>
            <a:ext cx="1998599" cy="76944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chemeClr val="accent5">
                    <a:lumMod val="75000"/>
                  </a:schemeClr>
                </a:solidFill>
                <a:effectLst/>
                <a:uLnTx/>
                <a:uFillTx/>
                <a:latin typeface="Calibri" panose="020F0502020204030204"/>
                <a:ea typeface="+mn-ea"/>
                <a:cs typeface="+mn-cs"/>
              </a:rPr>
              <a:t>Implement Plan</a:t>
            </a:r>
          </a:p>
          <a:p>
            <a:pPr marL="114300" indent="-114300">
              <a:buFont typeface="Arial" panose="020B0604020202020204" pitchFamily="34" charset="0"/>
              <a:buChar char="•"/>
              <a:defRPr/>
            </a:pPr>
            <a:r>
              <a:rPr kumimoji="0" lang="en-US" sz="1100" b="0" i="0" u="none" strike="noStrike" kern="1200" cap="none" spc="0" normalizeH="0" baseline="0" noProof="0">
                <a:ln>
                  <a:noFill/>
                </a:ln>
                <a:effectLst/>
                <a:uLnTx/>
                <a:uFillTx/>
                <a:latin typeface="Calibri" panose="020F0502020204030204"/>
                <a:ea typeface="+mn-ea"/>
                <a:cs typeface="+mn-cs"/>
              </a:rPr>
              <a:t>Finalize census content</a:t>
            </a:r>
            <a:r>
              <a:rPr lang="en-US" sz="1100">
                <a:latin typeface="Calibri" panose="020F0502020204030204"/>
              </a:rPr>
              <a:t>.</a:t>
            </a:r>
          </a:p>
          <a:p>
            <a:pPr marL="114300" indent="-114300">
              <a:buFont typeface="Arial" panose="020B0604020202020204" pitchFamily="34" charset="0"/>
              <a:buChar char="•"/>
              <a:defRPr/>
            </a:pPr>
            <a:r>
              <a:rPr lang="en-US" sz="1100">
                <a:latin typeface="Calibri" panose="020F0502020204030204"/>
              </a:rPr>
              <a:t>Execute</a:t>
            </a:r>
            <a:r>
              <a:rPr kumimoji="0" lang="en-US" sz="1100" b="0" i="0" u="none" strike="noStrike" kern="1200" cap="none" spc="0" normalizeH="0" baseline="0" noProof="0">
                <a:ln>
                  <a:noFill/>
                </a:ln>
                <a:effectLst/>
                <a:uLnTx/>
                <a:uFillTx/>
                <a:latin typeface="Calibri" panose="020F0502020204030204"/>
                <a:ea typeface="+mn-ea"/>
                <a:cs typeface="+mn-cs"/>
              </a:rPr>
              <a:t> </a:t>
            </a:r>
            <a:r>
              <a:rPr lang="en-US" sz="1100">
                <a:latin typeface="Calibri" panose="020F0502020204030204"/>
              </a:rPr>
              <a:t>the</a:t>
            </a:r>
            <a:r>
              <a:rPr kumimoji="0" lang="en-US" sz="1100" b="0" i="0" u="none" strike="noStrike" kern="1200" cap="none" spc="0" normalizeH="0" baseline="0" noProof="0">
                <a:ln>
                  <a:noFill/>
                </a:ln>
                <a:effectLst/>
                <a:uLnTx/>
                <a:uFillTx/>
                <a:latin typeface="Calibri" panose="020F0502020204030204"/>
                <a:ea typeface="+mn-ea"/>
                <a:cs typeface="+mn-cs"/>
              </a:rPr>
              <a:t> operational plan.</a:t>
            </a:r>
            <a:endParaRPr lang="en-US" sz="1100" b="0" i="0" u="none" strike="noStrike" kern="1200" cap="none" spc="0" normalizeH="0" baseline="0" noProof="0">
              <a:ln>
                <a:noFill/>
              </a:ln>
              <a:effectLst/>
              <a:uLnTx/>
              <a:uFillTx/>
              <a:latin typeface="Calibri" panose="020F0502020204030204"/>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C88B70DB-505E-4BF2-825E-E44613F4F6C7}"/>
              </a:ext>
            </a:extLst>
          </p:cNvPr>
          <p:cNvSpPr txBox="1"/>
          <p:nvPr/>
        </p:nvSpPr>
        <p:spPr>
          <a:xfrm>
            <a:off x="6994691" y="1998735"/>
            <a:ext cx="150437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a:ln>
                  <a:noFill/>
                </a:ln>
                <a:solidFill>
                  <a:srgbClr val="5B9BD5">
                    <a:lumMod val="50000"/>
                  </a:srgbClr>
                </a:solidFill>
                <a:effectLst/>
                <a:uLnTx/>
                <a:uFillTx/>
                <a:latin typeface="Calibri" panose="020F0502020204030204"/>
                <a:ea typeface="+mn-ea"/>
                <a:cs typeface="+mn-cs"/>
              </a:rPr>
              <a:t>2025</a:t>
            </a:r>
            <a:r>
              <a:rPr lang="en-US" sz="1400" b="1" spc="300">
                <a:solidFill>
                  <a:srgbClr val="5B9BD5">
                    <a:lumMod val="50000"/>
                  </a:srgbClr>
                </a:solidFill>
                <a:latin typeface="Calibri" panose="020F0502020204030204"/>
              </a:rPr>
              <a:t>–</a:t>
            </a:r>
            <a:r>
              <a:rPr kumimoji="0" lang="en-US" sz="1400" b="1" i="0" u="none" strike="noStrike" kern="1200" cap="none" spc="300" normalizeH="0" baseline="0" noProof="0">
                <a:ln>
                  <a:noFill/>
                </a:ln>
                <a:solidFill>
                  <a:srgbClr val="5B9BD5">
                    <a:lumMod val="50000"/>
                  </a:srgbClr>
                </a:solidFill>
                <a:effectLst/>
                <a:uLnTx/>
                <a:uFillTx/>
                <a:latin typeface="Calibri" panose="020F0502020204030204"/>
                <a:ea typeface="+mn-ea"/>
                <a:cs typeface="+mn-cs"/>
              </a:rPr>
              <a:t>2027</a:t>
            </a:r>
          </a:p>
        </p:txBody>
      </p:sp>
      <p:sp>
        <p:nvSpPr>
          <p:cNvPr id="13" name="TextBox 12">
            <a:extLst>
              <a:ext uri="{FF2B5EF4-FFF2-40B4-BE49-F238E27FC236}">
                <a16:creationId xmlns:a16="http://schemas.microsoft.com/office/drawing/2014/main" id="{777CE26A-FFE5-4B2E-A5C9-6E95556C2B66}"/>
              </a:ext>
            </a:extLst>
          </p:cNvPr>
          <p:cNvSpPr txBox="1"/>
          <p:nvPr/>
        </p:nvSpPr>
        <p:spPr>
          <a:xfrm>
            <a:off x="9655131" y="1998734"/>
            <a:ext cx="177713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a:ln>
                  <a:noFill/>
                </a:ln>
                <a:solidFill>
                  <a:srgbClr val="5B9BD5">
                    <a:lumMod val="50000"/>
                  </a:srgbClr>
                </a:solidFill>
                <a:effectLst/>
                <a:uLnTx/>
                <a:uFillTx/>
                <a:latin typeface="Calibri" panose="020F0502020204030204"/>
                <a:ea typeface="+mn-ea"/>
                <a:cs typeface="+mn-cs"/>
              </a:rPr>
              <a:t>2028</a:t>
            </a:r>
            <a:r>
              <a:rPr lang="en-US" sz="1400" b="1" spc="300">
                <a:solidFill>
                  <a:srgbClr val="5B9BD5">
                    <a:lumMod val="50000"/>
                  </a:srgbClr>
                </a:solidFill>
                <a:latin typeface="Calibri" panose="020F0502020204030204"/>
              </a:rPr>
              <a:t>–</a:t>
            </a:r>
            <a:r>
              <a:rPr kumimoji="0" lang="en-US" sz="1400" b="1" i="0" u="none" strike="noStrike" kern="1200" cap="none" spc="300" normalizeH="0" baseline="0" noProof="0">
                <a:ln>
                  <a:noFill/>
                </a:ln>
                <a:solidFill>
                  <a:srgbClr val="5B9BD5">
                    <a:lumMod val="50000"/>
                  </a:srgbClr>
                </a:solidFill>
                <a:effectLst/>
                <a:uLnTx/>
                <a:uFillTx/>
                <a:latin typeface="Calibri" panose="020F0502020204030204"/>
                <a:ea typeface="+mn-ea"/>
                <a:cs typeface="+mn-cs"/>
              </a:rPr>
              <a:t>2030</a:t>
            </a:r>
          </a:p>
        </p:txBody>
      </p:sp>
      <p:sp>
        <p:nvSpPr>
          <p:cNvPr id="31" name="TextBox 30">
            <a:extLst>
              <a:ext uri="{FF2B5EF4-FFF2-40B4-BE49-F238E27FC236}">
                <a16:creationId xmlns:a16="http://schemas.microsoft.com/office/drawing/2014/main" id="{E9F72681-E7A3-4C83-A87A-8DD4495AD220}"/>
              </a:ext>
            </a:extLst>
          </p:cNvPr>
          <p:cNvSpPr txBox="1"/>
          <p:nvPr/>
        </p:nvSpPr>
        <p:spPr>
          <a:xfrm>
            <a:off x="3383466" y="2011365"/>
            <a:ext cx="2704585" cy="3105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300" normalizeH="0" baseline="0" noProof="0">
                <a:ln>
                  <a:noFill/>
                </a:ln>
                <a:solidFill>
                  <a:schemeClr val="bg1"/>
                </a:solidFill>
                <a:effectLst>
                  <a:outerShdw blurRad="558800" dist="203200" dir="5400000" algn="t" rotWithShape="0">
                    <a:srgbClr val="067988"/>
                  </a:outerShdw>
                </a:effectLst>
                <a:uLnTx/>
                <a:uFillTx/>
                <a:latin typeface="Calibri" panose="020F0502020204030204"/>
                <a:ea typeface="+mn-ea"/>
                <a:cs typeface="+mn-cs"/>
              </a:rPr>
              <a:t>October 2021</a:t>
            </a:r>
            <a:r>
              <a:rPr lang="en-US" sz="1400" b="1" spc="300">
                <a:solidFill>
                  <a:schemeClr val="bg1"/>
                </a:solidFill>
                <a:latin typeface="Calibri" panose="020F0502020204030204"/>
              </a:rPr>
              <a:t>–</a:t>
            </a:r>
            <a:r>
              <a:rPr kumimoji="0" lang="en-US" sz="1400" b="1" i="0" u="none" strike="noStrike" kern="1200" cap="none" spc="300" normalizeH="0" baseline="0" noProof="0">
                <a:ln>
                  <a:noFill/>
                </a:ln>
                <a:solidFill>
                  <a:schemeClr val="bg1"/>
                </a:solidFill>
                <a:effectLst>
                  <a:outerShdw blurRad="558800" dist="203200" dir="5400000" algn="t" rotWithShape="0">
                    <a:srgbClr val="067988"/>
                  </a:outerShdw>
                </a:effectLst>
                <a:uLnTx/>
                <a:uFillTx/>
                <a:latin typeface="Calibri" panose="020F0502020204030204" pitchFamily="34" charset="0"/>
                <a:ea typeface="+mn-ea"/>
                <a:cs typeface="Calibri" panose="020F0502020204030204" pitchFamily="34" charset="0"/>
              </a:rPr>
              <a:t>2024</a:t>
            </a:r>
            <a:endParaRPr kumimoji="0" lang="en-US" sz="1400" b="1" i="0" u="none" strike="noStrike" kern="1200" cap="none" spc="300" normalizeH="0" baseline="0" noProof="0">
              <a:ln>
                <a:noFill/>
              </a:ln>
              <a:solidFill>
                <a:schemeClr val="bg1"/>
              </a:solidFill>
              <a:effectLst>
                <a:outerShdw blurRad="558800" dist="203200" dir="5400000" algn="t" rotWithShape="0">
                  <a:srgbClr val="067988"/>
                </a:outerShdw>
              </a:effectLst>
              <a:uLnTx/>
              <a:uFillTx/>
              <a:latin typeface="Calibri" panose="020F0502020204030204"/>
              <a:ea typeface="+mn-ea"/>
              <a:cs typeface="+mn-cs"/>
            </a:endParaRPr>
          </a:p>
        </p:txBody>
      </p:sp>
      <p:grpSp>
        <p:nvGrpSpPr>
          <p:cNvPr id="76" name="Group 75">
            <a:extLst>
              <a:ext uri="{FF2B5EF4-FFF2-40B4-BE49-F238E27FC236}">
                <a16:creationId xmlns:a16="http://schemas.microsoft.com/office/drawing/2014/main" id="{ACA7095A-A251-4737-A673-F53B2AA4BC77}"/>
              </a:ext>
            </a:extLst>
          </p:cNvPr>
          <p:cNvGrpSpPr/>
          <p:nvPr/>
        </p:nvGrpSpPr>
        <p:grpSpPr>
          <a:xfrm>
            <a:off x="3120140" y="2612418"/>
            <a:ext cx="3109210" cy="1074391"/>
            <a:chOff x="737325" y="4220341"/>
            <a:chExt cx="2378831" cy="1055630"/>
          </a:xfrm>
        </p:grpSpPr>
        <p:sp>
          <p:nvSpPr>
            <p:cNvPr id="54" name="Rectangle: Rounded Corners 53">
              <a:extLst>
                <a:ext uri="{FF2B5EF4-FFF2-40B4-BE49-F238E27FC236}">
                  <a16:creationId xmlns:a16="http://schemas.microsoft.com/office/drawing/2014/main" id="{AC03564A-4ED1-40B8-B723-92725F7055A4}"/>
                </a:ext>
              </a:extLst>
            </p:cNvPr>
            <p:cNvSpPr/>
            <p:nvPr/>
          </p:nvSpPr>
          <p:spPr>
            <a:xfrm>
              <a:off x="737325" y="4220341"/>
              <a:ext cx="2334683" cy="1055630"/>
            </a:xfrm>
            <a:prstGeom prst="roundRect">
              <a:avLst>
                <a:gd name="adj" fmla="val 3141"/>
              </a:avLst>
            </a:prstGeom>
            <a:solidFill>
              <a:srgbClr val="FFFEE7">
                <a:alpha val="80000"/>
              </a:srgb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5FD2C641-2670-454E-AD07-2852E0DB9A49}"/>
                </a:ext>
              </a:extLst>
            </p:cNvPr>
            <p:cNvSpPr txBox="1"/>
            <p:nvPr/>
          </p:nvSpPr>
          <p:spPr>
            <a:xfrm>
              <a:off x="795790" y="4261169"/>
              <a:ext cx="2320366" cy="963226"/>
            </a:xfrm>
            <a:prstGeom prst="rect">
              <a:avLst/>
            </a:prstGeom>
            <a:noFill/>
          </p:spPr>
          <p:txBody>
            <a:bodyPr wrap="square" lIns="91440" tIns="45720" rIns="91440" bIns="45720" rtlCol="0" anchor="t">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a:ln>
                    <a:noFill/>
                  </a:ln>
                  <a:solidFill>
                    <a:srgbClr val="0897A9"/>
                  </a:solidFill>
                  <a:effectLst/>
                  <a:uLnTx/>
                  <a:uFillTx/>
                  <a:latin typeface="Calibri" panose="020F0502020204030204"/>
                  <a:ea typeface="+mn-ea"/>
                  <a:cs typeface="+mn-cs"/>
                </a:rPr>
                <a:t>Begin Design Selection Phase</a:t>
              </a:r>
            </a:p>
            <a:p>
              <a:pPr marL="114300" indent="-114300">
                <a:buFont typeface="Arial" panose="020B0604020202020204" pitchFamily="34" charset="0"/>
                <a:buChar char="•"/>
                <a:defRPr/>
              </a:pPr>
              <a:r>
                <a:rPr kumimoji="0" lang="en-US" sz="1100" b="0" i="0" u="none" strike="noStrike" kern="1200" cap="none" spc="0" normalizeH="0" baseline="0" noProof="0">
                  <a:ln>
                    <a:noFill/>
                  </a:ln>
                  <a:effectLst/>
                  <a:uLnTx/>
                  <a:uFillTx/>
                  <a:latin typeface="Calibri" panose="020F0502020204030204"/>
                  <a:ea typeface="+mn-ea"/>
                  <a:cs typeface="+mn-cs"/>
                </a:rPr>
                <a:t>Identify </a:t>
              </a:r>
              <a:r>
                <a:rPr lang="en-US" sz="1100">
                  <a:latin typeface="Calibri" panose="020F0502020204030204"/>
                </a:rPr>
                <a:t>high priority areas for research</a:t>
              </a:r>
              <a:r>
                <a:rPr kumimoji="0" lang="en-US" sz="1100" b="0" i="0" u="none" strike="noStrike" kern="1200" cap="none" spc="0" normalizeH="0" baseline="0" noProof="0">
                  <a:ln>
                    <a:noFill/>
                  </a:ln>
                  <a:effectLst/>
                  <a:uLnTx/>
                  <a:uFillTx/>
                  <a:latin typeface="Calibri" panose="020F0502020204030204"/>
                  <a:ea typeface="+mn-ea"/>
                  <a:cs typeface="+mn-cs"/>
                </a:rPr>
                <a:t>.</a:t>
              </a:r>
              <a:endParaRPr lang="en-US" sz="1100" b="0" i="0" u="none" strike="noStrike" kern="1200" cap="none" spc="0" normalizeH="0" baseline="0" noProof="0">
                <a:ln>
                  <a:noFill/>
                </a:ln>
                <a:effectLst/>
                <a:uLnTx/>
                <a:uFillTx/>
                <a:latin typeface="Calibri" panose="020F0502020204030204"/>
                <a:cs typeface="Calibri"/>
              </a:endParaRPr>
            </a:p>
            <a:p>
              <a:pPr marL="114300" indent="-114300">
                <a:buFont typeface="Arial" panose="020B0604020202020204" pitchFamily="34" charset="0"/>
                <a:buChar char="•"/>
                <a:defRPr/>
              </a:pPr>
              <a:r>
                <a:rPr kumimoji="0" lang="en-US" sz="1100" b="0" i="0" u="none" strike="noStrike" kern="1200" cap="none" spc="0" normalizeH="0" baseline="0" noProof="0">
                  <a:ln>
                    <a:noFill/>
                  </a:ln>
                  <a:effectLst/>
                  <a:uLnTx/>
                  <a:uFillTx/>
                  <a:latin typeface="Calibri" panose="020F0502020204030204"/>
                  <a:ea typeface="+mn-ea"/>
                  <a:cs typeface="+mn-cs"/>
                </a:rPr>
                <a:t>Conduct intensive research on</a:t>
              </a:r>
              <a:r>
                <a:rPr lang="en-US" sz="1100">
                  <a:latin typeface="Calibri" panose="020F0502020204030204"/>
                </a:rPr>
                <a:t> </a:t>
              </a:r>
              <a:r>
                <a:rPr kumimoji="0" lang="en-US" sz="1100" b="0" i="0" u="none" strike="noStrike" kern="1200" cap="none" spc="0" normalizeH="0" baseline="0" noProof="0">
                  <a:ln>
                    <a:noFill/>
                  </a:ln>
                  <a:effectLst/>
                  <a:uLnTx/>
                  <a:uFillTx/>
                  <a:latin typeface="Calibri" panose="020F0502020204030204"/>
                  <a:ea typeface="+mn-ea"/>
                  <a:cs typeface="+mn-cs"/>
                </a:rPr>
                <a:t>potential enhancements.</a:t>
              </a:r>
              <a:endParaRPr lang="en-US" sz="1100" b="0" i="0" u="none" strike="noStrike" kern="1200" cap="none" spc="0" normalizeH="0" baseline="0" noProof="0">
                <a:ln>
                  <a:noFill/>
                </a:ln>
                <a:effectLst/>
                <a:uLnTx/>
                <a:uFillTx/>
                <a:latin typeface="Calibri" panose="020F0502020204030204"/>
                <a:cs typeface="Calibri"/>
              </a:endParaRPr>
            </a:p>
            <a:p>
              <a:pPr marL="114300" indent="-114300">
                <a:buFont typeface="Arial" panose="020B0604020202020204" pitchFamily="34" charset="0"/>
                <a:buChar char="•"/>
                <a:defRPr/>
              </a:pPr>
              <a:r>
                <a:rPr kumimoji="0" lang="en-US" sz="1100" b="0" i="0" u="none" strike="noStrike" kern="1200" cap="none" spc="0" normalizeH="0" baseline="0" noProof="0">
                  <a:ln>
                    <a:noFill/>
                  </a:ln>
                  <a:effectLst/>
                  <a:uLnTx/>
                  <a:uFillTx/>
                  <a:latin typeface="Calibri" panose="020F0502020204030204"/>
                  <a:ea typeface="+mn-ea"/>
                  <a:cs typeface="+mn-cs"/>
                </a:rPr>
                <a:t>Select design enhancements </a:t>
              </a:r>
              <a:r>
                <a:rPr lang="en-US" sz="1100">
                  <a:latin typeface="Calibri" panose="020F0502020204030204"/>
                </a:rPr>
                <a:t>recommendations.</a:t>
              </a:r>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21" name="Group 20">
            <a:extLst>
              <a:ext uri="{FF2B5EF4-FFF2-40B4-BE49-F238E27FC236}">
                <a16:creationId xmlns:a16="http://schemas.microsoft.com/office/drawing/2014/main" id="{CDA19A49-F656-4611-BAEC-6C3DCC5E379F}"/>
              </a:ext>
            </a:extLst>
          </p:cNvPr>
          <p:cNvGrpSpPr/>
          <p:nvPr/>
        </p:nvGrpSpPr>
        <p:grpSpPr>
          <a:xfrm>
            <a:off x="3117056" y="3862192"/>
            <a:ext cx="3117058" cy="1074391"/>
            <a:chOff x="2922429" y="3328644"/>
            <a:chExt cx="4565178" cy="955871"/>
          </a:xfrm>
        </p:grpSpPr>
        <p:sp>
          <p:nvSpPr>
            <p:cNvPr id="56" name="Rectangle: Rounded Corners 55">
              <a:extLst>
                <a:ext uri="{FF2B5EF4-FFF2-40B4-BE49-F238E27FC236}">
                  <a16:creationId xmlns:a16="http://schemas.microsoft.com/office/drawing/2014/main" id="{51C7148A-CF32-4D73-9970-3DB0DD0F3BF3}"/>
                </a:ext>
              </a:extLst>
            </p:cNvPr>
            <p:cNvSpPr/>
            <p:nvPr/>
          </p:nvSpPr>
          <p:spPr>
            <a:xfrm>
              <a:off x="2922429" y="3328644"/>
              <a:ext cx="4471742" cy="955871"/>
            </a:xfrm>
            <a:prstGeom prst="roundRect">
              <a:avLst>
                <a:gd name="adj" fmla="val 3141"/>
              </a:avLst>
            </a:prstGeom>
            <a:solidFill>
              <a:srgbClr val="FFFEE7">
                <a:alpha val="80000"/>
              </a:srgbClr>
            </a:solidFill>
            <a:ln w="635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7" name="TextBox 56">
              <a:extLst>
                <a:ext uri="{FF2B5EF4-FFF2-40B4-BE49-F238E27FC236}">
                  <a16:creationId xmlns:a16="http://schemas.microsoft.com/office/drawing/2014/main" id="{FFE02970-92F9-48E5-804A-5699EA01FDE7}"/>
                </a:ext>
              </a:extLst>
            </p:cNvPr>
            <p:cNvSpPr txBox="1"/>
            <p:nvPr/>
          </p:nvSpPr>
          <p:spPr>
            <a:xfrm>
              <a:off x="3001706" y="3369097"/>
              <a:ext cx="4485901" cy="896074"/>
            </a:xfrm>
            <a:prstGeom prst="rect">
              <a:avLst/>
            </a:prstGeom>
            <a:noFill/>
          </p:spPr>
          <p:txBody>
            <a:bodyPr wrap="square" lIns="91440" tIns="45720" rIns="91440" bIns="45720" rtlCol="0" anchor="t">
              <a:noAutofit/>
            </a:bodyPr>
            <a:lstStyle/>
            <a:p>
              <a:pPr>
                <a:lnSpc>
                  <a:spcPts val="1400"/>
                </a:lnSpc>
                <a:defRPr/>
              </a:pPr>
              <a:r>
                <a:rPr kumimoji="0" lang="en-US" sz="1300" b="1" i="0" u="none" strike="noStrike" kern="1200" cap="none" spc="0" normalizeH="0" baseline="0" noProof="0" dirty="0">
                  <a:ln>
                    <a:noFill/>
                  </a:ln>
                  <a:solidFill>
                    <a:srgbClr val="0897A9"/>
                  </a:solidFill>
                  <a:effectLst/>
                  <a:uLnTx/>
                  <a:uFillTx/>
                  <a:latin typeface="Calibri" panose="020F0502020204030204"/>
                  <a:ea typeface="+mn-ea"/>
                  <a:cs typeface="+mn-cs"/>
                </a:rPr>
                <a:t>Solicit Public Feedback</a:t>
              </a:r>
              <a:r>
                <a:rPr lang="en-US" sz="1300" b="1" dirty="0">
                  <a:solidFill>
                    <a:srgbClr val="0897A9"/>
                  </a:solidFill>
                  <a:latin typeface="Calibri" panose="020F0502020204030204"/>
                </a:rPr>
                <a:t> to Support 2030 Planning</a:t>
              </a:r>
              <a:endParaRPr kumimoji="0" lang="en-US" sz="1300" b="1" i="0" u="none" strike="noStrike" kern="1200" cap="none" spc="0" normalizeH="0" baseline="0" noProof="0" dirty="0">
                <a:ln>
                  <a:noFill/>
                </a:ln>
                <a:solidFill>
                  <a:srgbClr val="0897A9"/>
                </a:solidFill>
                <a:effectLst/>
                <a:uLnTx/>
                <a:uFillTx/>
                <a:latin typeface="Calibri" panose="020F0502020204030204"/>
                <a:ea typeface="+mn-ea"/>
                <a:cs typeface="+mn-cs"/>
              </a:endParaRPr>
            </a:p>
            <a:p>
              <a:pPr marL="114300" indent="-114300">
                <a:buFont typeface="Arial" panose="020B0604020202020204" pitchFamily="34" charset="0"/>
                <a:buChar char="•"/>
                <a:defRPr/>
              </a:pPr>
              <a:r>
                <a:rPr lang="en-US" sz="1100" dirty="0">
                  <a:latin typeface="Calibri" panose="020F0502020204030204"/>
                </a:rPr>
                <a:t>Issue Federal</a:t>
              </a:r>
              <a:r>
                <a:rPr kumimoji="0" lang="en-US" sz="1100" b="0" i="0" u="none" strike="noStrike" kern="1200" cap="none" spc="0" normalizeH="0" baseline="0" noProof="0" dirty="0">
                  <a:ln>
                    <a:noFill/>
                  </a:ln>
                  <a:effectLst/>
                  <a:uLnTx/>
                  <a:uFillTx/>
                  <a:latin typeface="Calibri" panose="020F0502020204030204"/>
                  <a:ea typeface="+mn-ea"/>
                  <a:cs typeface="+mn-cs"/>
                </a:rPr>
                <a:t> Register Notice</a:t>
              </a:r>
              <a:r>
                <a:rPr lang="en-US" sz="1100" dirty="0">
                  <a:latin typeface="Calibri" panose="020F0502020204030204"/>
                </a:rPr>
                <a:t>; </a:t>
              </a:r>
              <a:r>
                <a:rPr kumimoji="0" lang="en-US" sz="1100" b="0" i="0" u="none" strike="noStrike" kern="1200" cap="none" spc="0" normalizeH="0" baseline="0" noProof="0" dirty="0">
                  <a:ln>
                    <a:noFill/>
                  </a:ln>
                  <a:effectLst/>
                  <a:uLnTx/>
                  <a:uFillTx/>
                  <a:latin typeface="Calibri" panose="020F0502020204030204"/>
                  <a:ea typeface="+mn-ea"/>
                  <a:cs typeface="+mn-cs"/>
                </a:rPr>
                <a:t>90-day comment period</a:t>
              </a:r>
              <a:r>
                <a:rPr lang="en-US" sz="1100" dirty="0">
                  <a:latin typeface="Calibri" panose="020F0502020204030204"/>
                </a:rPr>
                <a:t>: August 17 – November 15, 2022.</a:t>
              </a:r>
              <a:endParaRPr lang="en-US" sz="1100" dirty="0">
                <a:latin typeface="Calibri" panose="020F0502020204030204"/>
                <a:cs typeface="Calibri"/>
              </a:endParaRPr>
            </a:p>
            <a:p>
              <a:pPr marL="114300" indent="-114300">
                <a:buFont typeface="Arial" panose="020B0604020202020204" pitchFamily="34" charset="0"/>
                <a:buChar char="•"/>
                <a:defRPr/>
              </a:pPr>
              <a:r>
                <a:rPr lang="en-US" sz="1100" dirty="0">
                  <a:latin typeface="Calibri" panose="020F0502020204030204"/>
                  <a:cs typeface="Calibri"/>
                </a:rPr>
                <a:t>Engage the community to encourage feedback.</a:t>
              </a:r>
            </a:p>
          </p:txBody>
        </p:sp>
      </p:grpSp>
      <p:grpSp>
        <p:nvGrpSpPr>
          <p:cNvPr id="28" name="Group 27">
            <a:extLst>
              <a:ext uri="{FF2B5EF4-FFF2-40B4-BE49-F238E27FC236}">
                <a16:creationId xmlns:a16="http://schemas.microsoft.com/office/drawing/2014/main" id="{0CA52A27-E90C-47A9-81B9-2792DCBAE6FB}"/>
              </a:ext>
            </a:extLst>
          </p:cNvPr>
          <p:cNvGrpSpPr/>
          <p:nvPr/>
        </p:nvGrpSpPr>
        <p:grpSpPr>
          <a:xfrm>
            <a:off x="6438900" y="4921538"/>
            <a:ext cx="5533732" cy="1298939"/>
            <a:chOff x="570214" y="6000205"/>
            <a:chExt cx="9826389" cy="1298939"/>
          </a:xfrm>
        </p:grpSpPr>
        <p:sp>
          <p:nvSpPr>
            <p:cNvPr id="32" name="TextBox 31">
              <a:extLst>
                <a:ext uri="{FF2B5EF4-FFF2-40B4-BE49-F238E27FC236}">
                  <a16:creationId xmlns:a16="http://schemas.microsoft.com/office/drawing/2014/main" id="{A79BAB68-0DDE-49A4-9A8E-89D744EA5F3C}"/>
                </a:ext>
              </a:extLst>
            </p:cNvPr>
            <p:cNvSpPr txBox="1"/>
            <p:nvPr/>
          </p:nvSpPr>
          <p:spPr>
            <a:xfrm>
              <a:off x="570214" y="6021871"/>
              <a:ext cx="9056434" cy="1277273"/>
            </a:xfrm>
            <a:prstGeom prst="rect">
              <a:avLst/>
            </a:prstGeom>
            <a:noFill/>
          </p:spPr>
          <p:txBody>
            <a:bodyPr wrap="square" lIns="91440" tIns="45720" rIns="91440" bIns="45720" rtlCol="0" anchor="t">
              <a:spAutoFit/>
            </a:bodyPr>
            <a:lstStyle/>
            <a:p>
              <a:pPr marR="0" lvl="0" algn="l" defTabSz="914400" rtl="0" eaLnBrk="1" fontAlgn="auto" latinLnBrk="0" hangingPunct="1">
                <a:lnSpc>
                  <a:spcPct val="100000"/>
                </a:lnSpc>
                <a:spcBef>
                  <a:spcPts val="0"/>
                </a:spcBef>
                <a:spcAft>
                  <a:spcPts val="0"/>
                </a:spcAft>
                <a:buClrTx/>
                <a:buSzTx/>
                <a:buFontTx/>
                <a:buNone/>
                <a:tabLst/>
                <a:defRPr/>
              </a:pPr>
              <a:r>
                <a:rPr kumimoji="0" lang="en-US" sz="1100" b="1" i="0" strike="noStrike" kern="1200" cap="none" spc="0" normalizeH="0" baseline="0" noProof="0">
                  <a:ln>
                    <a:noFill/>
                  </a:ln>
                  <a:effectLst/>
                  <a:uLnTx/>
                  <a:uFillTx/>
                  <a:latin typeface="Calibri" panose="020F0502020204030204"/>
                  <a:ea typeface="+mn-ea"/>
                  <a:cs typeface="+mn-cs"/>
                </a:rPr>
                <a:t>Note</a:t>
              </a:r>
              <a:r>
                <a:rPr kumimoji="0" lang="en-US" sz="1100" b="1" i="0" u="none" strike="noStrike" kern="1200" cap="none" spc="0" normalizeH="0" baseline="0" noProof="0">
                  <a:ln>
                    <a:noFill/>
                  </a:ln>
                  <a:effectLst/>
                  <a:uLnTx/>
                  <a:uFillTx/>
                  <a:latin typeface="Calibri" panose="020F0502020204030204"/>
                  <a:ea typeface="+mn-ea"/>
                  <a:cs typeface="+mn-cs"/>
                </a:rPr>
                <a:t>: </a:t>
              </a:r>
              <a:r>
                <a:rPr kumimoji="0" lang="en-US" sz="1100" b="0" i="0" u="none" strike="noStrike" kern="1200" cap="none" spc="0" normalizeH="0" baseline="0" noProof="0">
                  <a:ln>
                    <a:noFill/>
                  </a:ln>
                  <a:effectLst/>
                  <a:uLnTx/>
                  <a:uFillTx/>
                  <a:latin typeface="Calibri" panose="020F0502020204030204"/>
                  <a:ea typeface="+mn-ea"/>
                  <a:cs typeface="+mn-cs"/>
                </a:rPr>
                <a:t>The 2030 Design will outline the “big picture” plan for conducting the 2030 Census. To develop the design, we will factor in public feedback, new research, past census experiences and lessons learned, evolving technology, and the changing world. To learn from the 2020 Census, we are doing a deep dive on </a:t>
              </a:r>
              <a:r>
                <a:rPr kumimoji="0" lang="en-US" sz="1100" b="0" i="0" strike="noStrike" kern="1200" cap="none" spc="0" normalizeH="0" baseline="0" noProof="0">
                  <a:ln>
                    <a:noFill/>
                  </a:ln>
                  <a:solidFill>
                    <a:schemeClr val="accent1">
                      <a:lumMod val="75000"/>
                    </a:schemeClr>
                  </a:solidFill>
                  <a:effectLst/>
                  <a:uLnTx/>
                  <a:uFillTx/>
                  <a:latin typeface="Calibri" panose="020F0502020204030204"/>
                  <a:ea typeface="+mn-ea"/>
                  <a:cs typeface="+mn-cs"/>
                </a:rPr>
                <a:t>2020 Census Data Quality</a:t>
              </a:r>
              <a:r>
                <a:rPr kumimoji="0" lang="en-US" sz="1100" b="0" i="0" u="none" strike="noStrike" kern="1200" cap="none" spc="0" normalizeH="0" baseline="0" noProof="0">
                  <a:ln>
                    <a:noFill/>
                  </a:ln>
                  <a:effectLst/>
                  <a:uLnTx/>
                  <a:uFillTx/>
                  <a:latin typeface="Calibri" panose="020F0502020204030204"/>
                  <a:ea typeface="+mn-ea"/>
                  <a:cs typeface="+mn-cs"/>
                </a:rPr>
                <a:t>. This involves evaluating </a:t>
              </a:r>
              <a:r>
                <a:rPr kumimoji="0" lang="en-US" sz="1100" b="0" i="0" u="none" strike="noStrike" kern="1200" cap="none" spc="0" normalizeH="0" baseline="0" noProof="0">
                  <a:ln>
                    <a:noFill/>
                  </a:ln>
                  <a:solidFill>
                    <a:schemeClr val="accent1">
                      <a:lumMod val="75000"/>
                    </a:schemeClr>
                  </a:solidFill>
                  <a:effectLst/>
                  <a:uLnTx/>
                  <a:uFillTx/>
                  <a:latin typeface="Calibri" panose="020F0502020204030204"/>
                  <a:ea typeface="+mn-ea"/>
                  <a:cs typeface="+mn-cs"/>
                </a:rPr>
                <a:t>operational quality metrics</a:t>
              </a:r>
              <a:r>
                <a:rPr kumimoji="0" lang="en-US" sz="1100" b="0" i="0" u="none" strike="noStrike" kern="1200" cap="none" spc="0" normalizeH="0" baseline="0" noProof="0">
                  <a:ln>
                    <a:noFill/>
                  </a:ln>
                  <a:effectLst/>
                  <a:uLnTx/>
                  <a:uFillTx/>
                  <a:latin typeface="Calibri" panose="020F0502020204030204"/>
                  <a:ea typeface="+mn-ea"/>
                  <a:cs typeface="+mn-cs"/>
                </a:rPr>
                <a:t>, analyzing the results of the </a:t>
              </a:r>
              <a:r>
                <a:rPr kumimoji="0" lang="en-US" sz="1100" b="0" i="0" u="none" strike="noStrike" kern="1200" cap="none" spc="0" normalizeH="0" baseline="0" noProof="0">
                  <a:ln>
                    <a:noFill/>
                  </a:ln>
                  <a:solidFill>
                    <a:schemeClr val="accent1">
                      <a:lumMod val="75000"/>
                    </a:schemeClr>
                  </a:solidFill>
                  <a:effectLst/>
                  <a:uLnTx/>
                  <a:uFillTx/>
                  <a:latin typeface="Calibri" panose="020F0502020204030204"/>
                  <a:ea typeface="+mn-ea"/>
                  <a:cs typeface="+mn-cs"/>
                </a:rPr>
                <a:t>2020 Demographic Analysis</a:t>
              </a:r>
              <a:r>
                <a:rPr kumimoji="0" lang="en-US" sz="1100" b="0" i="0" u="none" strike="noStrike" kern="1200" cap="none" spc="0" normalizeH="0" baseline="0" noProof="0">
                  <a:ln>
                    <a:noFill/>
                  </a:ln>
                  <a:effectLst/>
                  <a:uLnTx/>
                  <a:uFillTx/>
                  <a:latin typeface="Calibri" panose="020F0502020204030204"/>
                  <a:ea typeface="+mn-ea"/>
                  <a:cs typeface="+mn-cs"/>
                </a:rPr>
                <a:t> and </a:t>
              </a:r>
              <a:r>
                <a:rPr kumimoji="0" lang="en-US" sz="1100" b="0" i="0" u="none" strike="noStrike" kern="1200" cap="none" spc="0" normalizeH="0" baseline="0" noProof="0">
                  <a:ln>
                    <a:noFill/>
                  </a:ln>
                  <a:solidFill>
                    <a:schemeClr val="accent1">
                      <a:lumMod val="75000"/>
                    </a:schemeClr>
                  </a:solidFill>
                  <a:effectLst/>
                  <a:uLnTx/>
                  <a:uFillTx/>
                  <a:latin typeface="Calibri" panose="020F0502020204030204"/>
                  <a:ea typeface="+mn-ea"/>
                  <a:cs typeface="+mn-cs"/>
                </a:rPr>
                <a:t>Post-Enumeration Survey</a:t>
              </a:r>
              <a:r>
                <a:rPr kumimoji="0" lang="en-US" sz="1100" b="0" i="0" u="none" strike="noStrike" kern="1200" cap="none" spc="0" normalizeH="0" baseline="0" noProof="0">
                  <a:ln>
                    <a:noFill/>
                  </a:ln>
                  <a:effectLst/>
                  <a:uLnTx/>
                  <a:uFillTx/>
                  <a:latin typeface="Calibri" panose="020F0502020204030204"/>
                  <a:ea typeface="+mn-ea"/>
                  <a:cs typeface="+mn-cs"/>
                </a:rPr>
                <a:t>, thoroughly </a:t>
              </a:r>
              <a:r>
                <a:rPr kumimoji="0" lang="en-US" sz="1100" b="0" i="0" strike="noStrike" kern="1200" cap="none" spc="0" normalizeH="0" baseline="0" noProof="0">
                  <a:ln>
                    <a:noFill/>
                  </a:ln>
                  <a:solidFill>
                    <a:srgbClr val="2F5597"/>
                  </a:solidFill>
                  <a:effectLst/>
                  <a:uLnTx/>
                  <a:uFillTx/>
                  <a:latin typeface="Calibri" panose="020F0502020204030204"/>
                  <a:ea typeface="+mn-ea"/>
                  <a:cs typeface="+mn-cs"/>
                </a:rPr>
                <a:t>reviewing census operations</a:t>
              </a:r>
              <a:r>
                <a:rPr kumimoji="0" lang="en-US" sz="1100" b="0" i="0" u="none" strike="noStrike" kern="1200" cap="none" spc="0" normalizeH="0" baseline="0" noProof="0">
                  <a:ln>
                    <a:noFill/>
                  </a:ln>
                  <a:effectLst/>
                  <a:uLnTx/>
                  <a:uFillTx/>
                  <a:latin typeface="Calibri" panose="020F0502020204030204"/>
                  <a:ea typeface="+mn-ea"/>
                  <a:cs typeface="+mn-cs"/>
                </a:rPr>
                <a:t>, and asking </a:t>
              </a:r>
              <a:r>
                <a:rPr kumimoji="0" lang="en-US" sz="1100" b="0" i="0" u="none" strike="noStrike" kern="1200" cap="none" spc="0" normalizeH="0" baseline="0" noProof="0">
                  <a:ln>
                    <a:noFill/>
                  </a:ln>
                  <a:solidFill>
                    <a:schemeClr val="accent1">
                      <a:lumMod val="75000"/>
                    </a:schemeClr>
                  </a:solidFill>
                  <a:effectLst/>
                  <a:uLnTx/>
                  <a:uFillTx/>
                  <a:latin typeface="Calibri" panose="020F0502020204030204"/>
                  <a:ea typeface="+mn-ea"/>
                  <a:cs typeface="+mn-cs"/>
                </a:rPr>
                <a:t>outside experts </a:t>
              </a:r>
              <a:r>
                <a:rPr kumimoji="0" lang="en-US" sz="1100" b="0" i="0" u="none" strike="noStrike" kern="1200" cap="none" spc="0" normalizeH="0" baseline="0" noProof="0">
                  <a:ln>
                    <a:noFill/>
                  </a:ln>
                  <a:effectLst/>
                  <a:uLnTx/>
                  <a:uFillTx/>
                  <a:latin typeface="Calibri" panose="020F0502020204030204"/>
                  <a:ea typeface="+mn-ea"/>
                  <a:cs typeface="+mn-cs"/>
                </a:rPr>
                <a:t>to independently review our work.</a:t>
              </a:r>
            </a:p>
          </p:txBody>
        </p:sp>
        <p:sp>
          <p:nvSpPr>
            <p:cNvPr id="23" name="Rectangle 22">
              <a:hlinkClick r:id="rId3"/>
              <a:extLst>
                <a:ext uri="{FF2B5EF4-FFF2-40B4-BE49-F238E27FC236}">
                  <a16:creationId xmlns:a16="http://schemas.microsoft.com/office/drawing/2014/main" id="{12CF920B-167D-4EB6-AAF4-6C6D8780D0A1}"/>
                </a:ext>
              </a:extLst>
            </p:cNvPr>
            <p:cNvSpPr/>
            <p:nvPr/>
          </p:nvSpPr>
          <p:spPr>
            <a:xfrm>
              <a:off x="3222171" y="6000205"/>
              <a:ext cx="1489166" cy="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hlinkClick r:id="rId4"/>
              <a:extLst>
                <a:ext uri="{FF2B5EF4-FFF2-40B4-BE49-F238E27FC236}">
                  <a16:creationId xmlns:a16="http://schemas.microsoft.com/office/drawing/2014/main" id="{DD45B9D3-9C34-4F1F-A215-B607153CDFE2}"/>
                </a:ext>
              </a:extLst>
            </p:cNvPr>
            <p:cNvSpPr/>
            <p:nvPr/>
          </p:nvSpPr>
          <p:spPr>
            <a:xfrm>
              <a:off x="6100851" y="6000205"/>
              <a:ext cx="1576251" cy="150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hlinkClick r:id="rId5"/>
              <a:extLst>
                <a:ext uri="{FF2B5EF4-FFF2-40B4-BE49-F238E27FC236}">
                  <a16:creationId xmlns:a16="http://schemas.microsoft.com/office/drawing/2014/main" id="{40CBADB9-15D8-4636-A549-D8F94F90766E}"/>
                </a:ext>
              </a:extLst>
            </p:cNvPr>
            <p:cNvSpPr/>
            <p:nvPr/>
          </p:nvSpPr>
          <p:spPr>
            <a:xfrm>
              <a:off x="9252559" y="6000205"/>
              <a:ext cx="1144044" cy="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hlinkClick r:id="rId5"/>
              <a:extLst>
                <a:ext uri="{FF2B5EF4-FFF2-40B4-BE49-F238E27FC236}">
                  <a16:creationId xmlns:a16="http://schemas.microsoft.com/office/drawing/2014/main" id="{38F6B308-9528-4C20-9919-DE517F78DDFD}"/>
                </a:ext>
              </a:extLst>
            </p:cNvPr>
            <p:cNvSpPr/>
            <p:nvPr/>
          </p:nvSpPr>
          <p:spPr>
            <a:xfrm>
              <a:off x="2333673" y="6174915"/>
              <a:ext cx="514354" cy="148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hlinkClick r:id="rId6"/>
              <a:extLst>
                <a:ext uri="{FF2B5EF4-FFF2-40B4-BE49-F238E27FC236}">
                  <a16:creationId xmlns:a16="http://schemas.microsoft.com/office/drawing/2014/main" id="{8BE5836B-0B43-46AA-BF6B-B4663852F709}"/>
                </a:ext>
              </a:extLst>
            </p:cNvPr>
            <p:cNvSpPr/>
            <p:nvPr/>
          </p:nvSpPr>
          <p:spPr>
            <a:xfrm>
              <a:off x="3103121" y="6174915"/>
              <a:ext cx="1448002" cy="158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hlinkClick r:id="rId7"/>
              <a:extLst>
                <a:ext uri="{FF2B5EF4-FFF2-40B4-BE49-F238E27FC236}">
                  <a16:creationId xmlns:a16="http://schemas.microsoft.com/office/drawing/2014/main" id="{5CDDFD42-91C5-450F-B8BE-63AE9725EE37}"/>
                </a:ext>
              </a:extLst>
            </p:cNvPr>
            <p:cNvSpPr/>
            <p:nvPr/>
          </p:nvSpPr>
          <p:spPr>
            <a:xfrm>
              <a:off x="7554365" y="6174915"/>
              <a:ext cx="901873" cy="158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8C3D7C9D-F8B7-45CD-8874-CB4D7547D703}"/>
              </a:ext>
            </a:extLst>
          </p:cNvPr>
          <p:cNvGrpSpPr/>
          <p:nvPr/>
        </p:nvGrpSpPr>
        <p:grpSpPr>
          <a:xfrm>
            <a:off x="10277290" y="3855811"/>
            <a:ext cx="1653256" cy="700865"/>
            <a:chOff x="10295850" y="1787706"/>
            <a:chExt cx="1653256" cy="700865"/>
          </a:xfrm>
        </p:grpSpPr>
        <p:sp>
          <p:nvSpPr>
            <p:cNvPr id="124" name="Rectangle: Rounded Corners 123">
              <a:extLst>
                <a:ext uri="{FF2B5EF4-FFF2-40B4-BE49-F238E27FC236}">
                  <a16:creationId xmlns:a16="http://schemas.microsoft.com/office/drawing/2014/main" id="{091D41CB-F1D9-4C13-BD3A-393C549F6787}"/>
                </a:ext>
              </a:extLst>
            </p:cNvPr>
            <p:cNvSpPr/>
            <p:nvPr/>
          </p:nvSpPr>
          <p:spPr>
            <a:xfrm>
              <a:off x="10295850" y="1787706"/>
              <a:ext cx="1653256" cy="700865"/>
            </a:xfrm>
            <a:prstGeom prst="roundRect">
              <a:avLst>
                <a:gd name="adj" fmla="val 3141"/>
              </a:avLst>
            </a:prstGeom>
            <a:solidFill>
              <a:schemeClr val="accent5">
                <a:lumMod val="50000"/>
                <a:alpha val="80000"/>
              </a:schemeClr>
            </a:solidFill>
            <a:ln w="19050">
              <a:solidFill>
                <a:schemeClr val="bg1"/>
              </a:solidFill>
            </a:ln>
            <a:effectLst>
              <a:outerShdw blurRad="266700" dist="114300" dir="5400000" algn="t"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2" name="TextBox 81">
              <a:extLst>
                <a:ext uri="{FF2B5EF4-FFF2-40B4-BE49-F238E27FC236}">
                  <a16:creationId xmlns:a16="http://schemas.microsoft.com/office/drawing/2014/main" id="{5662EC36-E280-444E-B7A6-626842526D23}"/>
                </a:ext>
              </a:extLst>
            </p:cNvPr>
            <p:cNvSpPr txBox="1"/>
            <p:nvPr/>
          </p:nvSpPr>
          <p:spPr>
            <a:xfrm>
              <a:off x="10479289" y="1880684"/>
              <a:ext cx="1291028" cy="345192"/>
            </a:xfrm>
            <a:prstGeom prst="rect">
              <a:avLst/>
            </a:prstGeom>
            <a:noFill/>
          </p:spPr>
          <p:txBody>
            <a:bodyPr wrap="square" lIns="91440" tIns="45720" rIns="91440" bIns="45720" rtlCol="0" anchor="t">
              <a:noAutofit/>
            </a:bodyPr>
            <a:lstStyle/>
            <a:p>
              <a:pPr algn="ctr">
                <a:lnSpc>
                  <a:spcPts val="1700"/>
                </a:lnSpc>
                <a:defRPr/>
              </a:pPr>
              <a:r>
                <a:rPr kumimoji="0" lang="en-US" sz="1700" b="1" i="0" u="none" strike="noStrike" kern="1200" cap="none" spc="0" normalizeH="0" baseline="0" noProof="0">
                  <a:ln>
                    <a:noFill/>
                  </a:ln>
                  <a:solidFill>
                    <a:schemeClr val="bg1"/>
                  </a:solidFill>
                  <a:effectLst/>
                  <a:uLnTx/>
                  <a:uFillTx/>
                  <a:latin typeface="Calibri" panose="020F0502020204030204"/>
                  <a:ea typeface="+mn-ea"/>
                  <a:cs typeface="+mn-cs"/>
                </a:rPr>
                <a:t>Census </a:t>
              </a:r>
              <a:r>
                <a:rPr lang="en-US" sz="1700" b="1">
                  <a:solidFill>
                    <a:schemeClr val="bg1"/>
                  </a:solidFill>
                  <a:latin typeface="Calibri" panose="020F0502020204030204"/>
                </a:rPr>
                <a:t>Day</a:t>
              </a:r>
              <a:endParaRPr lang="en-US" sz="1400" b="1" i="0" u="none" strike="noStrike" kern="1200" cap="none" spc="0" normalizeH="0" baseline="0" noProof="0">
                <a:ln>
                  <a:noFill/>
                </a:ln>
                <a:solidFill>
                  <a:schemeClr val="bg1"/>
                </a:solidFill>
                <a:effectLst/>
                <a:uLnTx/>
                <a:uFillTx/>
                <a:latin typeface="Calibri" panose="020F0502020204030204"/>
                <a:cs typeface="Calibri"/>
              </a:endParaRPr>
            </a:p>
            <a:p>
              <a:pPr marL="0" marR="0" lvl="0" indent="0" algn="ctr" defTabSz="914400" rtl="0" eaLnBrk="1" fontAlgn="auto" latinLnBrk="0" hangingPunct="1">
                <a:lnSpc>
                  <a:spcPts val="1700"/>
                </a:lnSpc>
                <a:spcBef>
                  <a:spcPts val="0"/>
                </a:spcBef>
                <a:spcAft>
                  <a:spcPts val="0"/>
                </a:spcAft>
                <a:buClrTx/>
                <a:buSzTx/>
                <a:buFontTx/>
                <a:buNone/>
                <a:tabLst/>
                <a:defRPr/>
              </a:pPr>
              <a:r>
                <a:rPr lang="en-US" sz="1400" b="1">
                  <a:solidFill>
                    <a:schemeClr val="bg1"/>
                  </a:solidFill>
                  <a:latin typeface="Calibri" panose="020F0502020204030204"/>
                </a:rPr>
                <a:t>April 1, 2030</a:t>
              </a:r>
              <a:endParaRPr lang="en-US" sz="1400" b="1" i="0" u="none" strike="noStrike" kern="1200" cap="none" spc="0" normalizeH="0" baseline="0" noProof="0">
                <a:ln>
                  <a:noFill/>
                </a:ln>
                <a:solidFill>
                  <a:schemeClr val="bg1"/>
                </a:solidFill>
                <a:effectLst/>
                <a:uLnTx/>
                <a:uFillTx/>
                <a:latin typeface="Calibri" panose="020F0502020204030204"/>
                <a:cs typeface="Calibri"/>
              </a:endParaRPr>
            </a:p>
          </p:txBody>
        </p:sp>
      </p:grpSp>
      <p:sp>
        <p:nvSpPr>
          <p:cNvPr id="125" name="Isosceles Triangle 124">
            <a:extLst>
              <a:ext uri="{FF2B5EF4-FFF2-40B4-BE49-F238E27FC236}">
                <a16:creationId xmlns:a16="http://schemas.microsoft.com/office/drawing/2014/main" id="{09D1A9A1-6185-4824-B745-0277B7675464}"/>
              </a:ext>
            </a:extLst>
          </p:cNvPr>
          <p:cNvSpPr/>
          <p:nvPr/>
        </p:nvSpPr>
        <p:spPr>
          <a:xfrm>
            <a:off x="11511518" y="2546916"/>
            <a:ext cx="179858" cy="316950"/>
          </a:xfrm>
          <a:prstGeom prst="triangle">
            <a:avLst/>
          </a:prstGeom>
          <a:gradFill>
            <a:gsLst>
              <a:gs pos="100000">
                <a:srgbClr val="57709F"/>
              </a:gs>
              <a:gs pos="40000">
                <a:schemeClr val="accent5">
                  <a:lumMod val="50000"/>
                </a:schemeClr>
              </a:gs>
            </a:gsLst>
            <a:lin ang="5400000" scaled="1"/>
          </a:gradFill>
          <a:ln w="3175">
            <a:noFill/>
          </a:ln>
          <a:effectLst>
            <a:outerShdw blurRad="508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3A260A55-D323-4BD8-918F-EEE8FE898260}"/>
              </a:ext>
            </a:extLst>
          </p:cNvPr>
          <p:cNvSpPr txBox="1"/>
          <p:nvPr/>
        </p:nvSpPr>
        <p:spPr>
          <a:xfrm>
            <a:off x="267963" y="1908982"/>
            <a:ext cx="2704585"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300">
                <a:solidFill>
                  <a:srgbClr val="5B9BD5">
                    <a:lumMod val="50000"/>
                  </a:srgbClr>
                </a:solidFill>
                <a:latin typeface="Calibri" panose="020F0502020204030204"/>
              </a:rPr>
              <a:t>October 2018–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300">
                <a:solidFill>
                  <a:srgbClr val="5B9BD5">
                    <a:lumMod val="50000"/>
                  </a:srgbClr>
                </a:solidFill>
                <a:latin typeface="Calibri" panose="020F0502020204030204"/>
              </a:rPr>
              <a:t>September 2021</a:t>
            </a:r>
          </a:p>
        </p:txBody>
      </p:sp>
      <p:sp>
        <p:nvSpPr>
          <p:cNvPr id="78" name="TextBox 77">
            <a:extLst>
              <a:ext uri="{FF2B5EF4-FFF2-40B4-BE49-F238E27FC236}">
                <a16:creationId xmlns:a16="http://schemas.microsoft.com/office/drawing/2014/main" id="{3867E028-9990-495D-B257-59E137F83BFC}"/>
              </a:ext>
            </a:extLst>
          </p:cNvPr>
          <p:cNvSpPr txBox="1"/>
          <p:nvPr/>
        </p:nvSpPr>
        <p:spPr>
          <a:xfrm>
            <a:off x="351782" y="1401432"/>
            <a:ext cx="2545174"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150" normalizeH="0" baseline="0" noProof="0">
                <a:ln>
                  <a:noFill/>
                </a:ln>
                <a:solidFill>
                  <a:schemeClr val="tx1">
                    <a:lumMod val="65000"/>
                    <a:lumOff val="35000"/>
                  </a:schemeClr>
                </a:solidFill>
                <a:effectLst/>
                <a:uLnTx/>
                <a:uFillTx/>
                <a:latin typeface="Calibri" panose="020F0502020204030204"/>
                <a:ea typeface="+mn-ea"/>
                <a:cs typeface="+mn-cs"/>
              </a:rPr>
              <a:t>EARLY PLANNING PHASE</a:t>
            </a:r>
          </a:p>
        </p:txBody>
      </p:sp>
      <p:sp>
        <p:nvSpPr>
          <p:cNvPr id="80" name="TextBox 79">
            <a:extLst>
              <a:ext uri="{FF2B5EF4-FFF2-40B4-BE49-F238E27FC236}">
                <a16:creationId xmlns:a16="http://schemas.microsoft.com/office/drawing/2014/main" id="{0E63C9B2-3660-409E-99DD-24DFCB4BA929}"/>
              </a:ext>
            </a:extLst>
          </p:cNvPr>
          <p:cNvSpPr txBox="1"/>
          <p:nvPr/>
        </p:nvSpPr>
        <p:spPr>
          <a:xfrm>
            <a:off x="6392194" y="1401433"/>
            <a:ext cx="2549077"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a:solidFill>
                  <a:schemeClr val="tx1">
                    <a:lumMod val="65000"/>
                    <a:lumOff val="35000"/>
                  </a:schemeClr>
                </a:solidFill>
                <a:latin typeface="Calibri" panose="020F0502020204030204"/>
              </a:rPr>
              <a:t>FINAL</a:t>
            </a:r>
            <a:r>
              <a:rPr kumimoji="0" lang="en-US" sz="1400" b="1" i="0" u="none" strike="noStrike" kern="1200" cap="none" spc="150" normalizeH="0" baseline="0" noProof="0">
                <a:ln>
                  <a:noFill/>
                </a:ln>
                <a:solidFill>
                  <a:schemeClr val="tx1">
                    <a:lumMod val="65000"/>
                    <a:lumOff val="35000"/>
                  </a:schemeClr>
                </a:solidFill>
                <a:effectLst/>
                <a:uLnTx/>
                <a:uFillTx/>
                <a:latin typeface="Calibri" panose="020F0502020204030204"/>
                <a:ea typeface="+mn-ea"/>
                <a:cs typeface="+mn-cs"/>
              </a:rPr>
              <a:t> PLANNING PHASE</a:t>
            </a:r>
          </a:p>
        </p:txBody>
      </p:sp>
      <p:sp>
        <p:nvSpPr>
          <p:cNvPr id="62" name="Slide Number Placeholder 3">
            <a:extLst>
              <a:ext uri="{FF2B5EF4-FFF2-40B4-BE49-F238E27FC236}">
                <a16:creationId xmlns:a16="http://schemas.microsoft.com/office/drawing/2014/main" id="{77851E00-F848-465A-9DF9-2F2F58B80F38}"/>
              </a:ext>
            </a:extLst>
          </p:cNvPr>
          <p:cNvSpPr txBox="1">
            <a:spLocks/>
          </p:cNvSpPr>
          <p:nvPr/>
        </p:nvSpPr>
        <p:spPr>
          <a:xfrm>
            <a:off x="8610600" y="633625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C63ECC8-719A-498E-B101-491B6A35558E}" type="slidenum">
              <a:rPr lang="en-US" smtClean="0"/>
              <a:pPr/>
              <a:t>5</a:t>
            </a:fld>
            <a:endParaRPr lang="en-US"/>
          </a:p>
        </p:txBody>
      </p:sp>
      <p:cxnSp>
        <p:nvCxnSpPr>
          <p:cNvPr id="6" name="Straight Connector 5">
            <a:extLst>
              <a:ext uri="{FF2B5EF4-FFF2-40B4-BE49-F238E27FC236}">
                <a16:creationId xmlns:a16="http://schemas.microsoft.com/office/drawing/2014/main" id="{9990913D-F40E-4E49-B9BC-23DC8D342293}"/>
              </a:ext>
            </a:extLst>
          </p:cNvPr>
          <p:cNvCxnSpPr>
            <a:cxnSpLocks/>
          </p:cNvCxnSpPr>
          <p:nvPr/>
        </p:nvCxnSpPr>
        <p:spPr>
          <a:xfrm>
            <a:off x="11606762" y="2843770"/>
            <a:ext cx="0" cy="1023366"/>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7" name="Isosceles Triangle 6">
            <a:extLst>
              <a:ext uri="{FF2B5EF4-FFF2-40B4-BE49-F238E27FC236}">
                <a16:creationId xmlns:a16="http://schemas.microsoft.com/office/drawing/2014/main" id="{DB1F5892-FFE5-4E84-A6F4-4F70ECD0D40E}"/>
              </a:ext>
            </a:extLst>
          </p:cNvPr>
          <p:cNvSpPr/>
          <p:nvPr/>
        </p:nvSpPr>
        <p:spPr>
          <a:xfrm rot="10800000">
            <a:off x="4579113" y="3711255"/>
            <a:ext cx="121675" cy="121424"/>
          </a:xfrm>
          <a:prstGeom prst="triangle">
            <a:avLst/>
          </a:prstGeom>
          <a:solidFill>
            <a:srgbClr val="189D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990FBF36-D5E7-48D7-B74F-C98B21E56E93}"/>
              </a:ext>
            </a:extLst>
          </p:cNvPr>
          <p:cNvSpPr/>
          <p:nvPr/>
        </p:nvSpPr>
        <p:spPr>
          <a:xfrm rot="10800000">
            <a:off x="4579113" y="4955026"/>
            <a:ext cx="121675" cy="121424"/>
          </a:xfrm>
          <a:prstGeom prst="triangle">
            <a:avLst/>
          </a:prstGeom>
          <a:solidFill>
            <a:srgbClr val="189D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6558E0F2-FC38-4BA3-A1DC-58026BBD312C}"/>
              </a:ext>
            </a:extLst>
          </p:cNvPr>
          <p:cNvSpPr>
            <a:spLocks noGrp="1"/>
          </p:cNvSpPr>
          <p:nvPr>
            <p:ph type="title"/>
          </p:nvPr>
        </p:nvSpPr>
        <p:spPr/>
        <p:txBody>
          <a:bodyPr/>
          <a:lstStyle/>
          <a:p>
            <a:r>
              <a:rPr lang="en-US" i="1" dirty="0"/>
              <a:t>2030 Census Planning Timeline (Preliminary)</a:t>
            </a:r>
          </a:p>
        </p:txBody>
      </p:sp>
    </p:spTree>
    <p:extLst>
      <p:ext uri="{BB962C8B-B14F-4D97-AF65-F5344CB8AC3E}">
        <p14:creationId xmlns:p14="http://schemas.microsoft.com/office/powerpoint/2010/main" val="33820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E044-699F-4142-A6B0-DD300171892C}"/>
              </a:ext>
            </a:extLst>
          </p:cNvPr>
          <p:cNvSpPr>
            <a:spLocks noGrp="1"/>
          </p:cNvSpPr>
          <p:nvPr>
            <p:ph type="title"/>
          </p:nvPr>
        </p:nvSpPr>
        <p:spPr/>
        <p:txBody>
          <a:bodyPr/>
          <a:lstStyle/>
          <a:p>
            <a:r>
              <a:rPr lang="en-US" sz="3200" i="1" dirty="0"/>
              <a:t> FRN Response Process</a:t>
            </a:r>
            <a:endParaRPr lang="en-US" dirty="0"/>
          </a:p>
        </p:txBody>
      </p:sp>
      <p:sp>
        <p:nvSpPr>
          <p:cNvPr id="3" name="Content Placeholder 2">
            <a:extLst>
              <a:ext uri="{FF2B5EF4-FFF2-40B4-BE49-F238E27FC236}">
                <a16:creationId xmlns:a16="http://schemas.microsoft.com/office/drawing/2014/main" id="{A15BD71D-5091-4FFE-967B-929FD5AC43F6}"/>
              </a:ext>
            </a:extLst>
          </p:cNvPr>
          <p:cNvSpPr>
            <a:spLocks noGrp="1"/>
          </p:cNvSpPr>
          <p:nvPr>
            <p:ph idx="1"/>
          </p:nvPr>
        </p:nvSpPr>
        <p:spPr/>
        <p:txBody>
          <a:bodyPr vert="horz" lIns="91440" tIns="45720" rIns="91440" bIns="45720" rtlCol="0" anchor="t">
            <a:normAutofit/>
          </a:bodyPr>
          <a:lstStyle/>
          <a:p>
            <a:r>
              <a:rPr lang="en-US" sz="3200" dirty="0"/>
              <a:t>Comments must be received by </a:t>
            </a:r>
            <a:r>
              <a:rPr lang="en-US" sz="3200" b="1" dirty="0"/>
              <a:t>November 15, 2022.</a:t>
            </a:r>
            <a:endParaRPr lang="en-US" sz="3200" b="1" dirty="0">
              <a:cs typeface="Calibri"/>
            </a:endParaRPr>
          </a:p>
          <a:p>
            <a:r>
              <a:rPr lang="en-US" sz="3200" b="1" dirty="0">
                <a:cs typeface="Calibri"/>
              </a:rPr>
              <a:t>Two options to submit comments:</a:t>
            </a:r>
            <a:endParaRPr lang="en-US" sz="3200" dirty="0"/>
          </a:p>
          <a:p>
            <a:pPr marL="857250" lvl="1" indent="-285750"/>
            <a:r>
              <a:rPr lang="en-US" sz="3200" dirty="0"/>
              <a:t>Email comments to </a:t>
            </a:r>
            <a:r>
              <a:rPr lang="en-US" sz="3200" dirty="0">
                <a:hlinkClick r:id="rId3"/>
              </a:rPr>
              <a:t>DCMD.2030.Research@census.gov</a:t>
            </a:r>
            <a:r>
              <a:rPr lang="en-US" sz="3200" dirty="0"/>
              <a:t>. Include </a:t>
            </a:r>
            <a:r>
              <a:rPr lang="en-US" sz="3200" dirty="0">
                <a:ea typeface="+mn-lt"/>
                <a:cs typeface="+mn-lt"/>
              </a:rPr>
              <a:t>“FRN Response” in the subject line. </a:t>
            </a:r>
            <a:endParaRPr lang="en-US" sz="3200" dirty="0">
              <a:cs typeface="Calibri"/>
            </a:endParaRPr>
          </a:p>
          <a:p>
            <a:pPr marL="857250" lvl="1" indent="-285750"/>
            <a:r>
              <a:rPr lang="en-US" sz="3200" dirty="0"/>
              <a:t>Visit </a:t>
            </a:r>
            <a:r>
              <a:rPr lang="en-US" sz="3200" dirty="0">
                <a:cs typeface="Calibri"/>
                <a:hlinkClick r:id="rId4"/>
              </a:rPr>
              <a:t>www.census.gov/2030census</a:t>
            </a:r>
            <a:r>
              <a:rPr lang="en-US" sz="3200" dirty="0">
                <a:cs typeface="Calibri"/>
              </a:rPr>
              <a:t> </a:t>
            </a:r>
            <a:r>
              <a:rPr lang="en-US" sz="3200" dirty="0"/>
              <a:t>and submit comments online through the Federal Register Notice link.</a:t>
            </a:r>
            <a:endParaRPr lang="en-US" sz="3200" dirty="0">
              <a:latin typeface="+mn-lt"/>
              <a:cs typeface="Calibri" panose="020F0502020204030204"/>
            </a:endParaRPr>
          </a:p>
          <a:p>
            <a:r>
              <a:rPr lang="en-US" sz="3200" dirty="0">
                <a:cs typeface="Calibri"/>
              </a:rPr>
              <a:t>More information is available at </a:t>
            </a:r>
            <a:r>
              <a:rPr lang="en-US" sz="3200" dirty="0">
                <a:cs typeface="Calibri"/>
                <a:hlinkClick r:id="rId4"/>
              </a:rPr>
              <a:t>www.census.gov/2030census</a:t>
            </a:r>
            <a:r>
              <a:rPr lang="en-US" sz="3200" dirty="0">
                <a:cs typeface="Calibri"/>
              </a:rPr>
              <a:t>. </a:t>
            </a:r>
          </a:p>
          <a:p>
            <a:endParaRPr lang="en-US" dirty="0">
              <a:cs typeface="Calibri"/>
            </a:endParaRPr>
          </a:p>
        </p:txBody>
      </p:sp>
      <p:sp>
        <p:nvSpPr>
          <p:cNvPr id="4" name="Slide Number Placeholder 3">
            <a:extLst>
              <a:ext uri="{FF2B5EF4-FFF2-40B4-BE49-F238E27FC236}">
                <a16:creationId xmlns:a16="http://schemas.microsoft.com/office/drawing/2014/main" id="{ACBD16F6-F4D1-4041-BE3F-D9478B33C4C3}"/>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3419147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A0DEC60140F8C45A1808EDB8BDD4E57" ma:contentTypeVersion="29" ma:contentTypeDescription="Create a new document." ma:contentTypeScope="" ma:versionID="220c9c7f18a37d1a296cb48b6ad8c63b">
  <xsd:schema xmlns:xsd="http://www.w3.org/2001/XMLSchema" xmlns:xs="http://www.w3.org/2001/XMLSchema" xmlns:p="http://schemas.microsoft.com/office/2006/metadata/properties" xmlns:ns1="68c479cc-a7dc-4958-9bb1-b281121de514" xmlns:ns3="93ebb572-92f9-49f2-874e-4df34f844124" xmlns:ns4="http://schemas.microsoft.com/sharepoint/v4" targetNamespace="http://schemas.microsoft.com/office/2006/metadata/properties" ma:root="true" ma:fieldsID="5f8dccb267a00bf1ece805c079598a07" ns1:_="" ns3:_="" ns4:_="">
    <xsd:import namespace="68c479cc-a7dc-4958-9bb1-b281121de514"/>
    <xsd:import namespace="93ebb572-92f9-49f2-874e-4df34f844124"/>
    <xsd:import namespace="http://schemas.microsoft.com/sharepoint/v4"/>
    <xsd:element name="properties">
      <xsd:complexType>
        <xsd:sequence>
          <xsd:element name="documentManagement">
            <xsd:complexType>
              <xsd:all>
                <xsd:element ref="ns1:Reference_x0020_Type" minOccurs="0"/>
                <xsd:element ref="ns3:TaxKeywordTaxHTField" minOccurs="0"/>
                <xsd:element ref="ns3:TaxCatchAll" minOccurs="0"/>
                <xsd:element ref="ns1:TP_x0020_HOT_x0020_TOPIC" minOccurs="0"/>
                <xsd:element ref="ns1:TP_x0020_HOT_x0020_TOPIC_x003a_Modified" minOccurs="0"/>
                <xsd:element ref="ns1:Modify" minOccurs="0"/>
                <xsd:element ref="ns1:DOCLINK" minOccurs="0"/>
                <xsd:element ref="ns1:Notes0" minOccurs="0"/>
                <xsd:element ref="ns3:_x0032_020_x0020_Census_x0020_Key_x0020_Message" minOccurs="0"/>
                <xsd:element ref="ns4:IconOverlay" minOccurs="0"/>
                <xsd:element ref="ns3:SharedWithUsers" minOccurs="0"/>
                <xsd:element ref="ns3:Toolkit_x0020_Status"/>
                <xsd:element ref="ns3:Toolkit_x0020_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479cc-a7dc-4958-9bb1-b281121de514" elementFormDefault="qualified">
    <xsd:import namespace="http://schemas.microsoft.com/office/2006/documentManagement/types"/>
    <xsd:import namespace="http://schemas.microsoft.com/office/infopath/2007/PartnerControls"/>
    <xsd:element name="Reference_x0020_Type" ma:index="0" nillable="true" ma:displayName="Reference Type" ma:format="Dropdown" ma:indexed="true" ma:internalName="Reference_x0020_Type">
      <xsd:simpleType>
        <xsd:restriction base="dms:Choice">
          <xsd:enumeration value="2020 Census Overview Materials"/>
          <xsd:enumeration value="2030 Census Resources"/>
          <xsd:enumeration value="Guidelines and Policies"/>
          <xsd:enumeration value="Instructional Guides"/>
          <xsd:enumeration value="Trainings"/>
          <xsd:enumeration value="Templates and Sample Materials"/>
          <xsd:enumeration value="Infographics"/>
          <xsd:enumeration value="Additional Resources"/>
          <xsd:enumeration value="PSA"/>
          <xsd:enumeration value="Toolkits"/>
          <xsd:enumeration value="Media Clip"/>
        </xsd:restriction>
      </xsd:simpleType>
    </xsd:element>
    <xsd:element name="TP_x0020_HOT_x0020_TOPIC" ma:index="6" nillable="true" ma:displayName="Topic" ma:description="Identify any related Topics" ma:list="{685af832-cc50-4cd8-91c9-25a5ece2dca4}" ma:internalName="TP_x0020_HOT_x0020_TOPIC" ma:showField="Title">
      <xsd:simpleType>
        <xsd:restriction base="dms:Lookup"/>
      </xsd:simpleType>
    </xsd:element>
    <xsd:element name="TP_x0020_HOT_x0020_TOPIC_x003a_Modified" ma:index="7" nillable="true" ma:displayName="TP HOT TOPIC:Modified" ma:list="{685af832-cc50-4cd8-91c9-25a5ece2dca4}" ma:internalName="TP_x0020_HOT_x0020_TOPIC_x003a_Modified" ma:readOnly="true" ma:showField="Modified" ma:web="93ebb572-92f9-49f2-874e-4df34f844124">
      <xsd:simpleType>
        <xsd:restriction base="dms:Lookup"/>
      </xsd:simpleType>
    </xsd:element>
    <xsd:element name="Modify" ma:index="8" nillable="true" ma:displayName="Modify" ma:hidden="true" ma:internalName="Modify" ma:readOnly="false">
      <xsd:simpleType>
        <xsd:restriction base="dms:Text">
          <xsd:maxLength value="255"/>
        </xsd:restriction>
      </xsd:simpleType>
    </xsd:element>
    <xsd:element name="DOCLINK" ma:index="9" nillable="true" ma:displayName="DOCLINK" ma:format="Hyperlink" ma:internalName="DOCLINK">
      <xsd:complexType>
        <xsd:complexContent>
          <xsd:extension base="dms:URL">
            <xsd:sequence>
              <xsd:element name="Url" type="dms:ValidUrl" minOccurs="0" nillable="true"/>
              <xsd:element name="Description" type="xsd:string" nillable="true"/>
            </xsd:sequence>
          </xsd:extension>
        </xsd:complexContent>
      </xsd:complexType>
    </xsd:element>
    <xsd:element name="Notes0" ma:index="16" nillable="true" ma:displayName="Notes" ma:description="Add notes or additional information about this resource." ma:internalName="Notes0">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ebb572-92f9-49f2-874e-4df34f844124" elementFormDefault="qualified">
    <xsd:import namespace="http://schemas.microsoft.com/office/2006/documentManagement/types"/>
    <xsd:import namespace="http://schemas.microsoft.com/office/infopath/2007/PartnerControls"/>
    <xsd:element name="TaxKeywordTaxHTField" ma:index="4" nillable="true" ma:taxonomy="true" ma:internalName="TaxKeywordTaxHTField" ma:taxonomyFieldName="TaxKeyword" ma:displayName="Keywords" ma:fieldId="{23f27201-bee3-471e-b2e7-b64fd8b7ca38}" ma:taxonomyMulti="true" ma:sspId="585b3f12-6653-49c2-a184-313aaf91d3f6" ma:termSetId="00000000-0000-0000-0000-000000000000" ma:anchorId="00000000-0000-0000-0000-000000000000" ma:open="true" ma:isKeyword="true">
      <xsd:complexType>
        <xsd:sequence>
          <xsd:element ref="pc:Terms" minOccurs="0" maxOccurs="1"/>
        </xsd:sequence>
      </xsd:complexType>
    </xsd:element>
    <xsd:element name="TaxCatchAll" ma:index="5" nillable="true" ma:displayName="Taxonomy Catch All Column" ma:hidden="true" ma:list="{0fb91661-bc25-4c77-94bc-401521f228b3}" ma:internalName="TaxCatchAll" ma:showField="CatchAllData" ma:web="93ebb572-92f9-49f2-874e-4df34f844124">
      <xsd:complexType>
        <xsd:complexContent>
          <xsd:extension base="dms:MultiChoiceLookup">
            <xsd:sequence>
              <xsd:element name="Value" type="dms:Lookup" maxOccurs="unbounded" minOccurs="0" nillable="true"/>
            </xsd:sequence>
          </xsd:extension>
        </xsd:complexContent>
      </xsd:complexType>
    </xsd:element>
    <xsd:element name="_x0032_020_x0020_Census_x0020_Key_x0020_Message" ma:index="17" nillable="true" ma:displayName="2020 Census Key Message" ma:internalName="_x0032_020_x0020_Census_x0020_Key_x0020_Message">
      <xsd:complexType>
        <xsd:complexContent>
          <xsd:extension base="dms:MultiChoice">
            <xsd:sequence>
              <xsd:element name="Value" maxOccurs="unbounded" minOccurs="0" nillable="true">
                <xsd:simpleType>
                  <xsd:restriction base="dms:Choice">
                    <xsd:enumeration value="Everyone/What is the Census?"/>
                    <xsd:enumeration value="Important"/>
                    <xsd:enumeration value="On Track"/>
                    <xsd:enumeration value="Get involved"/>
                    <xsd:enumeration value="Safe &amp; Secure"/>
                    <xsd:enumeration value="Easy"/>
                    <xsd:enumeration value="Respond"/>
                  </xsd:restriction>
                </xsd:simpleType>
              </xsd:element>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oolkit_x0020_Status" ma:index="21" ma:displayName="Toolkit Status" ma:default="Active" ma:format="Dropdown" ma:internalName="Toolkit_x0020_Status" ma:readOnly="false">
      <xsd:simpleType>
        <xsd:restriction base="dms:Choice">
          <xsd:enumeration value="Active"/>
          <xsd:enumeration value="Coming Soon"/>
          <xsd:enumeration value="Archived"/>
        </xsd:restriction>
      </xsd:simpleType>
    </xsd:element>
    <xsd:element name="Toolkit_x0020_Description" ma:index="22" nillable="true" ma:displayName="Toolkit Description" ma:internalName="Toolkit_x0020_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P_x0020_HOT_x0020_TOPIC xmlns="68c479cc-a7dc-4958-9bb1-b281121de514" xsi:nil="true"/>
    <Toolkit_x0020_Description xmlns="93ebb572-92f9-49f2-874e-4df34f844124" xsi:nil="true"/>
    <Reference_x0020_Type xmlns="68c479cc-a7dc-4958-9bb1-b281121de514" xsi:nil="true"/>
    <DOCLINK xmlns="68c479cc-a7dc-4958-9bb1-b281121de514">
      <Url>https://share.edms.census.gov/teams/Census%20Bureau%20Talking%20Points/Shared%20Documents/ElevatorSpeechSlides_DesignedTemplate_FINAL.pptx</Url>
      <Description>https://share.edms.census.gov/teams/Census%20Bureau%20Talking%20Points/Shared%20Documents/ElevatorSpeechSlides_DesignedTemplate_FINAL.pptx</Description>
    </DOCLINK>
    <Notes0 xmlns="68c479cc-a7dc-4958-9bb1-b281121de514" xsi:nil="true"/>
    <IconOverlay xmlns="http://schemas.microsoft.com/sharepoint/v4" xsi:nil="true"/>
    <Toolkit_x0020_Status xmlns="93ebb572-92f9-49f2-874e-4df34f844124">Active</Toolkit_x0020_Status>
    <TaxCatchAll xmlns="93ebb572-92f9-49f2-874e-4df34f844124"/>
    <Modify xmlns="68c479cc-a7dc-4958-9bb1-b281121de514" xsi:nil="true"/>
    <_x0032_020_x0020_Census_x0020_Key_x0020_Message xmlns="93ebb572-92f9-49f2-874e-4df34f844124"/>
    <TaxKeywordTaxHTField xmlns="93ebb572-92f9-49f2-874e-4df34f844124">
      <Terms xmlns="http://schemas.microsoft.com/office/infopath/2007/PartnerControls"/>
    </TaxKeywordTaxHTField>
  </documentManagement>
</p:properties>
</file>

<file path=customXml/itemProps1.xml><?xml version="1.0" encoding="utf-8"?>
<ds:datastoreItem xmlns:ds="http://schemas.openxmlformats.org/officeDocument/2006/customXml" ds:itemID="{81D49F25-4F76-42E8-BFBB-C6F1C93E7512}">
  <ds:schemaRefs>
    <ds:schemaRef ds:uri="http://schemas.microsoft.com/sharepoint/v3/contenttype/forms"/>
  </ds:schemaRefs>
</ds:datastoreItem>
</file>

<file path=customXml/itemProps2.xml><?xml version="1.0" encoding="utf-8"?>
<ds:datastoreItem xmlns:ds="http://schemas.openxmlformats.org/officeDocument/2006/customXml" ds:itemID="{B33A7F0D-8A47-4B1E-9FF2-426A761963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c479cc-a7dc-4958-9bb1-b281121de514"/>
    <ds:schemaRef ds:uri="93ebb572-92f9-49f2-874e-4df34f84412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B0B89F-8329-4A98-9F95-3F64224248BC}">
  <ds:schemaRefs>
    <ds:schemaRef ds:uri="http://www.w3.org/XML/1998/namespace"/>
    <ds:schemaRef ds:uri="http://purl.org/dc/terms/"/>
    <ds:schemaRef ds:uri="http://schemas.microsoft.com/office/2006/documentManagement/types"/>
    <ds:schemaRef ds:uri="http://schemas.microsoft.com/office/2006/metadata/properties"/>
    <ds:schemaRef ds:uri="68c479cc-a7dc-4958-9bb1-b281121de514"/>
    <ds:schemaRef ds:uri="93ebb572-92f9-49f2-874e-4df34f844124"/>
    <ds:schemaRef ds:uri="http://purl.org/dc/elements/1.1/"/>
    <ds:schemaRef ds:uri="http://purl.org/dc/dcmitype/"/>
    <ds:schemaRef ds:uri="http://schemas.microsoft.com/office/infopath/2007/PartnerControls"/>
    <ds:schemaRef ds:uri="http://schemas.openxmlformats.org/package/2006/metadata/core-properties"/>
    <ds:schemaRef ds:uri="http://schemas.microsoft.com/sharepoint/v4"/>
  </ds:schemaRefs>
</ds:datastoreItem>
</file>

<file path=docProps/app.xml><?xml version="1.0" encoding="utf-8"?>
<Properties xmlns="http://schemas.openxmlformats.org/officeDocument/2006/extended-properties" xmlns:vt="http://schemas.openxmlformats.org/officeDocument/2006/docPropsVTypes">
  <TotalTime>190</TotalTime>
  <Words>1218</Words>
  <Application>Microsoft Office PowerPoint</Application>
  <PresentationFormat>Widescreen</PresentationFormat>
  <Paragraphs>90</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Arial,Sans-Serif</vt:lpstr>
      <vt:lpstr>Calibri</vt:lpstr>
      <vt:lpstr>Calibri Light</vt:lpstr>
      <vt:lpstr>Calibri,Sans-Serif</vt:lpstr>
      <vt:lpstr>Times New Roman</vt:lpstr>
      <vt:lpstr>Office Theme</vt:lpstr>
      <vt:lpstr>2030 Census  Federal Register Notice </vt:lpstr>
      <vt:lpstr>Tell us about:   Ideas for Reducing Persistent Undercounts</vt:lpstr>
      <vt:lpstr>Tell us about:   Your Ideas for the 2030 Census</vt:lpstr>
      <vt:lpstr>Tell us about:   Your Ideas for the 2030 Census</vt:lpstr>
      <vt:lpstr>2030 Census Planning Timeline (Preliminary)</vt:lpstr>
      <vt:lpstr> FRN Response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Week Final Metrics Report</dc:title>
  <dc:creator>MacAfee, Colton</dc:creator>
  <cp:lastModifiedBy>Vicki A McIntire (CENSUS/DN FED)</cp:lastModifiedBy>
  <cp:revision>29</cp:revision>
  <cp:lastPrinted>2022-09-12T23:08:11Z</cp:lastPrinted>
  <dcterms:created xsi:type="dcterms:W3CDTF">2022-08-08T15:52:01Z</dcterms:created>
  <dcterms:modified xsi:type="dcterms:W3CDTF">2022-10-11T21:50:30Z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2022-08-08T15:52:01Z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eb8b21ab-a97f-40c9-9bba-e1d173a3e3f0</vt:lpwstr>
  </property>
  <property fmtid="{D5CDD505-2E9C-101B-9397-08002B2CF9AE}" pid="8" name="MSIP_Label_ea60d57e-af5b-4752-ac57-3e4f28ca11dc_ContentBits">
    <vt:lpwstr>0</vt:lpwstr>
  </property>
  <property fmtid="{D5CDD505-2E9C-101B-9397-08002B2CF9AE}" pid="9" name="ContentTypeId">
    <vt:lpwstr>0x0101003A0DEC60140F8C45A1808EDB8BDD4E57</vt:lpwstr>
  </property>
  <property fmtid="{D5CDD505-2E9C-101B-9397-08002B2CF9AE}" pid="10" name="TaxKeyword">
    <vt:lpwstr/>
  </property>
  <property fmtid="{D5CDD505-2E9C-101B-9397-08002B2CF9AE}" pid="11" name="WorkflowChangePath">
    <vt:lpwstr>ab4078eb-bb80-49e7-9ac1-a8a269662fb8,2;ab4078eb-bb80-49e7-9ac1-a8a269662fb8,4;ab4078eb-bb80-49e7-9ac1-a8a269662fb8,6;</vt:lpwstr>
  </property>
</Properties>
</file>